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 id="559" r:id="rId309"/>
    <p:sldId id="560" r:id="rId310"/>
  </p:sldIdLst>
  <p:sldSz cy="5143500" cx="9144000"/>
  <p:notesSz cx="6858000" cy="9144000"/>
  <p:embeddedFontLst>
    <p:embeddedFont>
      <p:font typeface="Syncopate"/>
      <p:regular r:id="rId311"/>
      <p:bold r:id="rId3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C02302D-1A38-4B88-AC61-B8E5A3A355C6}">
  <a:tblStyle styleId="{3C02302D-1A38-4B88-AC61-B8E5A3A355C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297" Type="http://schemas.openxmlformats.org/officeDocument/2006/relationships/slide" Target="slides/slide292.xml"/><Relationship Id="rId36" Type="http://schemas.openxmlformats.org/officeDocument/2006/relationships/slide" Target="slides/slide31.xml"/><Relationship Id="rId175" Type="http://schemas.openxmlformats.org/officeDocument/2006/relationships/slide" Target="slides/slide170.xml"/><Relationship Id="rId296" Type="http://schemas.openxmlformats.org/officeDocument/2006/relationships/slide" Target="slides/slide291.xml"/><Relationship Id="rId39" Type="http://schemas.openxmlformats.org/officeDocument/2006/relationships/slide" Target="slides/slide34.xml"/><Relationship Id="rId174" Type="http://schemas.openxmlformats.org/officeDocument/2006/relationships/slide" Target="slides/slide169.xml"/><Relationship Id="rId295" Type="http://schemas.openxmlformats.org/officeDocument/2006/relationships/slide" Target="slides/slide290.xml"/><Relationship Id="rId38" Type="http://schemas.openxmlformats.org/officeDocument/2006/relationships/slide" Target="slides/slide33.xml"/><Relationship Id="rId173" Type="http://schemas.openxmlformats.org/officeDocument/2006/relationships/slide" Target="slides/slide168.xml"/><Relationship Id="rId294" Type="http://schemas.openxmlformats.org/officeDocument/2006/relationships/slide" Target="slides/slide289.xml"/><Relationship Id="rId179" Type="http://schemas.openxmlformats.org/officeDocument/2006/relationships/slide" Target="slides/slide174.xml"/><Relationship Id="rId178" Type="http://schemas.openxmlformats.org/officeDocument/2006/relationships/slide" Target="slides/slide173.xml"/><Relationship Id="rId299" Type="http://schemas.openxmlformats.org/officeDocument/2006/relationships/slide" Target="slides/slide294.xml"/><Relationship Id="rId177" Type="http://schemas.openxmlformats.org/officeDocument/2006/relationships/slide" Target="slides/slide172.xml"/><Relationship Id="rId298" Type="http://schemas.openxmlformats.org/officeDocument/2006/relationships/slide" Target="slides/slide29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271" Type="http://schemas.openxmlformats.org/officeDocument/2006/relationships/slide" Target="slides/slide266.xml"/><Relationship Id="rId87" Type="http://schemas.openxmlformats.org/officeDocument/2006/relationships/slide" Target="slides/slide82.xml"/><Relationship Id="rId270" Type="http://schemas.openxmlformats.org/officeDocument/2006/relationships/slide" Target="slides/slide265.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269" Type="http://schemas.openxmlformats.org/officeDocument/2006/relationships/slide" Target="slides/slide264.xml"/><Relationship Id="rId9" Type="http://schemas.openxmlformats.org/officeDocument/2006/relationships/slide" Target="slides/slide4.xml"/><Relationship Id="rId143" Type="http://schemas.openxmlformats.org/officeDocument/2006/relationships/slide" Target="slides/slide138.xml"/><Relationship Id="rId264" Type="http://schemas.openxmlformats.org/officeDocument/2006/relationships/slide" Target="slides/slide259.xml"/><Relationship Id="rId142" Type="http://schemas.openxmlformats.org/officeDocument/2006/relationships/slide" Target="slides/slide137.xml"/><Relationship Id="rId263" Type="http://schemas.openxmlformats.org/officeDocument/2006/relationships/slide" Target="slides/slide258.xml"/><Relationship Id="rId141" Type="http://schemas.openxmlformats.org/officeDocument/2006/relationships/slide" Target="slides/slide136.xml"/><Relationship Id="rId262" Type="http://schemas.openxmlformats.org/officeDocument/2006/relationships/slide" Target="slides/slide257.xml"/><Relationship Id="rId140" Type="http://schemas.openxmlformats.org/officeDocument/2006/relationships/slide" Target="slides/slide135.xml"/><Relationship Id="rId261" Type="http://schemas.openxmlformats.org/officeDocument/2006/relationships/slide" Target="slides/slide256.xml"/><Relationship Id="rId5" Type="http://schemas.openxmlformats.org/officeDocument/2006/relationships/notesMaster" Target="notesMasters/notesMaster1.xml"/><Relationship Id="rId147" Type="http://schemas.openxmlformats.org/officeDocument/2006/relationships/slide" Target="slides/slide142.xml"/><Relationship Id="rId268" Type="http://schemas.openxmlformats.org/officeDocument/2006/relationships/slide" Target="slides/slide263.xml"/><Relationship Id="rId6" Type="http://schemas.openxmlformats.org/officeDocument/2006/relationships/slide" Target="slides/slide1.xml"/><Relationship Id="rId146" Type="http://schemas.openxmlformats.org/officeDocument/2006/relationships/slide" Target="slides/slide141.xml"/><Relationship Id="rId267" Type="http://schemas.openxmlformats.org/officeDocument/2006/relationships/slide" Target="slides/slide262.xml"/><Relationship Id="rId7" Type="http://schemas.openxmlformats.org/officeDocument/2006/relationships/slide" Target="slides/slide2.xml"/><Relationship Id="rId145" Type="http://schemas.openxmlformats.org/officeDocument/2006/relationships/slide" Target="slides/slide140.xml"/><Relationship Id="rId266" Type="http://schemas.openxmlformats.org/officeDocument/2006/relationships/slide" Target="slides/slide261.xml"/><Relationship Id="rId8" Type="http://schemas.openxmlformats.org/officeDocument/2006/relationships/slide" Target="slides/slide3.xml"/><Relationship Id="rId144" Type="http://schemas.openxmlformats.org/officeDocument/2006/relationships/slide" Target="slides/slide139.xml"/><Relationship Id="rId265" Type="http://schemas.openxmlformats.org/officeDocument/2006/relationships/slide" Target="slides/slide260.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260" Type="http://schemas.openxmlformats.org/officeDocument/2006/relationships/slide" Target="slides/slide255.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259" Type="http://schemas.openxmlformats.org/officeDocument/2006/relationships/slide" Target="slides/slide254.xml"/><Relationship Id="rId137" Type="http://schemas.openxmlformats.org/officeDocument/2006/relationships/slide" Target="slides/slide132.xml"/><Relationship Id="rId258" Type="http://schemas.openxmlformats.org/officeDocument/2006/relationships/slide" Target="slides/slide253.xml"/><Relationship Id="rId132" Type="http://schemas.openxmlformats.org/officeDocument/2006/relationships/slide" Target="slides/slide127.xml"/><Relationship Id="rId253" Type="http://schemas.openxmlformats.org/officeDocument/2006/relationships/slide" Target="slides/slide248.xml"/><Relationship Id="rId131" Type="http://schemas.openxmlformats.org/officeDocument/2006/relationships/slide" Target="slides/slide126.xml"/><Relationship Id="rId252" Type="http://schemas.openxmlformats.org/officeDocument/2006/relationships/slide" Target="slides/slide247.xml"/><Relationship Id="rId130" Type="http://schemas.openxmlformats.org/officeDocument/2006/relationships/slide" Target="slides/slide125.xml"/><Relationship Id="rId251" Type="http://schemas.openxmlformats.org/officeDocument/2006/relationships/slide" Target="slides/slide246.xml"/><Relationship Id="rId250" Type="http://schemas.openxmlformats.org/officeDocument/2006/relationships/slide" Target="slides/slide245.xml"/><Relationship Id="rId136" Type="http://schemas.openxmlformats.org/officeDocument/2006/relationships/slide" Target="slides/slide131.xml"/><Relationship Id="rId257" Type="http://schemas.openxmlformats.org/officeDocument/2006/relationships/slide" Target="slides/slide252.xml"/><Relationship Id="rId135" Type="http://schemas.openxmlformats.org/officeDocument/2006/relationships/slide" Target="slides/slide130.xml"/><Relationship Id="rId256" Type="http://schemas.openxmlformats.org/officeDocument/2006/relationships/slide" Target="slides/slide251.xml"/><Relationship Id="rId134" Type="http://schemas.openxmlformats.org/officeDocument/2006/relationships/slide" Target="slides/slide129.xml"/><Relationship Id="rId255" Type="http://schemas.openxmlformats.org/officeDocument/2006/relationships/slide" Target="slides/slide250.xml"/><Relationship Id="rId133" Type="http://schemas.openxmlformats.org/officeDocument/2006/relationships/slide" Target="slides/slide128.xml"/><Relationship Id="rId254" Type="http://schemas.openxmlformats.org/officeDocument/2006/relationships/slide" Target="slides/slide249.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293" Type="http://schemas.openxmlformats.org/officeDocument/2006/relationships/slide" Target="slides/slide288.xml"/><Relationship Id="rId65" Type="http://schemas.openxmlformats.org/officeDocument/2006/relationships/slide" Target="slides/slide60.xml"/><Relationship Id="rId171" Type="http://schemas.openxmlformats.org/officeDocument/2006/relationships/slide" Target="slides/slide166.xml"/><Relationship Id="rId292" Type="http://schemas.openxmlformats.org/officeDocument/2006/relationships/slide" Target="slides/slide287.xml"/><Relationship Id="rId68" Type="http://schemas.openxmlformats.org/officeDocument/2006/relationships/slide" Target="slides/slide63.xml"/><Relationship Id="rId170" Type="http://schemas.openxmlformats.org/officeDocument/2006/relationships/slide" Target="slides/slide165.xml"/><Relationship Id="rId291" Type="http://schemas.openxmlformats.org/officeDocument/2006/relationships/slide" Target="slides/slide286.xml"/><Relationship Id="rId67" Type="http://schemas.openxmlformats.org/officeDocument/2006/relationships/slide" Target="slides/slide62.xml"/><Relationship Id="rId290" Type="http://schemas.openxmlformats.org/officeDocument/2006/relationships/slide" Target="slides/slide285.xml"/><Relationship Id="rId60" Type="http://schemas.openxmlformats.org/officeDocument/2006/relationships/slide" Target="slides/slide55.xml"/><Relationship Id="rId165" Type="http://schemas.openxmlformats.org/officeDocument/2006/relationships/slide" Target="slides/slide160.xml"/><Relationship Id="rId286" Type="http://schemas.openxmlformats.org/officeDocument/2006/relationships/slide" Target="slides/slide281.xml"/><Relationship Id="rId69" Type="http://schemas.openxmlformats.org/officeDocument/2006/relationships/slide" Target="slides/slide64.xml"/><Relationship Id="rId164" Type="http://schemas.openxmlformats.org/officeDocument/2006/relationships/slide" Target="slides/slide159.xml"/><Relationship Id="rId285" Type="http://schemas.openxmlformats.org/officeDocument/2006/relationships/slide" Target="slides/slide280.xml"/><Relationship Id="rId163" Type="http://schemas.openxmlformats.org/officeDocument/2006/relationships/slide" Target="slides/slide158.xml"/><Relationship Id="rId284" Type="http://schemas.openxmlformats.org/officeDocument/2006/relationships/slide" Target="slides/slide279.xml"/><Relationship Id="rId162" Type="http://schemas.openxmlformats.org/officeDocument/2006/relationships/slide" Target="slides/slide157.xml"/><Relationship Id="rId283" Type="http://schemas.openxmlformats.org/officeDocument/2006/relationships/slide" Target="slides/slide278.xml"/><Relationship Id="rId169" Type="http://schemas.openxmlformats.org/officeDocument/2006/relationships/slide" Target="slides/slide164.xml"/><Relationship Id="rId168" Type="http://schemas.openxmlformats.org/officeDocument/2006/relationships/slide" Target="slides/slide163.xml"/><Relationship Id="rId289" Type="http://schemas.openxmlformats.org/officeDocument/2006/relationships/slide" Target="slides/slide284.xml"/><Relationship Id="rId167" Type="http://schemas.openxmlformats.org/officeDocument/2006/relationships/slide" Target="slides/slide162.xml"/><Relationship Id="rId288" Type="http://schemas.openxmlformats.org/officeDocument/2006/relationships/slide" Target="slides/slide283.xml"/><Relationship Id="rId166" Type="http://schemas.openxmlformats.org/officeDocument/2006/relationships/slide" Target="slides/slide161.xml"/><Relationship Id="rId287" Type="http://schemas.openxmlformats.org/officeDocument/2006/relationships/slide" Target="slides/slide282.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282" Type="http://schemas.openxmlformats.org/officeDocument/2006/relationships/slide" Target="slides/slide277.xml"/><Relationship Id="rId54" Type="http://schemas.openxmlformats.org/officeDocument/2006/relationships/slide" Target="slides/slide49.xml"/><Relationship Id="rId160" Type="http://schemas.openxmlformats.org/officeDocument/2006/relationships/slide" Target="slides/slide155.xml"/><Relationship Id="rId281" Type="http://schemas.openxmlformats.org/officeDocument/2006/relationships/slide" Target="slides/slide276.xml"/><Relationship Id="rId57" Type="http://schemas.openxmlformats.org/officeDocument/2006/relationships/slide" Target="slides/slide52.xml"/><Relationship Id="rId280" Type="http://schemas.openxmlformats.org/officeDocument/2006/relationships/slide" Target="slides/slide275.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275" Type="http://schemas.openxmlformats.org/officeDocument/2006/relationships/slide" Target="slides/slide270.xml"/><Relationship Id="rId58" Type="http://schemas.openxmlformats.org/officeDocument/2006/relationships/slide" Target="slides/slide53.xml"/><Relationship Id="rId153" Type="http://schemas.openxmlformats.org/officeDocument/2006/relationships/slide" Target="slides/slide148.xml"/><Relationship Id="rId274" Type="http://schemas.openxmlformats.org/officeDocument/2006/relationships/slide" Target="slides/slide269.xml"/><Relationship Id="rId152" Type="http://schemas.openxmlformats.org/officeDocument/2006/relationships/slide" Target="slides/slide147.xml"/><Relationship Id="rId273" Type="http://schemas.openxmlformats.org/officeDocument/2006/relationships/slide" Target="slides/slide268.xml"/><Relationship Id="rId151" Type="http://schemas.openxmlformats.org/officeDocument/2006/relationships/slide" Target="slides/slide146.xml"/><Relationship Id="rId272" Type="http://schemas.openxmlformats.org/officeDocument/2006/relationships/slide" Target="slides/slide267.xml"/><Relationship Id="rId158" Type="http://schemas.openxmlformats.org/officeDocument/2006/relationships/slide" Target="slides/slide153.xml"/><Relationship Id="rId279" Type="http://schemas.openxmlformats.org/officeDocument/2006/relationships/slide" Target="slides/slide274.xml"/><Relationship Id="rId157" Type="http://schemas.openxmlformats.org/officeDocument/2006/relationships/slide" Target="slides/slide152.xml"/><Relationship Id="rId278" Type="http://schemas.openxmlformats.org/officeDocument/2006/relationships/slide" Target="slides/slide273.xml"/><Relationship Id="rId156" Type="http://schemas.openxmlformats.org/officeDocument/2006/relationships/slide" Target="slides/slide151.xml"/><Relationship Id="rId277" Type="http://schemas.openxmlformats.org/officeDocument/2006/relationships/slide" Target="slides/slide272.xml"/><Relationship Id="rId155" Type="http://schemas.openxmlformats.org/officeDocument/2006/relationships/slide" Target="slides/slide150.xml"/><Relationship Id="rId276" Type="http://schemas.openxmlformats.org/officeDocument/2006/relationships/slide" Target="slides/slide271.xml"/><Relationship Id="rId107" Type="http://schemas.openxmlformats.org/officeDocument/2006/relationships/slide" Target="slides/slide102.xml"/><Relationship Id="rId228" Type="http://schemas.openxmlformats.org/officeDocument/2006/relationships/slide" Target="slides/slide223.xml"/><Relationship Id="rId106" Type="http://schemas.openxmlformats.org/officeDocument/2006/relationships/slide" Target="slides/slide101.xml"/><Relationship Id="rId227" Type="http://schemas.openxmlformats.org/officeDocument/2006/relationships/slide" Target="slides/slide222.xml"/><Relationship Id="rId105" Type="http://schemas.openxmlformats.org/officeDocument/2006/relationships/slide" Target="slides/slide100.xml"/><Relationship Id="rId226" Type="http://schemas.openxmlformats.org/officeDocument/2006/relationships/slide" Target="slides/slide221.xml"/><Relationship Id="rId104" Type="http://schemas.openxmlformats.org/officeDocument/2006/relationships/slide" Target="slides/slide99.xml"/><Relationship Id="rId225" Type="http://schemas.openxmlformats.org/officeDocument/2006/relationships/slide" Target="slides/slide220.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slide" Target="slides/slide219.xml"/><Relationship Id="rId102" Type="http://schemas.openxmlformats.org/officeDocument/2006/relationships/slide" Target="slides/slide97.xml"/><Relationship Id="rId223" Type="http://schemas.openxmlformats.org/officeDocument/2006/relationships/slide" Target="slides/slide218.xml"/><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126" Type="http://schemas.openxmlformats.org/officeDocument/2006/relationships/slide" Target="slides/slide121.xml"/><Relationship Id="rId247" Type="http://schemas.openxmlformats.org/officeDocument/2006/relationships/slide" Target="slides/slide242.xml"/><Relationship Id="rId121" Type="http://schemas.openxmlformats.org/officeDocument/2006/relationships/slide" Target="slides/slide116.xml"/><Relationship Id="rId242" Type="http://schemas.openxmlformats.org/officeDocument/2006/relationships/slide" Target="slides/slide237.xml"/><Relationship Id="rId120" Type="http://schemas.openxmlformats.org/officeDocument/2006/relationships/slide" Target="slides/slide115.xml"/><Relationship Id="rId241" Type="http://schemas.openxmlformats.org/officeDocument/2006/relationships/slide" Target="slides/slide236.xml"/><Relationship Id="rId240" Type="http://schemas.openxmlformats.org/officeDocument/2006/relationships/slide" Target="slides/slide235.xml"/><Relationship Id="rId125" Type="http://schemas.openxmlformats.org/officeDocument/2006/relationships/slide" Target="slides/slide120.xml"/><Relationship Id="rId246" Type="http://schemas.openxmlformats.org/officeDocument/2006/relationships/slide" Target="slides/slide241.xml"/><Relationship Id="rId124" Type="http://schemas.openxmlformats.org/officeDocument/2006/relationships/slide" Target="slides/slide119.xml"/><Relationship Id="rId245" Type="http://schemas.openxmlformats.org/officeDocument/2006/relationships/slide" Target="slides/slide240.xml"/><Relationship Id="rId123" Type="http://schemas.openxmlformats.org/officeDocument/2006/relationships/slide" Target="slides/slide118.xml"/><Relationship Id="rId244" Type="http://schemas.openxmlformats.org/officeDocument/2006/relationships/slide" Target="slides/slide239.xml"/><Relationship Id="rId122" Type="http://schemas.openxmlformats.org/officeDocument/2006/relationships/slide" Target="slides/slide117.xml"/><Relationship Id="rId243" Type="http://schemas.openxmlformats.org/officeDocument/2006/relationships/slide" Target="slides/slide238.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116" Type="http://schemas.openxmlformats.org/officeDocument/2006/relationships/slide" Target="slides/slide111.xml"/><Relationship Id="rId237" Type="http://schemas.openxmlformats.org/officeDocument/2006/relationships/slide" Target="slides/slide232.xml"/><Relationship Id="rId115" Type="http://schemas.openxmlformats.org/officeDocument/2006/relationships/slide" Target="slides/slide110.xml"/><Relationship Id="rId236" Type="http://schemas.openxmlformats.org/officeDocument/2006/relationships/slide" Target="slides/slide231.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230" Type="http://schemas.openxmlformats.org/officeDocument/2006/relationships/slide" Target="slides/slide225.xml"/><Relationship Id="rId114" Type="http://schemas.openxmlformats.org/officeDocument/2006/relationships/slide" Target="slides/slide109.xml"/><Relationship Id="rId235" Type="http://schemas.openxmlformats.org/officeDocument/2006/relationships/slide" Target="slides/slide230.xml"/><Relationship Id="rId113" Type="http://schemas.openxmlformats.org/officeDocument/2006/relationships/slide" Target="slides/slide108.xml"/><Relationship Id="rId234" Type="http://schemas.openxmlformats.org/officeDocument/2006/relationships/slide" Target="slides/slide229.xml"/><Relationship Id="rId112" Type="http://schemas.openxmlformats.org/officeDocument/2006/relationships/slide" Target="slides/slide107.xml"/><Relationship Id="rId233" Type="http://schemas.openxmlformats.org/officeDocument/2006/relationships/slide" Target="slides/slide228.xml"/><Relationship Id="rId111" Type="http://schemas.openxmlformats.org/officeDocument/2006/relationships/slide" Target="slides/slide106.xml"/><Relationship Id="rId232" Type="http://schemas.openxmlformats.org/officeDocument/2006/relationships/slide" Target="slides/slide227.xml"/><Relationship Id="rId305" Type="http://schemas.openxmlformats.org/officeDocument/2006/relationships/slide" Target="slides/slide300.xml"/><Relationship Id="rId304" Type="http://schemas.openxmlformats.org/officeDocument/2006/relationships/slide" Target="slides/slide299.xml"/><Relationship Id="rId303" Type="http://schemas.openxmlformats.org/officeDocument/2006/relationships/slide" Target="slides/slide298.xml"/><Relationship Id="rId302" Type="http://schemas.openxmlformats.org/officeDocument/2006/relationships/slide" Target="slides/slide297.xml"/><Relationship Id="rId309" Type="http://schemas.openxmlformats.org/officeDocument/2006/relationships/slide" Target="slides/slide304.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301" Type="http://schemas.openxmlformats.org/officeDocument/2006/relationships/slide" Target="slides/slide296.xml"/><Relationship Id="rId300" Type="http://schemas.openxmlformats.org/officeDocument/2006/relationships/slide" Target="slides/slide295.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 Id="rId312" Type="http://schemas.openxmlformats.org/officeDocument/2006/relationships/font" Target="fonts/Syncopate-bold.fntdata"/><Relationship Id="rId311" Type="http://schemas.openxmlformats.org/officeDocument/2006/relationships/font" Target="fonts/Syncopate-regular.fntdata"/><Relationship Id="rId310" Type="http://schemas.openxmlformats.org/officeDocument/2006/relationships/slide" Target="slides/slide3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oracle.com/technetwork/database/features/plsql/overview/doing-sql-from-plsql-129775.pdf" TargetMode="Externa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oracle.com/plsql-and-ebr/resource/Why_Use_Plsql_Whitepaper5.pdf" TargetMode="External"/><Relationship Id="rId3" Type="http://schemas.openxmlformats.org/officeDocument/2006/relationships/hyperlink" Target="http://www.amazon.com/Oracle-PL-SQL-Best-Practices/dp/0596514107" TargetMode="Externa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cs.oracle.com/database/121/LNPLS/subprograms.htm#LNPLS00807" TargetMode="Externa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cs.oracle.com/database/121/LNPLS/tuning.htm#i49099" TargetMode="Externa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cs.oracle.com/database/121/LNPLS/errors.htm#LNPLS853" TargetMode="Externa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cs.oracle.com/database/121/LNPLS/tuning.htm#BABIBCBE" TargetMode="Externa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oracle.com/plsql-and-ebr/resource/Why_Use_Plsql_Whitepaper5.pdf" TargetMode="Externa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racle-base.com/articles/10g/dbms_assert_10gR2" TargetMode="Externa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It does happen, but applications rarely switch databases.</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8" name="Shape 738"/>
        <p:cNvGrpSpPr/>
        <p:nvPr/>
      </p:nvGrpSpPr>
      <p:grpSpPr>
        <a:xfrm>
          <a:off x="0" y="0"/>
          <a:ext cx="0" cy="0"/>
          <a:chOff x="0" y="0"/>
          <a:chExt cx="0" cy="0"/>
        </a:xfrm>
      </p:grpSpPr>
      <p:sp>
        <p:nvSpPr>
          <p:cNvPr id="739" name="Shape 7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0" name="Shape 7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Conditionals and loops can be nested deeply, but more than two levels tends to make the code difficult to read, understand and maintain.</a:t>
            </a:r>
          </a:p>
          <a:p>
            <a:pPr lvl="0" rtl="0">
              <a:spcBef>
                <a:spcPts val="0"/>
              </a:spcBef>
              <a:buNone/>
            </a:pPr>
            <a:r>
              <a:rPr lang="en"/>
              <a:t>I’ve only ever seen GOTO used to regain some modicum of control in a deeply nested, overly complex routine.</a:t>
            </a:r>
          </a:p>
          <a:p>
            <a:pPr lvl="0" rtl="0">
              <a:spcBef>
                <a:spcPts val="0"/>
              </a:spcBef>
              <a:buNone/>
            </a:pPr>
            <a:r>
              <a:rPr lang="en"/>
              <a:t>NULL statement good for placeholders, test-driven development (prove the interface before the body), and to document that you considered and coded for every possibility.</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6" name="Shape 7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We’ve already seen several examples of IF-THEN statements in the prior code snippets.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0" name="Shape 750"/>
        <p:cNvGrpSpPr/>
        <p:nvPr/>
      </p:nvGrpSpPr>
      <p:grpSpPr>
        <a:xfrm>
          <a:off x="0" y="0"/>
          <a:ext cx="0" cy="0"/>
          <a:chOff x="0" y="0"/>
          <a:chExt cx="0" cy="0"/>
        </a:xfrm>
      </p:grpSpPr>
      <p:sp>
        <p:nvSpPr>
          <p:cNvPr id="751" name="Shape 7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2" name="Shape 7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When ELSE is missing, does nothing.</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4" name="Shape 7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9" name="Shape 769"/>
        <p:cNvGrpSpPr/>
        <p:nvPr/>
      </p:nvGrpSpPr>
      <p:grpSpPr>
        <a:xfrm>
          <a:off x="0" y="0"/>
          <a:ext cx="0" cy="0"/>
          <a:chOff x="0" y="0"/>
          <a:chExt cx="0" cy="0"/>
        </a:xfrm>
      </p:grpSpPr>
      <p:sp>
        <p:nvSpPr>
          <p:cNvPr id="770" name="Shape 7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1" name="Shape 7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5" name="Shape 775"/>
        <p:cNvGrpSpPr/>
        <p:nvPr/>
      </p:nvGrpSpPr>
      <p:grpSpPr>
        <a:xfrm>
          <a:off x="0" y="0"/>
          <a:ext cx="0" cy="0"/>
          <a:chOff x="0" y="0"/>
          <a:chExt cx="0" cy="0"/>
        </a:xfrm>
      </p:grpSpPr>
      <p:sp>
        <p:nvSpPr>
          <p:cNvPr id="776" name="Shape 7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7" name="Shape 7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1" name="Shape 781"/>
        <p:cNvGrpSpPr/>
        <p:nvPr/>
      </p:nvGrpSpPr>
      <p:grpSpPr>
        <a:xfrm>
          <a:off x="0" y="0"/>
          <a:ext cx="0" cy="0"/>
          <a:chOff x="0" y="0"/>
          <a:chExt cx="0" cy="0"/>
        </a:xfrm>
      </p:grpSpPr>
      <p:sp>
        <p:nvSpPr>
          <p:cNvPr id="782" name="Shape 7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3" name="Shape 7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8" name="Shape 788"/>
        <p:cNvGrpSpPr/>
        <p:nvPr/>
      </p:nvGrpSpPr>
      <p:grpSpPr>
        <a:xfrm>
          <a:off x="0" y="0"/>
          <a:ext cx="0" cy="0"/>
          <a:chOff x="0" y="0"/>
          <a:chExt cx="0" cy="0"/>
        </a:xfrm>
      </p:grpSpPr>
      <p:sp>
        <p:nvSpPr>
          <p:cNvPr id="789" name="Shape 7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0" name="Shape 7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Doing large, data-centric operations in PL/SQL, instead of the middle tier, completely avoids bottleneck of transferring it somewhere else for processing and then putting it back.</a:t>
            </a:r>
          </a:p>
          <a:p>
            <a:pPr lvl="0">
              <a:spcBef>
                <a:spcPts val="0"/>
              </a:spcBef>
              <a:buNone/>
            </a:pPr>
            <a:r>
              <a:rPr lang="en"/>
              <a:t>2: Really good </a:t>
            </a:r>
            <a:r>
              <a:rPr lang="en" u="sng">
                <a:solidFill>
                  <a:schemeClr val="hlink"/>
                </a:solidFill>
                <a:hlinkClick r:id="rId2"/>
              </a:rPr>
              <a:t>2008 whitepaper by Bryn Llewellyn</a:t>
            </a:r>
            <a:r>
              <a:rPr lang="en"/>
              <a:t> “Doing SQL from PL/SQL: Best and Worst Practices”</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4" name="Shape 794"/>
        <p:cNvGrpSpPr/>
        <p:nvPr/>
      </p:nvGrpSpPr>
      <p:grpSpPr>
        <a:xfrm>
          <a:off x="0" y="0"/>
          <a:ext cx="0" cy="0"/>
          <a:chOff x="0" y="0"/>
          <a:chExt cx="0" cy="0"/>
        </a:xfrm>
      </p:grpSpPr>
      <p:sp>
        <p:nvSpPr>
          <p:cNvPr id="795" name="Shape 7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6" name="Shape 7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a:t>
            </a:r>
            <a:r>
              <a:rPr lang="en">
                <a:solidFill>
                  <a:schemeClr val="dk1"/>
                </a:solidFill>
              </a:rPr>
              <a:t> There are some additional top-N/pagination related features of SELECT introduced in 12.1.0.2: FETCH FIRST/LAST n ROWS | n PERCENT ROWS and OFFSET n ROWS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2" name="Shape 8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Most of the following code examples depend on the presence of the gender table in the example above. Go ahead and do these examples so your data is in the correct state for the next code examples.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6" name="Shape 806"/>
        <p:cNvGrpSpPr/>
        <p:nvPr/>
      </p:nvGrpSpPr>
      <p:grpSpPr>
        <a:xfrm>
          <a:off x="0" y="0"/>
          <a:ext cx="0" cy="0"/>
          <a:chOff x="0" y="0"/>
          <a:chExt cx="0" cy="0"/>
        </a:xfrm>
      </p:grpSpPr>
      <p:sp>
        <p:nvSpPr>
          <p:cNvPr id="807" name="Shape 8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8" name="Shape 8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DDL: CREATE, ALTER, DROP, TRUNCATE, COMMENT, RENAME, ANALYZE, AUDIT, FLASHBACK, PURGE</a:t>
            </a:r>
          </a:p>
          <a:p>
            <a:pPr lvl="0" rtl="0">
              <a:spcBef>
                <a:spcPts val="0"/>
              </a:spcBef>
              <a:buNone/>
            </a:pPr>
            <a:r>
              <a:rPr lang="en"/>
              <a:t>DCL: GRANT, REVOKE</a:t>
            </a:r>
          </a:p>
          <a:p>
            <a:pPr lvl="0" rtl="0">
              <a:spcBef>
                <a:spcPts val="0"/>
              </a:spcBef>
              <a:buNone/>
            </a:pPr>
            <a:r>
              <a:rPr lang="en"/>
              <a:t>TCL: Could also see LOCK TABLE, SELECT FOR UPDATE as TCL</a:t>
            </a:r>
          </a:p>
          <a:p>
            <a:pPr lvl="0">
              <a:spcBef>
                <a:spcPts val="0"/>
              </a:spcBef>
              <a:buNone/>
            </a:pPr>
            <a:r>
              <a:rPr lang="en"/>
              <a:t>Perhaps add a slide or two here on autonomous transactions, or stick in second half of the training.</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2" name="Shape 812"/>
        <p:cNvGrpSpPr/>
        <p:nvPr/>
      </p:nvGrpSpPr>
      <p:grpSpPr>
        <a:xfrm>
          <a:off x="0" y="0"/>
          <a:ext cx="0" cy="0"/>
          <a:chOff x="0" y="0"/>
          <a:chExt cx="0" cy="0"/>
        </a:xfrm>
      </p:grpSpPr>
      <p:sp>
        <p:nvSpPr>
          <p:cNvPr id="813" name="Shape 8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4" name="Shape 8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8" name="Shape 818"/>
        <p:cNvGrpSpPr/>
        <p:nvPr/>
      </p:nvGrpSpPr>
      <p:grpSpPr>
        <a:xfrm>
          <a:off x="0" y="0"/>
          <a:ext cx="0" cy="0"/>
          <a:chOff x="0" y="0"/>
          <a:chExt cx="0" cy="0"/>
        </a:xfrm>
      </p:grpSpPr>
      <p:sp>
        <p:nvSpPr>
          <p:cNvPr id="819" name="Shape 8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0" name="Shape 8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4" name="Shape 824"/>
        <p:cNvGrpSpPr/>
        <p:nvPr/>
      </p:nvGrpSpPr>
      <p:grpSpPr>
        <a:xfrm>
          <a:off x="0" y="0"/>
          <a:ext cx="0" cy="0"/>
          <a:chOff x="0" y="0"/>
          <a:chExt cx="0" cy="0"/>
        </a:xfrm>
      </p:grpSpPr>
      <p:sp>
        <p:nvSpPr>
          <p:cNvPr id="825" name="Shape 8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6" name="Shape 8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PL/SQL opens an implicit cursor every time you run a SELECT or DML statement. V$OPEN_CURSOR shows the session cursors not yet closed. An implicit cursor closes after its associated statement runs; however, its attribute values remain available until another SELECT or DML statement runs.</a:t>
            </a:r>
          </a:p>
          <a:p>
            <a:pPr lvl="0" rtl="0">
              <a:spcBef>
                <a:spcPts val="0"/>
              </a:spcBef>
              <a:buNone/>
            </a:pPr>
            <a:r>
              <a:rPr lang="en"/>
              <a:t>2: The same attributes are available, and more useful, for explicit cursors, except that the cursor name is used and not the SQL keyword.</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0" name="Shape 830"/>
        <p:cNvGrpSpPr/>
        <p:nvPr/>
      </p:nvGrpSpPr>
      <p:grpSpPr>
        <a:xfrm>
          <a:off x="0" y="0"/>
          <a:ext cx="0" cy="0"/>
          <a:chOff x="0" y="0"/>
          <a:chExt cx="0" cy="0"/>
        </a:xfrm>
      </p:grpSpPr>
      <p:sp>
        <p:nvSpPr>
          <p:cNvPr id="831" name="Shape 8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2" name="Shape 8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Opening allocates resources to handle the query, runs the query and positions the cursor (pointer) before the first row of the result set.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6" name="Shape 836"/>
        <p:cNvGrpSpPr/>
        <p:nvPr/>
      </p:nvGrpSpPr>
      <p:grpSpPr>
        <a:xfrm>
          <a:off x="0" y="0"/>
          <a:ext cx="0" cy="0"/>
          <a:chOff x="0" y="0"/>
          <a:chExt cx="0" cy="0"/>
        </a:xfrm>
      </p:grpSpPr>
      <p:sp>
        <p:nvSpPr>
          <p:cNvPr id="837" name="Shape 8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8" name="Shape 8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2" name="Shape 842"/>
        <p:cNvGrpSpPr/>
        <p:nvPr/>
      </p:nvGrpSpPr>
      <p:grpSpPr>
        <a:xfrm>
          <a:off x="0" y="0"/>
          <a:ext cx="0" cy="0"/>
          <a:chOff x="0" y="0"/>
          <a:chExt cx="0" cy="0"/>
        </a:xfrm>
      </p:grpSpPr>
      <p:sp>
        <p:nvSpPr>
          <p:cNvPr id="843" name="Shape 8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4" name="Shape 8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Very handy. But can be abused as it forces row-by-row processing. Do as much as you can in bulk before row-by-row. If the cursor will only ever bring back one row, don’t use a loop, use an explicit SELECT INTO.</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8" name="Shape 848"/>
        <p:cNvGrpSpPr/>
        <p:nvPr/>
      </p:nvGrpSpPr>
      <p:grpSpPr>
        <a:xfrm>
          <a:off x="0" y="0"/>
          <a:ext cx="0" cy="0"/>
          <a:chOff x="0" y="0"/>
          <a:chExt cx="0" cy="0"/>
        </a:xfrm>
      </p:grpSpPr>
      <p:sp>
        <p:nvSpPr>
          <p:cNvPr id="849" name="Shape 8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0" name="Shape 8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2" name="Shape 862"/>
        <p:cNvGrpSpPr/>
        <p:nvPr/>
      </p:nvGrpSpPr>
      <p:grpSpPr>
        <a:xfrm>
          <a:off x="0" y="0"/>
          <a:ext cx="0" cy="0"/>
          <a:chOff x="0" y="0"/>
          <a:chExt cx="0" cy="0"/>
        </a:xfrm>
      </p:grpSpPr>
      <p:sp>
        <p:nvSpPr>
          <p:cNvPr id="863" name="Shape 8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4" name="Shape 8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elegance becomes more apparent when you juxtapose the two flavors of cursor.</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2" name="Shape 872"/>
        <p:cNvGrpSpPr/>
        <p:nvPr/>
      </p:nvGrpSpPr>
      <p:grpSpPr>
        <a:xfrm>
          <a:off x="0" y="0"/>
          <a:ext cx="0" cy="0"/>
          <a:chOff x="0" y="0"/>
          <a:chExt cx="0" cy="0"/>
        </a:xfrm>
      </p:grpSpPr>
      <p:sp>
        <p:nvSpPr>
          <p:cNvPr id="873" name="Shape 8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4" name="Shape 8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(see limitations below)</a:t>
            </a:r>
          </a:p>
          <a:p>
            <a:pPr lvl="0" rtl="0">
              <a:spcBef>
                <a:spcPts val="0"/>
              </a:spcBef>
              <a:buNone/>
            </a:pPr>
            <a:r>
              <a:rPr lang="en"/>
              <a:t>Before you can reference a cursor variable, you must make it point to a SQL work area, either by opening it or by assigning it the value of an open PL/SQL cursor variable or open host cursor variable.</a:t>
            </a:r>
          </a:p>
          <a:p>
            <a:pPr lvl="0" rtl="0">
              <a:spcBef>
                <a:spcPts val="0"/>
              </a:spcBef>
              <a:buNone/>
            </a:pPr>
            <a:r>
              <a:rPr lang="en" sz="1050">
                <a:solidFill>
                  <a:srgbClr val="222222"/>
                </a:solidFill>
                <a:highlight>
                  <a:srgbClr val="EFF6FE"/>
                </a:highlight>
              </a:rPr>
              <a:t>Cursor variables and explicit cursors are not interchangeable. Cannot use cursor variable in cursor FOR loop.</a:t>
            </a:r>
          </a:p>
          <a:p>
            <a:pPr lvl="0" rtl="0">
              <a:spcBef>
                <a:spcPts val="0"/>
              </a:spcBef>
              <a:buNone/>
            </a:pPr>
            <a:r>
              <a:rPr lang="en" sz="1050">
                <a:solidFill>
                  <a:srgbClr val="222222"/>
                </a:solidFill>
                <a:highlight>
                  <a:srgbClr val="EFF6FE"/>
                </a:highlight>
              </a:rPr>
              <a:t>Cannot declare cursor variables in package specs.</a:t>
            </a:r>
          </a:p>
          <a:p>
            <a:pPr lvl="0" rtl="0">
              <a:spcBef>
                <a:spcPts val="0"/>
              </a:spcBef>
              <a:buNone/>
            </a:pPr>
            <a:r>
              <a:rPr lang="en" sz="1050">
                <a:solidFill>
                  <a:srgbClr val="222222"/>
                </a:solidFill>
                <a:highlight>
                  <a:srgbClr val="EFF6FE"/>
                </a:highlight>
              </a:rPr>
              <a:t>Cursor variables cannot be compared.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Wanted to share an old Chinese proverb about just giving you fish, vs. teaching you how to fish. Had a little trouble to begin with, but found that the wrong quotes were amusing enough to share.</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2" name="Shape 8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7" name="Shape 887"/>
        <p:cNvGrpSpPr/>
        <p:nvPr/>
      </p:nvGrpSpPr>
      <p:grpSpPr>
        <a:xfrm>
          <a:off x="0" y="0"/>
          <a:ext cx="0" cy="0"/>
          <a:chOff x="0" y="0"/>
          <a:chExt cx="0" cy="0"/>
        </a:xfrm>
      </p:grpSpPr>
      <p:sp>
        <p:nvSpPr>
          <p:cNvPr id="888" name="Shape 8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9" name="Shape 8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3" name="Shape 893"/>
        <p:cNvGrpSpPr/>
        <p:nvPr/>
      </p:nvGrpSpPr>
      <p:grpSpPr>
        <a:xfrm>
          <a:off x="0" y="0"/>
          <a:ext cx="0" cy="0"/>
          <a:chOff x="0" y="0"/>
          <a:chExt cx="0" cy="0"/>
        </a:xfrm>
      </p:grpSpPr>
      <p:sp>
        <p:nvSpPr>
          <p:cNvPr id="894" name="Shape 8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5" name="Shape 8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0" name="Shape 900"/>
        <p:cNvGrpSpPr/>
        <p:nvPr/>
      </p:nvGrpSpPr>
      <p:grpSpPr>
        <a:xfrm>
          <a:off x="0" y="0"/>
          <a:ext cx="0" cy="0"/>
          <a:chOff x="0" y="0"/>
          <a:chExt cx="0" cy="0"/>
        </a:xfrm>
      </p:grpSpPr>
      <p:sp>
        <p:nvSpPr>
          <p:cNvPr id="901" name="Shape 9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2" name="Shape 9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With static SQL, everything except for bind variables are known at compile time.</a:t>
            </a:r>
          </a:p>
          <a:p>
            <a:pPr lvl="0" rtl="0">
              <a:spcBef>
                <a:spcPts val="0"/>
              </a:spcBef>
              <a:buNone/>
            </a:pPr>
            <a:r>
              <a:rPr lang="en"/>
              <a:t>With dynamic SQL, even the tables might not be known at compile time. Might also dynamically adjust the columns being returned, the columns being evaluated in the predicate, or the values being used in the predicate (the bind variables).</a:t>
            </a:r>
          </a:p>
          <a:p>
            <a:pPr lvl="0">
              <a:spcBef>
                <a:spcPts val="0"/>
              </a:spcBef>
              <a:buNone/>
            </a:pPr>
            <a:r>
              <a:rPr lang="en"/>
              <a:t>Use DBMS_SQL when the inputs or outputs and their datatypes are not known at compile time. Very powerful.</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6" name="Shape 906"/>
        <p:cNvGrpSpPr/>
        <p:nvPr/>
      </p:nvGrpSpPr>
      <p:grpSpPr>
        <a:xfrm>
          <a:off x="0" y="0"/>
          <a:ext cx="0" cy="0"/>
          <a:chOff x="0" y="0"/>
          <a:chExt cx="0" cy="0"/>
        </a:xfrm>
      </p:grpSpPr>
      <p:sp>
        <p:nvSpPr>
          <p:cNvPr id="907" name="Shape 9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8" name="Shape 9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An example of using native dynamic SQL (NDS) to create and run a useful script.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4" name="Shape 914"/>
        <p:cNvGrpSpPr/>
        <p:nvPr/>
      </p:nvGrpSpPr>
      <p:grpSpPr>
        <a:xfrm>
          <a:off x="0" y="0"/>
          <a:ext cx="0" cy="0"/>
          <a:chOff x="0" y="0"/>
          <a:chExt cx="0" cy="0"/>
        </a:xfrm>
      </p:grpSpPr>
      <p:sp>
        <p:nvSpPr>
          <p:cNvPr id="915" name="Shape 9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6" name="Shape 9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4" name="Shape 924"/>
        <p:cNvGrpSpPr/>
        <p:nvPr/>
      </p:nvGrpSpPr>
      <p:grpSpPr>
        <a:xfrm>
          <a:off x="0" y="0"/>
          <a:ext cx="0" cy="0"/>
          <a:chOff x="0" y="0"/>
          <a:chExt cx="0" cy="0"/>
        </a:xfrm>
      </p:grpSpPr>
      <p:sp>
        <p:nvSpPr>
          <p:cNvPr id="925" name="Shape 9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6" name="Shape 9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0" name="Shape 930"/>
        <p:cNvGrpSpPr/>
        <p:nvPr/>
      </p:nvGrpSpPr>
      <p:grpSpPr>
        <a:xfrm>
          <a:off x="0" y="0"/>
          <a:ext cx="0" cy="0"/>
          <a:chOff x="0" y="0"/>
          <a:chExt cx="0" cy="0"/>
        </a:xfrm>
      </p:grpSpPr>
      <p:sp>
        <p:nvSpPr>
          <p:cNvPr id="931" name="Shape 9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2" name="Shape 9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7" name="Shape 937"/>
        <p:cNvGrpSpPr/>
        <p:nvPr/>
      </p:nvGrpSpPr>
      <p:grpSpPr>
        <a:xfrm>
          <a:off x="0" y="0"/>
          <a:ext cx="0" cy="0"/>
          <a:chOff x="0" y="0"/>
          <a:chExt cx="0" cy="0"/>
        </a:xfrm>
      </p:grpSpPr>
      <p:sp>
        <p:nvSpPr>
          <p:cNvPr id="938" name="Shape 9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9" name="Shape 9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Single-use programs: learning PL/SQL, ad-hoc tests and queries, DML (data fixes), DDL object creation</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3" name="Shape 943"/>
        <p:cNvGrpSpPr/>
        <p:nvPr/>
      </p:nvGrpSpPr>
      <p:grpSpPr>
        <a:xfrm>
          <a:off x="0" y="0"/>
          <a:ext cx="0" cy="0"/>
          <a:chOff x="0" y="0"/>
          <a:chExt cx="0" cy="0"/>
        </a:xfrm>
      </p:grpSpPr>
      <p:sp>
        <p:nvSpPr>
          <p:cNvPr id="944" name="Shape 9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5" name="Shape 9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All of these links have been tested. These have been the most useful resources for me in recent years.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9" name="Shape 949"/>
        <p:cNvGrpSpPr/>
        <p:nvPr/>
      </p:nvGrpSpPr>
      <p:grpSpPr>
        <a:xfrm>
          <a:off x="0" y="0"/>
          <a:ext cx="0" cy="0"/>
          <a:chOff x="0" y="0"/>
          <a:chExt cx="0" cy="0"/>
        </a:xfrm>
      </p:grpSpPr>
      <p:sp>
        <p:nvSpPr>
          <p:cNvPr id="950" name="Shape 9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1" name="Shape 9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5" name="Shape 955"/>
        <p:cNvGrpSpPr/>
        <p:nvPr/>
      </p:nvGrpSpPr>
      <p:grpSpPr>
        <a:xfrm>
          <a:off x="0" y="0"/>
          <a:ext cx="0" cy="0"/>
          <a:chOff x="0" y="0"/>
          <a:chExt cx="0" cy="0"/>
        </a:xfrm>
      </p:grpSpPr>
      <p:sp>
        <p:nvSpPr>
          <p:cNvPr id="956" name="Shape 9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7" name="Shape 9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20 years of PL/SQL development, I have found only one reason to use a standalone routine, and I no longer remember what it was (edge case). I think it had to do with a requirement for granular security because a package’s grants and accessible by clause apply to the whole package; it is currently impossible to achieve the same level of detailed security with packaged routines.</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1" name="Shape 961"/>
        <p:cNvGrpSpPr/>
        <p:nvPr/>
      </p:nvGrpSpPr>
      <p:grpSpPr>
        <a:xfrm>
          <a:off x="0" y="0"/>
          <a:ext cx="0" cy="0"/>
          <a:chOff x="0" y="0"/>
          <a:chExt cx="0" cy="0"/>
        </a:xfrm>
      </p:grpSpPr>
      <p:sp>
        <p:nvSpPr>
          <p:cNvPr id="962" name="Shape 9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3" name="Shape 9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1: CREATE OR REPLACE only needed if creating a standalone function. If creating standalone, function can be EDITIONABLE or NONEDITIONABLE if using edition-based redefinition.</a:t>
            </a:r>
          </a:p>
          <a:p>
            <a:pPr lvl="0" rtl="0">
              <a:spcBef>
                <a:spcPts val="0"/>
              </a:spcBef>
              <a:buNone/>
            </a:pPr>
            <a:r>
              <a:rPr lang="en"/>
              <a:t>2: Function options are: DETERMINISTIC, PIPELINED, PARALLEL_ENABLE, RESULT_CACHE, AGGREGATE USING</a:t>
            </a:r>
          </a:p>
          <a:p>
            <a:pPr lvl="0" rtl="0">
              <a:spcBef>
                <a:spcPts val="0"/>
              </a:spcBef>
              <a:buClr>
                <a:schemeClr val="dk1"/>
              </a:buClr>
              <a:buSzPct val="100000"/>
              <a:buFont typeface="Arial"/>
              <a:buNone/>
            </a:pPr>
            <a:r>
              <a:rPr lang="en">
                <a:solidFill>
                  <a:schemeClr val="dk1"/>
                </a:solidFill>
              </a:rPr>
              <a:t>If standalone, function options also include: AUTHID CURRENT_USER (aka Invoker Rights) and ACCESSIBLE BY (allowed accessor unit list)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7" name="Shape 967"/>
        <p:cNvGrpSpPr/>
        <p:nvPr/>
      </p:nvGrpSpPr>
      <p:grpSpPr>
        <a:xfrm>
          <a:off x="0" y="0"/>
          <a:ext cx="0" cy="0"/>
          <a:chOff x="0" y="0"/>
          <a:chExt cx="0" cy="0"/>
        </a:xfrm>
      </p:grpSpPr>
      <p:sp>
        <p:nvSpPr>
          <p:cNvPr id="968" name="Shape 9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9" name="Shape 9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CREATE OR REPLACE only needed if creating a standalone procedure. If creating standalone, procedure can be EDITIONABLE or NONEDITIONABLE if using edition-based redefinition.</a:t>
            </a:r>
          </a:p>
          <a:p>
            <a:pPr lvl="0" rtl="0">
              <a:spcBef>
                <a:spcPts val="0"/>
              </a:spcBef>
              <a:buNone/>
            </a:pPr>
            <a:r>
              <a:rPr lang="en"/>
              <a:t>2: If standalone, procedure options are: AUTHID CURRENT_USER (aka Invoker Rights) and ACCESSIBLE BY (allowed accessor unit list)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3" name="Shape 973"/>
        <p:cNvGrpSpPr/>
        <p:nvPr/>
      </p:nvGrpSpPr>
      <p:grpSpPr>
        <a:xfrm>
          <a:off x="0" y="0"/>
          <a:ext cx="0" cy="0"/>
          <a:chOff x="0" y="0"/>
          <a:chExt cx="0" cy="0"/>
        </a:xfrm>
      </p:grpSpPr>
      <p:sp>
        <p:nvSpPr>
          <p:cNvPr id="974" name="Shape 9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5" name="Shape 9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9" name="Shape 979"/>
        <p:cNvGrpSpPr/>
        <p:nvPr/>
      </p:nvGrpSpPr>
      <p:grpSpPr>
        <a:xfrm>
          <a:off x="0" y="0"/>
          <a:ext cx="0" cy="0"/>
          <a:chOff x="0" y="0"/>
          <a:chExt cx="0" cy="0"/>
        </a:xfrm>
      </p:grpSpPr>
      <p:sp>
        <p:nvSpPr>
          <p:cNvPr id="980" name="Shape 9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1" name="Shape 9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4" name="Shape 994"/>
        <p:cNvGrpSpPr/>
        <p:nvPr/>
      </p:nvGrpSpPr>
      <p:grpSpPr>
        <a:xfrm>
          <a:off x="0" y="0"/>
          <a:ext cx="0" cy="0"/>
          <a:chOff x="0" y="0"/>
          <a:chExt cx="0" cy="0"/>
        </a:xfrm>
      </p:grpSpPr>
      <p:sp>
        <p:nvSpPr>
          <p:cNvPr id="995" name="Shape 9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6" name="Shape 9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7" name="Shape 1007"/>
        <p:cNvGrpSpPr/>
        <p:nvPr/>
      </p:nvGrpSpPr>
      <p:grpSpPr>
        <a:xfrm>
          <a:off x="0" y="0"/>
          <a:ext cx="0" cy="0"/>
          <a:chOff x="0" y="0"/>
          <a:chExt cx="0" cy="0"/>
        </a:xfrm>
      </p:grpSpPr>
      <p:sp>
        <p:nvSpPr>
          <p:cNvPr id="1008" name="Shape 10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9" name="Shape 10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5" name="Shape 1015"/>
        <p:cNvGrpSpPr/>
        <p:nvPr/>
      </p:nvGrpSpPr>
      <p:grpSpPr>
        <a:xfrm>
          <a:off x="0" y="0"/>
          <a:ext cx="0" cy="0"/>
          <a:chOff x="0" y="0"/>
          <a:chExt cx="0" cy="0"/>
        </a:xfrm>
      </p:grpSpPr>
      <p:sp>
        <p:nvSpPr>
          <p:cNvPr id="1016" name="Shape 10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7" name="Shape 10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2" name="Shape 1022"/>
        <p:cNvGrpSpPr/>
        <p:nvPr/>
      </p:nvGrpSpPr>
      <p:grpSpPr>
        <a:xfrm>
          <a:off x="0" y="0"/>
          <a:ext cx="0" cy="0"/>
          <a:chOff x="0" y="0"/>
          <a:chExt cx="0" cy="0"/>
        </a:xfrm>
      </p:grpSpPr>
      <p:sp>
        <p:nvSpPr>
          <p:cNvPr id="1023" name="Shape 10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4" name="Shape 10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Defined in the spec they are public and parts of its interface, accessible to those with EXECUTE privilege on the package.</a:t>
            </a:r>
          </a:p>
          <a:p>
            <a:pPr lvl="0" rtl="0">
              <a:spcBef>
                <a:spcPts val="0"/>
              </a:spcBef>
              <a:buNone/>
            </a:pPr>
            <a:r>
              <a:rPr lang="en"/>
              <a:t>Define in the body, they are private to the package body, but global to the package body as well.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Bryn Llewellyn’s </a:t>
            </a:r>
            <a:r>
              <a:rPr lang="en" u="sng">
                <a:solidFill>
                  <a:schemeClr val="hlink"/>
                </a:solidFill>
                <a:hlinkClick r:id="rId2"/>
              </a:rPr>
              <a:t>OOW 2015 talk on “Why use PL/SQL”</a:t>
            </a:r>
            <a:r>
              <a:rPr lang="en"/>
              <a:t> is a fresh look at the benefits of application development with Oracle and PL/SQL</a:t>
            </a:r>
          </a:p>
          <a:p>
            <a:pPr lvl="0">
              <a:spcBef>
                <a:spcPts val="0"/>
              </a:spcBef>
              <a:buNone/>
            </a:pPr>
            <a:r>
              <a:rPr lang="en"/>
              <a:t>“</a:t>
            </a:r>
            <a:r>
              <a:rPr lang="en" u="sng">
                <a:solidFill>
                  <a:schemeClr val="hlink"/>
                </a:solidFill>
                <a:hlinkClick r:id="rId3"/>
              </a:rPr>
              <a:t>Oracle PL/SQL Best Practices</a:t>
            </a:r>
            <a:r>
              <a:rPr lang="en"/>
              <a:t>” by Steven Feuerstein is a concise, practical book. Recommended.</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8" name="Shape 1028"/>
        <p:cNvGrpSpPr/>
        <p:nvPr/>
      </p:nvGrpSpPr>
      <p:grpSpPr>
        <a:xfrm>
          <a:off x="0" y="0"/>
          <a:ext cx="0" cy="0"/>
          <a:chOff x="0" y="0"/>
          <a:chExt cx="0" cy="0"/>
        </a:xfrm>
      </p:grpSpPr>
      <p:sp>
        <p:nvSpPr>
          <p:cNvPr id="1029" name="Shape 10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0" name="Shape 10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Rarely one might find a package specification that has no routines, just a number of declarations, like a package of date-format constants, for example.</a:t>
            </a:r>
          </a:p>
          <a:p>
            <a:pPr lvl="0" rtl="0">
              <a:spcBef>
                <a:spcPts val="0"/>
              </a:spcBef>
              <a:buNone/>
            </a:pPr>
            <a:r>
              <a:rPr lang="en">
                <a:solidFill>
                  <a:schemeClr val="dk1"/>
                </a:solidFill>
              </a:rPr>
              <a:t>2: The package can be EDITIONABLE or NONEDITIONABLE if using edition-based redefinition.</a:t>
            </a:r>
          </a:p>
          <a:p>
            <a:pPr lvl="0" rtl="0">
              <a:spcBef>
                <a:spcPts val="0"/>
              </a:spcBef>
              <a:buClr>
                <a:schemeClr val="dk1"/>
              </a:buClr>
              <a:buSzPct val="100000"/>
              <a:buFont typeface="Arial"/>
              <a:buNone/>
            </a:pPr>
            <a:r>
              <a:rPr lang="en">
                <a:solidFill>
                  <a:schemeClr val="dk1"/>
                </a:solidFill>
              </a:rPr>
              <a:t>Package options include: SERIALLY_REUSABLE, AUTHID CURRENT_USER (aka Invoker Rights) and ACCESSIBLE BY (allowed accessor unit list)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5" name="Shape 1035"/>
        <p:cNvGrpSpPr/>
        <p:nvPr/>
      </p:nvGrpSpPr>
      <p:grpSpPr>
        <a:xfrm>
          <a:off x="0" y="0"/>
          <a:ext cx="0" cy="0"/>
          <a:chOff x="0" y="0"/>
          <a:chExt cx="0" cy="0"/>
        </a:xfrm>
      </p:grpSpPr>
      <p:sp>
        <p:nvSpPr>
          <p:cNvPr id="1036" name="Shape 10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7" name="Shape 10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3" name="Shape 10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7" name="Shape 1047"/>
        <p:cNvGrpSpPr/>
        <p:nvPr/>
      </p:nvGrpSpPr>
      <p:grpSpPr>
        <a:xfrm>
          <a:off x="0" y="0"/>
          <a:ext cx="0" cy="0"/>
          <a:chOff x="0" y="0"/>
          <a:chExt cx="0" cy="0"/>
        </a:xfrm>
      </p:grpSpPr>
      <p:sp>
        <p:nvSpPr>
          <p:cNvPr id="1048" name="Shape 10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9" name="Shape 10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1: </a:t>
            </a:r>
            <a:r>
              <a:rPr lang="en" u="sng">
                <a:solidFill>
                  <a:schemeClr val="hlink"/>
                </a:solidFill>
                <a:hlinkClick r:id="rId2"/>
              </a:rPr>
              <a:t>Oracle Docs on Overloading</a:t>
            </a:r>
          </a:p>
          <a:p>
            <a:pPr lvl="0" rtl="0">
              <a:spcBef>
                <a:spcPts val="0"/>
              </a:spcBef>
              <a:buNone/>
            </a:pPr>
            <a:r>
              <a:rPr lang="en"/>
              <a:t>You can use the same name for several different subprograms if their formal parameters differ in name, number, order, or data type family</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3" name="Shape 1053"/>
        <p:cNvGrpSpPr/>
        <p:nvPr/>
      </p:nvGrpSpPr>
      <p:grpSpPr>
        <a:xfrm>
          <a:off x="0" y="0"/>
          <a:ext cx="0" cy="0"/>
          <a:chOff x="0" y="0"/>
          <a:chExt cx="0" cy="0"/>
        </a:xfrm>
      </p:grpSpPr>
      <p:sp>
        <p:nvSpPr>
          <p:cNvPr id="1054" name="Shape 10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5" name="Shape 10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9" name="Shape 1059"/>
        <p:cNvGrpSpPr/>
        <p:nvPr/>
      </p:nvGrpSpPr>
      <p:grpSpPr>
        <a:xfrm>
          <a:off x="0" y="0"/>
          <a:ext cx="0" cy="0"/>
          <a:chOff x="0" y="0"/>
          <a:chExt cx="0" cy="0"/>
        </a:xfrm>
      </p:grpSpPr>
      <p:sp>
        <p:nvSpPr>
          <p:cNvPr id="1060" name="Shape 10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1" name="Shape 10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5" name="Shape 1065"/>
        <p:cNvGrpSpPr/>
        <p:nvPr/>
      </p:nvGrpSpPr>
      <p:grpSpPr>
        <a:xfrm>
          <a:off x="0" y="0"/>
          <a:ext cx="0" cy="0"/>
          <a:chOff x="0" y="0"/>
          <a:chExt cx="0" cy="0"/>
        </a:xfrm>
      </p:grpSpPr>
      <p:sp>
        <p:nvSpPr>
          <p:cNvPr id="1066" name="Shape 10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7" name="Shape 10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Unfortunately they can be disabled and accidentally left that way, which is one of their weaknesses.</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1" name="Shape 1071"/>
        <p:cNvGrpSpPr/>
        <p:nvPr/>
      </p:nvGrpSpPr>
      <p:grpSpPr>
        <a:xfrm>
          <a:off x="0" y="0"/>
          <a:ext cx="0" cy="0"/>
          <a:chOff x="0" y="0"/>
          <a:chExt cx="0" cy="0"/>
        </a:xfrm>
      </p:grpSpPr>
      <p:sp>
        <p:nvSpPr>
          <p:cNvPr id="1072" name="Shape 10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3" name="Shape 10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7" name="Shape 1077"/>
        <p:cNvGrpSpPr/>
        <p:nvPr/>
      </p:nvGrpSpPr>
      <p:grpSpPr>
        <a:xfrm>
          <a:off x="0" y="0"/>
          <a:ext cx="0" cy="0"/>
          <a:chOff x="0" y="0"/>
          <a:chExt cx="0" cy="0"/>
        </a:xfrm>
      </p:grpSpPr>
      <p:sp>
        <p:nvSpPr>
          <p:cNvPr id="1078" name="Shape 10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9" name="Shape 10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3" name="Shape 1083"/>
        <p:cNvGrpSpPr/>
        <p:nvPr/>
      </p:nvGrpSpPr>
      <p:grpSpPr>
        <a:xfrm>
          <a:off x="0" y="0"/>
          <a:ext cx="0" cy="0"/>
          <a:chOff x="0" y="0"/>
          <a:chExt cx="0" cy="0"/>
        </a:xfrm>
      </p:grpSpPr>
      <p:sp>
        <p:nvSpPr>
          <p:cNvPr id="1084" name="Shape 10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5" name="Shape 10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9" name="Shape 1089"/>
        <p:cNvGrpSpPr/>
        <p:nvPr/>
      </p:nvGrpSpPr>
      <p:grpSpPr>
        <a:xfrm>
          <a:off x="0" y="0"/>
          <a:ext cx="0" cy="0"/>
          <a:chOff x="0" y="0"/>
          <a:chExt cx="0" cy="0"/>
        </a:xfrm>
      </p:grpSpPr>
      <p:sp>
        <p:nvSpPr>
          <p:cNvPr id="1090" name="Shape 10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1" name="Shape 10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The trigger can be EDITIONABLE or NONEDITIONABLE if using edition-based redefinition.</a:t>
            </a:r>
          </a:p>
          <a:p>
            <a:pPr lvl="0" rtl="0">
              <a:spcBef>
                <a:spcPts val="0"/>
              </a:spcBef>
              <a:buClr>
                <a:schemeClr val="dk1"/>
              </a:buClr>
              <a:buSzPct val="100000"/>
              <a:buFont typeface="Arial"/>
              <a:buNone/>
            </a:pPr>
            <a:r>
              <a:rPr lang="en">
                <a:solidFill>
                  <a:schemeClr val="dk1"/>
                </a:solidFill>
              </a:rPr>
              <a:t>Reader to refer to Oracle docs for further info on the referencing clause, trigger editioning clause, compound triggers, and system triggers.</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6" name="Shape 1096"/>
        <p:cNvGrpSpPr/>
        <p:nvPr/>
      </p:nvGrpSpPr>
      <p:grpSpPr>
        <a:xfrm>
          <a:off x="0" y="0"/>
          <a:ext cx="0" cy="0"/>
          <a:chOff x="0" y="0"/>
          <a:chExt cx="0" cy="0"/>
        </a:xfrm>
      </p:grpSpPr>
      <p:sp>
        <p:nvSpPr>
          <p:cNvPr id="1097" name="Shape 10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8" name="Shape 10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2" name="Shape 1102"/>
        <p:cNvGrpSpPr/>
        <p:nvPr/>
      </p:nvGrpSpPr>
      <p:grpSpPr>
        <a:xfrm>
          <a:off x="0" y="0"/>
          <a:ext cx="0" cy="0"/>
          <a:chOff x="0" y="0"/>
          <a:chExt cx="0" cy="0"/>
        </a:xfrm>
      </p:grpSpPr>
      <p:sp>
        <p:nvSpPr>
          <p:cNvPr id="1103" name="Shape 1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4" name="Shape 1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Unfortunately, still cannot pass entire correlated record to subroutine.</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8" name="Shape 1108"/>
        <p:cNvGrpSpPr/>
        <p:nvPr/>
      </p:nvGrpSpPr>
      <p:grpSpPr>
        <a:xfrm>
          <a:off x="0" y="0"/>
          <a:ext cx="0" cy="0"/>
          <a:chOff x="0" y="0"/>
          <a:chExt cx="0" cy="0"/>
        </a:xfrm>
      </p:grpSpPr>
      <p:sp>
        <p:nvSpPr>
          <p:cNvPr id="1109" name="Shape 1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0" name="Shape 1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4" name="Shape 1114"/>
        <p:cNvGrpSpPr/>
        <p:nvPr/>
      </p:nvGrpSpPr>
      <p:grpSpPr>
        <a:xfrm>
          <a:off x="0" y="0"/>
          <a:ext cx="0" cy="0"/>
          <a:chOff x="0" y="0"/>
          <a:chExt cx="0" cy="0"/>
        </a:xfrm>
      </p:grpSpPr>
      <p:sp>
        <p:nvSpPr>
          <p:cNvPr id="1115" name="Shape 1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6" name="Shape 1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0" name="Shape 1120"/>
        <p:cNvGrpSpPr/>
        <p:nvPr/>
      </p:nvGrpSpPr>
      <p:grpSpPr>
        <a:xfrm>
          <a:off x="0" y="0"/>
          <a:ext cx="0" cy="0"/>
          <a:chOff x="0" y="0"/>
          <a:chExt cx="0" cy="0"/>
        </a:xfrm>
      </p:grpSpPr>
      <p:sp>
        <p:nvSpPr>
          <p:cNvPr id="1121" name="Shape 1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2" name="Shape 1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6" name="Shape 1126"/>
        <p:cNvGrpSpPr/>
        <p:nvPr/>
      </p:nvGrpSpPr>
      <p:grpSpPr>
        <a:xfrm>
          <a:off x="0" y="0"/>
          <a:ext cx="0" cy="0"/>
          <a:chOff x="0" y="0"/>
          <a:chExt cx="0" cy="0"/>
        </a:xfrm>
      </p:grpSpPr>
      <p:sp>
        <p:nvSpPr>
          <p:cNvPr id="1127" name="Shape 1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8" name="Shape 1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2" name="Shape 1132"/>
        <p:cNvGrpSpPr/>
        <p:nvPr/>
      </p:nvGrpSpPr>
      <p:grpSpPr>
        <a:xfrm>
          <a:off x="0" y="0"/>
          <a:ext cx="0" cy="0"/>
          <a:chOff x="0" y="0"/>
          <a:chExt cx="0" cy="0"/>
        </a:xfrm>
      </p:grpSpPr>
      <p:sp>
        <p:nvSpPr>
          <p:cNvPr id="1133" name="Shape 1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4" name="Shape 1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9" name="Shape 1139"/>
        <p:cNvGrpSpPr/>
        <p:nvPr/>
      </p:nvGrpSpPr>
      <p:grpSpPr>
        <a:xfrm>
          <a:off x="0" y="0"/>
          <a:ext cx="0" cy="0"/>
          <a:chOff x="0" y="0"/>
          <a:chExt cx="0" cy="0"/>
        </a:xfrm>
      </p:grpSpPr>
      <p:sp>
        <p:nvSpPr>
          <p:cNvPr id="1140" name="Shape 1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1" name="Shape 1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6" name="Shape 1146"/>
        <p:cNvGrpSpPr/>
        <p:nvPr/>
      </p:nvGrpSpPr>
      <p:grpSpPr>
        <a:xfrm>
          <a:off x="0" y="0"/>
          <a:ext cx="0" cy="0"/>
          <a:chOff x="0" y="0"/>
          <a:chExt cx="0" cy="0"/>
        </a:xfrm>
      </p:grpSpPr>
      <p:sp>
        <p:nvSpPr>
          <p:cNvPr id="1147" name="Shape 1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8" name="Shape 1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Most PL/SQL IDEs come with many more features, many of them essential, like code highlighting and formatting, pl/sql profiler and trace and explain plan interfaces, database compare and find tools, source code control system interface, etc.</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2" name="Shape 1152"/>
        <p:cNvGrpSpPr/>
        <p:nvPr/>
      </p:nvGrpSpPr>
      <p:grpSpPr>
        <a:xfrm>
          <a:off x="0" y="0"/>
          <a:ext cx="0" cy="0"/>
          <a:chOff x="0" y="0"/>
          <a:chExt cx="0" cy="0"/>
        </a:xfrm>
      </p:grpSpPr>
      <p:sp>
        <p:nvSpPr>
          <p:cNvPr id="1153" name="Shape 1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4" name="Shape 1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9" name="Shape 1159"/>
        <p:cNvGrpSpPr/>
        <p:nvPr/>
      </p:nvGrpSpPr>
      <p:grpSpPr>
        <a:xfrm>
          <a:off x="0" y="0"/>
          <a:ext cx="0" cy="0"/>
          <a:chOff x="0" y="0"/>
          <a:chExt cx="0" cy="0"/>
        </a:xfrm>
      </p:grpSpPr>
      <p:sp>
        <p:nvSpPr>
          <p:cNvPr id="1160" name="Shape 1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1" name="Shape 1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The collection functions will be covered in the section on collections.</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6" name="Shape 1166"/>
        <p:cNvGrpSpPr/>
        <p:nvPr/>
      </p:nvGrpSpPr>
      <p:grpSpPr>
        <a:xfrm>
          <a:off x="0" y="0"/>
          <a:ext cx="0" cy="0"/>
          <a:chOff x="0" y="0"/>
          <a:chExt cx="0" cy="0"/>
        </a:xfrm>
      </p:grpSpPr>
      <p:sp>
        <p:nvSpPr>
          <p:cNvPr id="1167" name="Shape 1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8" name="Shape 1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4" name="Shape 1174"/>
        <p:cNvGrpSpPr/>
        <p:nvPr/>
      </p:nvGrpSpPr>
      <p:grpSpPr>
        <a:xfrm>
          <a:off x="0" y="0"/>
          <a:ext cx="0" cy="0"/>
          <a:chOff x="0" y="0"/>
          <a:chExt cx="0" cy="0"/>
        </a:xfrm>
      </p:grpSpPr>
      <p:sp>
        <p:nvSpPr>
          <p:cNvPr id="1175" name="Shape 1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6" name="Shape 1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11gR2 has 625 packages. 12gR1 has 706. See [ SELECT * FROM dba_objects WHERE owner = 'SYS' AND object_type = 'PACKAGE' ORDER BY object_name; ]</a:t>
            </a:r>
          </a:p>
          <a:p>
            <a:pPr lvl="0">
              <a:spcBef>
                <a:spcPts val="0"/>
              </a:spcBef>
              <a:buNone/>
            </a:pPr>
            <a:r>
              <a:rPr lang="en"/>
              <a:t>2: STANDARD is the entire basis of the PL/SQL language. No need to qualify any reference to items within it with the name of the package.</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2" name="Shape 1182"/>
        <p:cNvGrpSpPr/>
        <p:nvPr/>
      </p:nvGrpSpPr>
      <p:grpSpPr>
        <a:xfrm>
          <a:off x="0" y="0"/>
          <a:ext cx="0" cy="0"/>
          <a:chOff x="0" y="0"/>
          <a:chExt cx="0" cy="0"/>
        </a:xfrm>
      </p:grpSpPr>
      <p:sp>
        <p:nvSpPr>
          <p:cNvPr id="1183" name="Shape 1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4" name="Shape 1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8" name="Shape 1188"/>
        <p:cNvGrpSpPr/>
        <p:nvPr/>
      </p:nvGrpSpPr>
      <p:grpSpPr>
        <a:xfrm>
          <a:off x="0" y="0"/>
          <a:ext cx="0" cy="0"/>
          <a:chOff x="0" y="0"/>
          <a:chExt cx="0" cy="0"/>
        </a:xfrm>
      </p:grpSpPr>
      <p:sp>
        <p:nvSpPr>
          <p:cNvPr id="1189" name="Shape 1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0" name="Shape 11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4" name="Shape 1194"/>
        <p:cNvGrpSpPr/>
        <p:nvPr/>
      </p:nvGrpSpPr>
      <p:grpSpPr>
        <a:xfrm>
          <a:off x="0" y="0"/>
          <a:ext cx="0" cy="0"/>
          <a:chOff x="0" y="0"/>
          <a:chExt cx="0" cy="0"/>
        </a:xfrm>
      </p:grpSpPr>
      <p:sp>
        <p:nvSpPr>
          <p:cNvPr id="1195" name="Shape 1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6" name="Shape 1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1" name="Shape 1201"/>
        <p:cNvGrpSpPr/>
        <p:nvPr/>
      </p:nvGrpSpPr>
      <p:grpSpPr>
        <a:xfrm>
          <a:off x="0" y="0"/>
          <a:ext cx="0" cy="0"/>
          <a:chOff x="0" y="0"/>
          <a:chExt cx="0" cy="0"/>
        </a:xfrm>
      </p:grpSpPr>
      <p:sp>
        <p:nvSpPr>
          <p:cNvPr id="1202" name="Shape 1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3" name="Shape 1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Oracle documentation does not include the user-defined OBJECT data type in the list of composites</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7" name="Shape 1207"/>
        <p:cNvGrpSpPr/>
        <p:nvPr/>
      </p:nvGrpSpPr>
      <p:grpSpPr>
        <a:xfrm>
          <a:off x="0" y="0"/>
          <a:ext cx="0" cy="0"/>
          <a:chOff x="0" y="0"/>
          <a:chExt cx="0" cy="0"/>
        </a:xfrm>
      </p:grpSpPr>
      <p:sp>
        <p:nvSpPr>
          <p:cNvPr id="1208" name="Shape 1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9" name="Shape 1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3" name="Shape 1213"/>
        <p:cNvGrpSpPr/>
        <p:nvPr/>
      </p:nvGrpSpPr>
      <p:grpSpPr>
        <a:xfrm>
          <a:off x="0" y="0"/>
          <a:ext cx="0" cy="0"/>
          <a:chOff x="0" y="0"/>
          <a:chExt cx="0" cy="0"/>
        </a:xfrm>
      </p:grpSpPr>
      <p:sp>
        <p:nvSpPr>
          <p:cNvPr id="1214" name="Shape 1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5" name="Shape 1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600"/>
              </a:spcBef>
              <a:buClr>
                <a:schemeClr val="dk1"/>
              </a:buClr>
              <a:buSzPct val="78571"/>
              <a:buFont typeface="Arial"/>
              <a:buNone/>
            </a:pPr>
            <a:r>
              <a:rPr lang="en" sz="1400">
                <a:solidFill>
                  <a:schemeClr val="dk1"/>
                </a:solidFill>
              </a:rPr>
              <a:t>1: Years ago there were many more IDE vendors, but Oracle’s free offering, SQL Developer, is good enough now that it has supplanted most of them. The fact that it runs on linux, Mac OS and Windows is icing on the cake. AquaData Studio is the only other desktop client I know of that is cross-platform. Toad has a Mac version, and can run on Linux through Wine.</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0" name="Shape 1220"/>
        <p:cNvGrpSpPr/>
        <p:nvPr/>
      </p:nvGrpSpPr>
      <p:grpSpPr>
        <a:xfrm>
          <a:off x="0" y="0"/>
          <a:ext cx="0" cy="0"/>
          <a:chOff x="0" y="0"/>
          <a:chExt cx="0" cy="0"/>
        </a:xfrm>
      </p:grpSpPr>
      <p:sp>
        <p:nvSpPr>
          <p:cNvPr id="1221" name="Shape 1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2" name="Shape 1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6" name="Shape 1226"/>
        <p:cNvGrpSpPr/>
        <p:nvPr/>
      </p:nvGrpSpPr>
      <p:grpSpPr>
        <a:xfrm>
          <a:off x="0" y="0"/>
          <a:ext cx="0" cy="0"/>
          <a:chOff x="0" y="0"/>
          <a:chExt cx="0" cy="0"/>
        </a:xfrm>
      </p:grpSpPr>
      <p:sp>
        <p:nvSpPr>
          <p:cNvPr id="1227" name="Shape 1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8" name="Shape 1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3" name="Shape 1233"/>
        <p:cNvGrpSpPr/>
        <p:nvPr/>
      </p:nvGrpSpPr>
      <p:grpSpPr>
        <a:xfrm>
          <a:off x="0" y="0"/>
          <a:ext cx="0" cy="0"/>
          <a:chOff x="0" y="0"/>
          <a:chExt cx="0" cy="0"/>
        </a:xfrm>
      </p:grpSpPr>
      <p:sp>
        <p:nvSpPr>
          <p:cNvPr id="1234" name="Shape 1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5" name="Shape 12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9" name="Shape 1239"/>
        <p:cNvGrpSpPr/>
        <p:nvPr/>
      </p:nvGrpSpPr>
      <p:grpSpPr>
        <a:xfrm>
          <a:off x="0" y="0"/>
          <a:ext cx="0" cy="0"/>
          <a:chOff x="0" y="0"/>
          <a:chExt cx="0" cy="0"/>
        </a:xfrm>
      </p:grpSpPr>
      <p:sp>
        <p:nvSpPr>
          <p:cNvPr id="1240" name="Shape 1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1" name="Shape 1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Virtual columns and invisible column are not included and break the abstraction provided by %ROWTYPE. In this case, use a cursor instead, selecting all the columns except the virtual columns, and tie the record to the “partial row” cursor with %ROWTYPE.</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5" name="Shape 1245"/>
        <p:cNvGrpSpPr/>
        <p:nvPr/>
      </p:nvGrpSpPr>
      <p:grpSpPr>
        <a:xfrm>
          <a:off x="0" y="0"/>
          <a:ext cx="0" cy="0"/>
          <a:chOff x="0" y="0"/>
          <a:chExt cx="0" cy="0"/>
        </a:xfrm>
      </p:grpSpPr>
      <p:sp>
        <p:nvSpPr>
          <p:cNvPr id="1246" name="Shape 1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7" name="Shape 12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1" name="Shape 1251"/>
        <p:cNvGrpSpPr/>
        <p:nvPr/>
      </p:nvGrpSpPr>
      <p:grpSpPr>
        <a:xfrm>
          <a:off x="0" y="0"/>
          <a:ext cx="0" cy="0"/>
          <a:chOff x="0" y="0"/>
          <a:chExt cx="0" cy="0"/>
        </a:xfrm>
      </p:grpSpPr>
      <p:sp>
        <p:nvSpPr>
          <p:cNvPr id="1252" name="Shape 1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3" name="Shape 12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7" name="Shape 1257"/>
        <p:cNvGrpSpPr/>
        <p:nvPr/>
      </p:nvGrpSpPr>
      <p:grpSpPr>
        <a:xfrm>
          <a:off x="0" y="0"/>
          <a:ext cx="0" cy="0"/>
          <a:chOff x="0" y="0"/>
          <a:chExt cx="0" cy="0"/>
        </a:xfrm>
      </p:grpSpPr>
      <p:sp>
        <p:nvSpPr>
          <p:cNvPr id="1258" name="Shape 1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9" name="Shape 1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3" name="Shape 1263"/>
        <p:cNvGrpSpPr/>
        <p:nvPr/>
      </p:nvGrpSpPr>
      <p:grpSpPr>
        <a:xfrm>
          <a:off x="0" y="0"/>
          <a:ext cx="0" cy="0"/>
          <a:chOff x="0" y="0"/>
          <a:chExt cx="0" cy="0"/>
        </a:xfrm>
      </p:grpSpPr>
      <p:sp>
        <p:nvSpPr>
          <p:cNvPr id="1264" name="Shape 1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5" name="Shape 1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Still cannot pass the :old and :new correlation names, essentially records, from triggers to stored procs. Still need to break :old/:new into individual columns to pass the values anywhere for processing.</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0" name="Shape 1270"/>
        <p:cNvGrpSpPr/>
        <p:nvPr/>
      </p:nvGrpSpPr>
      <p:grpSpPr>
        <a:xfrm>
          <a:off x="0" y="0"/>
          <a:ext cx="0" cy="0"/>
          <a:chOff x="0" y="0"/>
          <a:chExt cx="0" cy="0"/>
        </a:xfrm>
      </p:grpSpPr>
      <p:sp>
        <p:nvSpPr>
          <p:cNvPr id="1271" name="Shape 1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2" name="Shape 12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I have yet to find a situation where a VARRAY was the better choice over a nested table. Its name suggests that it shares something in common with the varrying length character datatype VARCHAR2. It can grow in size, but not past the declared maximum. Its name also suggest is shares something with associative arrays, but it is closer to a nested table than it is an array. It should be named FTAB or FIXEDTAB to indicate its true nature. The only feature I can discern that might be of use is that varrays aren’t allowed to become sparse like arrays and nested tables. You can empty the whole thing with DELETE, but if you attempt to call DELETE on one of the elements, you get </a:t>
            </a:r>
            <a:r>
              <a:rPr lang="en">
                <a:solidFill>
                  <a:srgbClr val="FF0000"/>
                </a:solidFill>
              </a:rPr>
              <a:t>PLS-00306: wrong number or types of arguments in call to 'DELETE'</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6" name="Shape 1276"/>
        <p:cNvGrpSpPr/>
        <p:nvPr/>
      </p:nvGrpSpPr>
      <p:grpSpPr>
        <a:xfrm>
          <a:off x="0" y="0"/>
          <a:ext cx="0" cy="0"/>
          <a:chOff x="0" y="0"/>
          <a:chExt cx="0" cy="0"/>
        </a:xfrm>
      </p:grpSpPr>
      <p:sp>
        <p:nvSpPr>
          <p:cNvPr id="1277" name="Shape 1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8" name="Shape 12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Hereafter referred to as “arrays”. It can be argued that nested tables are arrays as well, but we’ll refer to those as nested tables.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2" name="Shape 1282"/>
        <p:cNvGrpSpPr/>
        <p:nvPr/>
      </p:nvGrpSpPr>
      <p:grpSpPr>
        <a:xfrm>
          <a:off x="0" y="0"/>
          <a:ext cx="0" cy="0"/>
          <a:chOff x="0" y="0"/>
          <a:chExt cx="0" cy="0"/>
        </a:xfrm>
      </p:grpSpPr>
      <p:sp>
        <p:nvSpPr>
          <p:cNvPr id="1283" name="Shape 1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4" name="Shape 1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Except for REF CURSOR</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8" name="Shape 1288"/>
        <p:cNvGrpSpPr/>
        <p:nvPr/>
      </p:nvGrpSpPr>
      <p:grpSpPr>
        <a:xfrm>
          <a:off x="0" y="0"/>
          <a:ext cx="0" cy="0"/>
          <a:chOff x="0" y="0"/>
          <a:chExt cx="0" cy="0"/>
        </a:xfrm>
      </p:grpSpPr>
      <p:sp>
        <p:nvSpPr>
          <p:cNvPr id="1289" name="Shape 1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0" name="Shape 12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5" name="Shape 1295"/>
        <p:cNvGrpSpPr/>
        <p:nvPr/>
      </p:nvGrpSpPr>
      <p:grpSpPr>
        <a:xfrm>
          <a:off x="0" y="0"/>
          <a:ext cx="0" cy="0"/>
          <a:chOff x="0" y="0"/>
          <a:chExt cx="0" cy="0"/>
        </a:xfrm>
      </p:grpSpPr>
      <p:sp>
        <p:nvSpPr>
          <p:cNvPr id="1296" name="Shape 1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7" name="Shape 12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1" name="Shape 1301"/>
        <p:cNvGrpSpPr/>
        <p:nvPr/>
      </p:nvGrpSpPr>
      <p:grpSpPr>
        <a:xfrm>
          <a:off x="0" y="0"/>
          <a:ext cx="0" cy="0"/>
          <a:chOff x="0" y="0"/>
          <a:chExt cx="0" cy="0"/>
        </a:xfrm>
      </p:grpSpPr>
      <p:sp>
        <p:nvSpPr>
          <p:cNvPr id="1302" name="Shape 1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3" name="Shape 1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Except REF CURSOR. However, if created at the schema level as a standalone type, datatype cannot be PL/SQL-only types like BOOLEAN, associative array, etc.</a:t>
            </a:r>
          </a:p>
          <a:p>
            <a:pPr lvl="0">
              <a:spcBef>
                <a:spcPts val="0"/>
              </a:spcBef>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7" name="Shape 1307"/>
        <p:cNvGrpSpPr/>
        <p:nvPr/>
      </p:nvGrpSpPr>
      <p:grpSpPr>
        <a:xfrm>
          <a:off x="0" y="0"/>
          <a:ext cx="0" cy="0"/>
          <a:chOff x="0" y="0"/>
          <a:chExt cx="0" cy="0"/>
        </a:xfrm>
      </p:grpSpPr>
      <p:sp>
        <p:nvSpPr>
          <p:cNvPr id="1308" name="Shape 1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9" name="Shape 13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4" name="Shape 1314"/>
        <p:cNvGrpSpPr/>
        <p:nvPr/>
      </p:nvGrpSpPr>
      <p:grpSpPr>
        <a:xfrm>
          <a:off x="0" y="0"/>
          <a:ext cx="0" cy="0"/>
          <a:chOff x="0" y="0"/>
          <a:chExt cx="0" cy="0"/>
        </a:xfrm>
      </p:grpSpPr>
      <p:sp>
        <p:nvSpPr>
          <p:cNvPr id="1315" name="Shape 1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6" name="Shape 13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Return ORA-06531 if the collection has not been initialized.</a:t>
            </a:r>
          </a:p>
          <a:p>
            <a:pPr lvl="0" rtl="0">
              <a:spcBef>
                <a:spcPts val="0"/>
              </a:spcBef>
              <a:buNone/>
            </a:pPr>
            <a:r>
              <a:rPr lang="en"/>
              <a:t>2: For string-indexed arrays, uses the binary values of the strings to determine order.</a:t>
            </a:r>
          </a:p>
          <a:p>
            <a:pPr lvl="0" rtl="0">
              <a:spcBef>
                <a:spcPts val="0"/>
              </a:spcBef>
              <a:buNone/>
            </a:pPr>
            <a:r>
              <a:rPr lang="en"/>
              <a:t>3: TRIM includes deleted elements in its successfully trimmed count, so be careful.  Treat nested tables as an array and use only DELETE, or treat them as a stack and use only TRIM and EXTEND.</a:t>
            </a:r>
          </a:p>
          <a:p>
            <a:pPr lvl="0">
              <a:spcBef>
                <a:spcPts val="0"/>
              </a:spcBef>
              <a:buNone/>
            </a:pPr>
            <a:r>
              <a:rPr lang="en"/>
              <a:t>4: LIMIT function is limited to the VARRAY. Returns NULL for arrays and nested tables.</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0" name="Shape 1320"/>
        <p:cNvGrpSpPr/>
        <p:nvPr/>
      </p:nvGrpSpPr>
      <p:grpSpPr>
        <a:xfrm>
          <a:off x="0" y="0"/>
          <a:ext cx="0" cy="0"/>
          <a:chOff x="0" y="0"/>
          <a:chExt cx="0" cy="0"/>
        </a:xfrm>
      </p:grpSpPr>
      <p:sp>
        <p:nvSpPr>
          <p:cNvPr id="1321" name="Shape 1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2" name="Shape 1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6" name="Shape 1326"/>
        <p:cNvGrpSpPr/>
        <p:nvPr/>
      </p:nvGrpSpPr>
      <p:grpSpPr>
        <a:xfrm>
          <a:off x="0" y="0"/>
          <a:ext cx="0" cy="0"/>
          <a:chOff x="0" y="0"/>
          <a:chExt cx="0" cy="0"/>
        </a:xfrm>
      </p:grpSpPr>
      <p:sp>
        <p:nvSpPr>
          <p:cNvPr id="1327" name="Shape 1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8" name="Shape 13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2" name="Shape 1332"/>
        <p:cNvGrpSpPr/>
        <p:nvPr/>
      </p:nvGrpSpPr>
      <p:grpSpPr>
        <a:xfrm>
          <a:off x="0" y="0"/>
          <a:ext cx="0" cy="0"/>
          <a:chOff x="0" y="0"/>
          <a:chExt cx="0" cy="0"/>
        </a:xfrm>
      </p:grpSpPr>
      <p:sp>
        <p:nvSpPr>
          <p:cNvPr id="1333" name="Shape 1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4" name="Shape 13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0" name="Shape 1340"/>
        <p:cNvGrpSpPr/>
        <p:nvPr/>
      </p:nvGrpSpPr>
      <p:grpSpPr>
        <a:xfrm>
          <a:off x="0" y="0"/>
          <a:ext cx="0" cy="0"/>
          <a:chOff x="0" y="0"/>
          <a:chExt cx="0" cy="0"/>
        </a:xfrm>
      </p:grpSpPr>
      <p:sp>
        <p:nvSpPr>
          <p:cNvPr id="1341" name="Shape 1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2" name="Shape 13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6" name="Shape 1346"/>
        <p:cNvGrpSpPr/>
        <p:nvPr/>
      </p:nvGrpSpPr>
      <p:grpSpPr>
        <a:xfrm>
          <a:off x="0" y="0"/>
          <a:ext cx="0" cy="0"/>
          <a:chOff x="0" y="0"/>
          <a:chExt cx="0" cy="0"/>
        </a:xfrm>
      </p:grpSpPr>
      <p:sp>
        <p:nvSpPr>
          <p:cNvPr id="1347" name="Shape 1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8" name="Shape 13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3" name="Shape 1353"/>
        <p:cNvGrpSpPr/>
        <p:nvPr/>
      </p:nvGrpSpPr>
      <p:grpSpPr>
        <a:xfrm>
          <a:off x="0" y="0"/>
          <a:ext cx="0" cy="0"/>
          <a:chOff x="0" y="0"/>
          <a:chExt cx="0" cy="0"/>
        </a:xfrm>
      </p:grpSpPr>
      <p:sp>
        <p:nvSpPr>
          <p:cNvPr id="1354" name="Shape 1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5" name="Shape 1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9" name="Shape 1359"/>
        <p:cNvGrpSpPr/>
        <p:nvPr/>
      </p:nvGrpSpPr>
      <p:grpSpPr>
        <a:xfrm>
          <a:off x="0" y="0"/>
          <a:ext cx="0" cy="0"/>
          <a:chOff x="0" y="0"/>
          <a:chExt cx="0" cy="0"/>
        </a:xfrm>
      </p:grpSpPr>
      <p:sp>
        <p:nvSpPr>
          <p:cNvPr id="1360" name="Shape 1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1" name="Shape 1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RAC, parallel query and parallel server, analytic functions, model clause, SQL*Loader, DBMS_PARALLEL_EXECUTE, etc.</a:t>
            </a: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5" name="Shape 1365"/>
        <p:cNvGrpSpPr/>
        <p:nvPr/>
      </p:nvGrpSpPr>
      <p:grpSpPr>
        <a:xfrm>
          <a:off x="0" y="0"/>
          <a:ext cx="0" cy="0"/>
          <a:chOff x="0" y="0"/>
          <a:chExt cx="0" cy="0"/>
        </a:xfrm>
      </p:grpSpPr>
      <p:sp>
        <p:nvSpPr>
          <p:cNvPr id="1366" name="Shape 1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7" name="Shape 1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Common Table Expressions, aka “WITH” subqueries</a:t>
            </a: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1" name="Shape 1371"/>
        <p:cNvGrpSpPr/>
        <p:nvPr/>
      </p:nvGrpSpPr>
      <p:grpSpPr>
        <a:xfrm>
          <a:off x="0" y="0"/>
          <a:ext cx="0" cy="0"/>
          <a:chOff x="0" y="0"/>
          <a:chExt cx="0" cy="0"/>
        </a:xfrm>
      </p:grpSpPr>
      <p:sp>
        <p:nvSpPr>
          <p:cNvPr id="1372" name="Shape 1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3" name="Shape 13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RAC, parallel query and parallel server, analytic functions, model clause, SQL*Loader, etc.</a:t>
            </a: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7" name="Shape 1377"/>
        <p:cNvGrpSpPr/>
        <p:nvPr/>
      </p:nvGrpSpPr>
      <p:grpSpPr>
        <a:xfrm>
          <a:off x="0" y="0"/>
          <a:ext cx="0" cy="0"/>
          <a:chOff x="0" y="0"/>
          <a:chExt cx="0" cy="0"/>
        </a:xfrm>
      </p:grpSpPr>
      <p:sp>
        <p:nvSpPr>
          <p:cNvPr id="1378" name="Shape 1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9" name="Shape 13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See </a:t>
            </a:r>
            <a:r>
              <a:rPr lang="en" u="sng">
                <a:solidFill>
                  <a:schemeClr val="hlink"/>
                </a:solidFill>
                <a:hlinkClick r:id="rId2"/>
              </a:rPr>
              <a:t>Oracle docs</a:t>
            </a:r>
            <a:r>
              <a:rPr lang="en"/>
              <a:t> to learn about saving the exception metadata to the SQL%BULK_EXCEPTIONS cursor attribute handle.</a:t>
            </a: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3" name="Shape 1383"/>
        <p:cNvGrpSpPr/>
        <p:nvPr/>
      </p:nvGrpSpPr>
      <p:grpSpPr>
        <a:xfrm>
          <a:off x="0" y="0"/>
          <a:ext cx="0" cy="0"/>
          <a:chOff x="0" y="0"/>
          <a:chExt cx="0" cy="0"/>
        </a:xfrm>
      </p:grpSpPr>
      <p:sp>
        <p:nvSpPr>
          <p:cNvPr id="1384" name="Shape 1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5" name="Shape 13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RAC, parallel query and parallel server, analytic functions, model clause, SQL*Loader, etc.</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9" name="Shape 1389"/>
        <p:cNvGrpSpPr/>
        <p:nvPr/>
      </p:nvGrpSpPr>
      <p:grpSpPr>
        <a:xfrm>
          <a:off x="0" y="0"/>
          <a:ext cx="0" cy="0"/>
          <a:chOff x="0" y="0"/>
          <a:chExt cx="0" cy="0"/>
        </a:xfrm>
      </p:grpSpPr>
      <p:sp>
        <p:nvSpPr>
          <p:cNvPr id="1390" name="Shape 13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1" name="Shape 13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6" name="Shape 1396"/>
        <p:cNvGrpSpPr/>
        <p:nvPr/>
      </p:nvGrpSpPr>
      <p:grpSpPr>
        <a:xfrm>
          <a:off x="0" y="0"/>
          <a:ext cx="0" cy="0"/>
          <a:chOff x="0" y="0"/>
          <a:chExt cx="0" cy="0"/>
        </a:xfrm>
      </p:grpSpPr>
      <p:sp>
        <p:nvSpPr>
          <p:cNvPr id="1397" name="Shape 1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8" name="Shape 13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2" name="Shape 1402"/>
        <p:cNvGrpSpPr/>
        <p:nvPr/>
      </p:nvGrpSpPr>
      <p:grpSpPr>
        <a:xfrm>
          <a:off x="0" y="0"/>
          <a:ext cx="0" cy="0"/>
          <a:chOff x="0" y="0"/>
          <a:chExt cx="0" cy="0"/>
        </a:xfrm>
      </p:grpSpPr>
      <p:sp>
        <p:nvSpPr>
          <p:cNvPr id="1403" name="Shape 1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4" name="Shape 14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Speaking at ODTUG this year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5" name="Shape 1415"/>
        <p:cNvGrpSpPr/>
        <p:nvPr/>
      </p:nvGrpSpPr>
      <p:grpSpPr>
        <a:xfrm>
          <a:off x="0" y="0"/>
          <a:ext cx="0" cy="0"/>
          <a:chOff x="0" y="0"/>
          <a:chExt cx="0" cy="0"/>
        </a:xfrm>
      </p:grpSpPr>
      <p:sp>
        <p:nvSpPr>
          <p:cNvPr id="1416" name="Shape 1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7" name="Shape 14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6" name="Shape 1426"/>
        <p:cNvGrpSpPr/>
        <p:nvPr/>
      </p:nvGrpSpPr>
      <p:grpSpPr>
        <a:xfrm>
          <a:off x="0" y="0"/>
          <a:ext cx="0" cy="0"/>
          <a:chOff x="0" y="0"/>
          <a:chExt cx="0" cy="0"/>
        </a:xfrm>
      </p:grpSpPr>
      <p:sp>
        <p:nvSpPr>
          <p:cNvPr id="1427" name="Shape 1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8" name="Shape 14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2" name="Shape 1432"/>
        <p:cNvGrpSpPr/>
        <p:nvPr/>
      </p:nvGrpSpPr>
      <p:grpSpPr>
        <a:xfrm>
          <a:off x="0" y="0"/>
          <a:ext cx="0" cy="0"/>
          <a:chOff x="0" y="0"/>
          <a:chExt cx="0" cy="0"/>
        </a:xfrm>
      </p:grpSpPr>
      <p:sp>
        <p:nvSpPr>
          <p:cNvPr id="1433" name="Shape 1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4" name="Shape 1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1" name="Shape 1451"/>
        <p:cNvGrpSpPr/>
        <p:nvPr/>
      </p:nvGrpSpPr>
      <p:grpSpPr>
        <a:xfrm>
          <a:off x="0" y="0"/>
          <a:ext cx="0" cy="0"/>
          <a:chOff x="0" y="0"/>
          <a:chExt cx="0" cy="0"/>
        </a:xfrm>
      </p:grpSpPr>
      <p:sp>
        <p:nvSpPr>
          <p:cNvPr id="1452" name="Shape 1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3" name="Shape 14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7" name="Shape 1457"/>
        <p:cNvGrpSpPr/>
        <p:nvPr/>
      </p:nvGrpSpPr>
      <p:grpSpPr>
        <a:xfrm>
          <a:off x="0" y="0"/>
          <a:ext cx="0" cy="0"/>
          <a:chOff x="0" y="0"/>
          <a:chExt cx="0" cy="0"/>
        </a:xfrm>
      </p:grpSpPr>
      <p:sp>
        <p:nvSpPr>
          <p:cNvPr id="1458" name="Shape 1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9" name="Shape 14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8" name="Shape 1468"/>
        <p:cNvGrpSpPr/>
        <p:nvPr/>
      </p:nvGrpSpPr>
      <p:grpSpPr>
        <a:xfrm>
          <a:off x="0" y="0"/>
          <a:ext cx="0" cy="0"/>
          <a:chOff x="0" y="0"/>
          <a:chExt cx="0" cy="0"/>
        </a:xfrm>
      </p:grpSpPr>
      <p:sp>
        <p:nvSpPr>
          <p:cNvPr id="1469" name="Shape 1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0" name="Shape 14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5" name="Shape 1475"/>
        <p:cNvGrpSpPr/>
        <p:nvPr/>
      </p:nvGrpSpPr>
      <p:grpSpPr>
        <a:xfrm>
          <a:off x="0" y="0"/>
          <a:ext cx="0" cy="0"/>
          <a:chOff x="0" y="0"/>
          <a:chExt cx="0" cy="0"/>
        </a:xfrm>
      </p:grpSpPr>
      <p:sp>
        <p:nvSpPr>
          <p:cNvPr id="1476" name="Shape 14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7" name="Shape 14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If your application has need to continue re-trying the transaction until it succeeds, look at this </a:t>
            </a:r>
            <a:r>
              <a:rPr lang="en" u="sng">
                <a:solidFill>
                  <a:schemeClr val="hlink"/>
                </a:solidFill>
                <a:hlinkClick r:id="rId2"/>
              </a:rPr>
              <a:t>section in the Oracle documentation</a:t>
            </a:r>
            <a:r>
              <a:rPr lang="en"/>
              <a:t>. I’ve never used this feature mainly because whatever caused the first error is very likely to still be there in the next millisecond upon the next iteration of the re-try loop, and so, ad nauseum. So when my transactions fail, I log it, perhaps email it, and allow the rollback and failure to bubble up, halting processing.</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1" name="Shape 1481"/>
        <p:cNvGrpSpPr/>
        <p:nvPr/>
      </p:nvGrpSpPr>
      <p:grpSpPr>
        <a:xfrm>
          <a:off x="0" y="0"/>
          <a:ext cx="0" cy="0"/>
          <a:chOff x="0" y="0"/>
          <a:chExt cx="0" cy="0"/>
        </a:xfrm>
      </p:grpSpPr>
      <p:sp>
        <p:nvSpPr>
          <p:cNvPr id="1482" name="Shape 1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3" name="Shape 14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7" name="Shape 1497"/>
        <p:cNvGrpSpPr/>
        <p:nvPr/>
      </p:nvGrpSpPr>
      <p:grpSpPr>
        <a:xfrm>
          <a:off x="0" y="0"/>
          <a:ext cx="0" cy="0"/>
          <a:chOff x="0" y="0"/>
          <a:chExt cx="0" cy="0"/>
        </a:xfrm>
      </p:grpSpPr>
      <p:sp>
        <p:nvSpPr>
          <p:cNvPr id="1498" name="Shape 1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9" name="Shape 14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8" name="Shape 1508"/>
        <p:cNvGrpSpPr/>
        <p:nvPr/>
      </p:nvGrpSpPr>
      <p:grpSpPr>
        <a:xfrm>
          <a:off x="0" y="0"/>
          <a:ext cx="0" cy="0"/>
          <a:chOff x="0" y="0"/>
          <a:chExt cx="0" cy="0"/>
        </a:xfrm>
      </p:grpSpPr>
      <p:sp>
        <p:nvSpPr>
          <p:cNvPr id="1509" name="Shape 15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0" name="Shape 15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I’ve been waiting since 1994 to be able to call SELF.NAME to get the fully qualified subprogram name. This can finally be done for items on the call stack, but not the backtrace. It baffles me they left out this feature when developing UTL_CALL_STACK.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3" name="Shape 1523"/>
        <p:cNvGrpSpPr/>
        <p:nvPr/>
      </p:nvGrpSpPr>
      <p:grpSpPr>
        <a:xfrm>
          <a:off x="0" y="0"/>
          <a:ext cx="0" cy="0"/>
          <a:chOff x="0" y="0"/>
          <a:chExt cx="0" cy="0"/>
        </a:xfrm>
      </p:grpSpPr>
      <p:sp>
        <p:nvSpPr>
          <p:cNvPr id="1524" name="Shape 15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5" name="Shape 15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Error stack and backtrace are only available on error. Will be empty and have no depth if not on error.</a:t>
            </a:r>
          </a:p>
          <a:p>
            <a:pPr lvl="0">
              <a:spcBef>
                <a:spcPts val="0"/>
              </a:spcBef>
              <a:buNone/>
            </a:pPr>
            <a:r>
              <a:rPr lang="en"/>
              <a:t>2: Call stack always available.</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9" name="Shape 1529"/>
        <p:cNvGrpSpPr/>
        <p:nvPr/>
      </p:nvGrpSpPr>
      <p:grpSpPr>
        <a:xfrm>
          <a:off x="0" y="0"/>
          <a:ext cx="0" cy="0"/>
          <a:chOff x="0" y="0"/>
          <a:chExt cx="0" cy="0"/>
        </a:xfrm>
      </p:grpSpPr>
      <p:sp>
        <p:nvSpPr>
          <p:cNvPr id="1530" name="Shape 15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1" name="Shape 15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An aside about how simple routines make error handling more manageable:</a:t>
            </a:r>
          </a:p>
          <a:p>
            <a:pPr indent="-228600" lvl="0" marL="457200" rtl="0">
              <a:spcBef>
                <a:spcPts val="0"/>
              </a:spcBef>
            </a:pPr>
            <a:r>
              <a:rPr lang="en"/>
              <a:t>Simple routines do one thing well</a:t>
            </a:r>
          </a:p>
          <a:p>
            <a:pPr indent="-228600" lvl="0" marL="457200" rtl="0">
              <a:spcBef>
                <a:spcPts val="0"/>
              </a:spcBef>
            </a:pPr>
            <a:r>
              <a:rPr lang="en"/>
              <a:t>Simple routines usually don’t need any exception handlers</a:t>
            </a:r>
          </a:p>
          <a:p>
            <a:pPr indent="-228600" lvl="0" marL="457200" rtl="0">
              <a:spcBef>
                <a:spcPts val="0"/>
              </a:spcBef>
            </a:pPr>
            <a:r>
              <a:rPr lang="en"/>
              <a:t>If they do, it is usually just one, focused exception</a:t>
            </a:r>
          </a:p>
          <a:p>
            <a:pPr lvl="0" rtl="0">
              <a:spcBef>
                <a:spcPts val="0"/>
              </a:spcBef>
              <a:buNone/>
            </a:pPr>
            <a:r>
              <a:rPr lang="en"/>
              <a:t>2: An assertion is a statement of truth. If the boolean expression is not true, then an exception is raised with context about the business/data rule violated. Use a standalone or packaged proc to standardize your assertions (PL/SQL Starter Framework has an assertion checker in the EXCP package).</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5" name="Shape 1535"/>
        <p:cNvGrpSpPr/>
        <p:nvPr/>
      </p:nvGrpSpPr>
      <p:grpSpPr>
        <a:xfrm>
          <a:off x="0" y="0"/>
          <a:ext cx="0" cy="0"/>
          <a:chOff x="0" y="0"/>
          <a:chExt cx="0" cy="0"/>
        </a:xfrm>
      </p:grpSpPr>
      <p:sp>
        <p:nvSpPr>
          <p:cNvPr id="1536" name="Shape 1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7" name="Shape 15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2" name="Shape 1542"/>
        <p:cNvGrpSpPr/>
        <p:nvPr/>
      </p:nvGrpSpPr>
      <p:grpSpPr>
        <a:xfrm>
          <a:off x="0" y="0"/>
          <a:ext cx="0" cy="0"/>
          <a:chOff x="0" y="0"/>
          <a:chExt cx="0" cy="0"/>
        </a:xfrm>
      </p:grpSpPr>
      <p:sp>
        <p:nvSpPr>
          <p:cNvPr id="1543" name="Shape 15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4" name="Shape 15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8" name="Shape 1548"/>
        <p:cNvGrpSpPr/>
        <p:nvPr/>
      </p:nvGrpSpPr>
      <p:grpSpPr>
        <a:xfrm>
          <a:off x="0" y="0"/>
          <a:ext cx="0" cy="0"/>
          <a:chOff x="0" y="0"/>
          <a:chExt cx="0" cy="0"/>
        </a:xfrm>
      </p:grpSpPr>
      <p:sp>
        <p:nvSpPr>
          <p:cNvPr id="1549" name="Shape 15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0" name="Shape 15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1: Paul Nielsen: "Data architecture evaluates various database designs and implementations by several criteria: e.g. usability, scalability, integrity, extensibility, security, and availability."</a:t>
            </a: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4" name="Shape 1554"/>
        <p:cNvGrpSpPr/>
        <p:nvPr/>
      </p:nvGrpSpPr>
      <p:grpSpPr>
        <a:xfrm>
          <a:off x="0" y="0"/>
          <a:ext cx="0" cy="0"/>
          <a:chOff x="0" y="0"/>
          <a:chExt cx="0" cy="0"/>
        </a:xfrm>
      </p:grpSpPr>
      <p:sp>
        <p:nvSpPr>
          <p:cNvPr id="1555" name="Shape 15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6" name="Shape 15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1: Sometimes known as User Defined Types, or Abstract Data Types</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Me; In most organizations the relentless push to meet deadlines and time to market at the cost of technical debt means abstraction is ignored and then wind up with a fragile database tightly coupled to scores of system, hundreds of reports, and thousands of concurrent end users. Requests to change a table can take months to research, approve and implement. Is it any wonder that developers the world over see the database as the bottleneck and are enamored with "NoSQL" solutions that seem to lure them with the siren's call of Schema-less Design and no DBA? </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Paul Nielsen: "The cost of a brittle database is enormous to an organization. On the corporate roadmap, the database is the primary roadblock. The organization can’t implement critical changes because the database can’t support those changes. The organization (both internal clients and IT) will try to work around the brittle database with additional databases in an attempt to find features. IT will try to wrap the brittle database with additional layers in an attempt to find loose coupling. But complexity breeds complexity and eventually the organization with multiple completing database solutions will try to apply a master database so there’s a single source for answers. All this takes years and millions of dollars and… never… really… works."</a:t>
            </a:r>
          </a:p>
          <a:p>
            <a:pPr lvl="0">
              <a:spcBef>
                <a:spcPts val="0"/>
              </a:spcBef>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0" name="Shape 1560"/>
        <p:cNvGrpSpPr/>
        <p:nvPr/>
      </p:nvGrpSpPr>
      <p:grpSpPr>
        <a:xfrm>
          <a:off x="0" y="0"/>
          <a:ext cx="0" cy="0"/>
          <a:chOff x="0" y="0"/>
          <a:chExt cx="0" cy="0"/>
        </a:xfrm>
      </p:grpSpPr>
      <p:sp>
        <p:nvSpPr>
          <p:cNvPr id="1561" name="Shape 15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2" name="Shape 15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One downside is that a package upon which every other package relies, means a change to that package will invalidate ALL the dependents.</a:t>
            </a: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6" name="Shape 1566"/>
        <p:cNvGrpSpPr/>
        <p:nvPr/>
      </p:nvGrpSpPr>
      <p:grpSpPr>
        <a:xfrm>
          <a:off x="0" y="0"/>
          <a:ext cx="0" cy="0"/>
          <a:chOff x="0" y="0"/>
          <a:chExt cx="0" cy="0"/>
        </a:xfrm>
      </p:grpSpPr>
      <p:sp>
        <p:nvSpPr>
          <p:cNvPr id="1567" name="Shape 1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8" name="Shape 15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2" name="Shape 1572"/>
        <p:cNvGrpSpPr/>
        <p:nvPr/>
      </p:nvGrpSpPr>
      <p:grpSpPr>
        <a:xfrm>
          <a:off x="0" y="0"/>
          <a:ext cx="0" cy="0"/>
          <a:chOff x="0" y="0"/>
          <a:chExt cx="0" cy="0"/>
        </a:xfrm>
      </p:grpSpPr>
      <p:sp>
        <p:nvSpPr>
          <p:cNvPr id="1573" name="Shape 15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4" name="Shape 15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8" name="Shape 1578"/>
        <p:cNvGrpSpPr/>
        <p:nvPr/>
      </p:nvGrpSpPr>
      <p:grpSpPr>
        <a:xfrm>
          <a:off x="0" y="0"/>
          <a:ext cx="0" cy="0"/>
          <a:chOff x="0" y="0"/>
          <a:chExt cx="0" cy="0"/>
        </a:xfrm>
      </p:grpSpPr>
      <p:sp>
        <p:nvSpPr>
          <p:cNvPr id="1579" name="Shape 1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0" name="Shape 15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4" name="Shape 1584"/>
        <p:cNvGrpSpPr/>
        <p:nvPr/>
      </p:nvGrpSpPr>
      <p:grpSpPr>
        <a:xfrm>
          <a:off x="0" y="0"/>
          <a:ext cx="0" cy="0"/>
          <a:chOff x="0" y="0"/>
          <a:chExt cx="0" cy="0"/>
        </a:xfrm>
      </p:grpSpPr>
      <p:sp>
        <p:nvSpPr>
          <p:cNvPr id="1585" name="Shape 15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6" name="Shape 15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Unless the fundamental type changes, like from NUMBER to DATE, or DATE to STRING, in which case even with anchoring, every piece of dependent code will have to be revisited for impact, wrapped in conversion functions, etc.</a:t>
            </a: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0" name="Shape 1590"/>
        <p:cNvGrpSpPr/>
        <p:nvPr/>
      </p:nvGrpSpPr>
      <p:grpSpPr>
        <a:xfrm>
          <a:off x="0" y="0"/>
          <a:ext cx="0" cy="0"/>
          <a:chOff x="0" y="0"/>
          <a:chExt cx="0" cy="0"/>
        </a:xfrm>
      </p:grpSpPr>
      <p:sp>
        <p:nvSpPr>
          <p:cNvPr id="1591" name="Shape 15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2" name="Shape 15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6" name="Shape 1596"/>
        <p:cNvGrpSpPr/>
        <p:nvPr/>
      </p:nvGrpSpPr>
      <p:grpSpPr>
        <a:xfrm>
          <a:off x="0" y="0"/>
          <a:ext cx="0" cy="0"/>
          <a:chOff x="0" y="0"/>
          <a:chExt cx="0" cy="0"/>
        </a:xfrm>
      </p:grpSpPr>
      <p:sp>
        <p:nvSpPr>
          <p:cNvPr id="1597" name="Shape 15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8" name="Shape 15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A routine that takes in a primary key value and returns a single value does not require the entire record to be passed in, for example. If it returned an entire row of a table or view, then the RETURN datatype, or the OUT parameter datatype should be a composite datatype to abstract away the details of the composite structure asked for.</a:t>
            </a:r>
          </a:p>
          <a:p>
            <a:pPr lvl="0">
              <a:spcBef>
                <a:spcPts val="0"/>
              </a:spcBef>
              <a:buNone/>
            </a:pPr>
            <a:r>
              <a:rPr lang="en"/>
              <a:t>2: Up until 12.1.0.2 though, clients could not “speak” to PL/SQL record-based APIs. An additional layer mapping JDBC datatypes to PL/SQL datatypes was necessary.</a:t>
            </a: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2" name="Shape 1602"/>
        <p:cNvGrpSpPr/>
        <p:nvPr/>
      </p:nvGrpSpPr>
      <p:grpSpPr>
        <a:xfrm>
          <a:off x="0" y="0"/>
          <a:ext cx="0" cy="0"/>
          <a:chOff x="0" y="0"/>
          <a:chExt cx="0" cy="0"/>
        </a:xfrm>
      </p:grpSpPr>
      <p:sp>
        <p:nvSpPr>
          <p:cNvPr id="1603" name="Shape 16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4" name="Shape 16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8" name="Shape 1608"/>
        <p:cNvGrpSpPr/>
        <p:nvPr/>
      </p:nvGrpSpPr>
      <p:grpSpPr>
        <a:xfrm>
          <a:off x="0" y="0"/>
          <a:ext cx="0" cy="0"/>
          <a:chOff x="0" y="0"/>
          <a:chExt cx="0" cy="0"/>
        </a:xfrm>
      </p:grpSpPr>
      <p:sp>
        <p:nvSpPr>
          <p:cNvPr id="1609" name="Shape 16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0" name="Shape 16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4" name="Shape 1614"/>
        <p:cNvGrpSpPr/>
        <p:nvPr/>
      </p:nvGrpSpPr>
      <p:grpSpPr>
        <a:xfrm>
          <a:off x="0" y="0"/>
          <a:ext cx="0" cy="0"/>
          <a:chOff x="0" y="0"/>
          <a:chExt cx="0" cy="0"/>
        </a:xfrm>
      </p:grpSpPr>
      <p:sp>
        <p:nvSpPr>
          <p:cNvPr id="1615" name="Shape 16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6" name="Shape 16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0" name="Shape 1620"/>
        <p:cNvGrpSpPr/>
        <p:nvPr/>
      </p:nvGrpSpPr>
      <p:grpSpPr>
        <a:xfrm>
          <a:off x="0" y="0"/>
          <a:ext cx="0" cy="0"/>
          <a:chOff x="0" y="0"/>
          <a:chExt cx="0" cy="0"/>
        </a:xfrm>
      </p:grpSpPr>
      <p:sp>
        <p:nvSpPr>
          <p:cNvPr id="1621" name="Shape 16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2" name="Shape 16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6" name="Shape 1626"/>
        <p:cNvGrpSpPr/>
        <p:nvPr/>
      </p:nvGrpSpPr>
      <p:grpSpPr>
        <a:xfrm>
          <a:off x="0" y="0"/>
          <a:ext cx="0" cy="0"/>
          <a:chOff x="0" y="0"/>
          <a:chExt cx="0" cy="0"/>
        </a:xfrm>
      </p:grpSpPr>
      <p:sp>
        <p:nvSpPr>
          <p:cNvPr id="1627" name="Shape 16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8" name="Shape 16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2" name="Shape 1632"/>
        <p:cNvGrpSpPr/>
        <p:nvPr/>
      </p:nvGrpSpPr>
      <p:grpSpPr>
        <a:xfrm>
          <a:off x="0" y="0"/>
          <a:ext cx="0" cy="0"/>
          <a:chOff x="0" y="0"/>
          <a:chExt cx="0" cy="0"/>
        </a:xfrm>
      </p:grpSpPr>
      <p:sp>
        <p:nvSpPr>
          <p:cNvPr id="1633" name="Shape 16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4" name="Shape 16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8" name="Shape 1638"/>
        <p:cNvGrpSpPr/>
        <p:nvPr/>
      </p:nvGrpSpPr>
      <p:grpSpPr>
        <a:xfrm>
          <a:off x="0" y="0"/>
          <a:ext cx="0" cy="0"/>
          <a:chOff x="0" y="0"/>
          <a:chExt cx="0" cy="0"/>
        </a:xfrm>
      </p:grpSpPr>
      <p:sp>
        <p:nvSpPr>
          <p:cNvPr id="1639" name="Shape 16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0" name="Shape 16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4" name="Shape 1644"/>
        <p:cNvGrpSpPr/>
        <p:nvPr/>
      </p:nvGrpSpPr>
      <p:grpSpPr>
        <a:xfrm>
          <a:off x="0" y="0"/>
          <a:ext cx="0" cy="0"/>
          <a:chOff x="0" y="0"/>
          <a:chExt cx="0" cy="0"/>
        </a:xfrm>
      </p:grpSpPr>
      <p:sp>
        <p:nvSpPr>
          <p:cNvPr id="1645" name="Shape 16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6" name="Shape 16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1" name="Shape 1651"/>
        <p:cNvGrpSpPr/>
        <p:nvPr/>
      </p:nvGrpSpPr>
      <p:grpSpPr>
        <a:xfrm>
          <a:off x="0" y="0"/>
          <a:ext cx="0" cy="0"/>
          <a:chOff x="0" y="0"/>
          <a:chExt cx="0" cy="0"/>
        </a:xfrm>
      </p:grpSpPr>
      <p:sp>
        <p:nvSpPr>
          <p:cNvPr id="1652" name="Shape 16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3" name="Shape 16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7" name="Shape 1657"/>
        <p:cNvGrpSpPr/>
        <p:nvPr/>
      </p:nvGrpSpPr>
      <p:grpSpPr>
        <a:xfrm>
          <a:off x="0" y="0"/>
          <a:ext cx="0" cy="0"/>
          <a:chOff x="0" y="0"/>
          <a:chExt cx="0" cy="0"/>
        </a:xfrm>
      </p:grpSpPr>
      <p:sp>
        <p:nvSpPr>
          <p:cNvPr id="1658" name="Shape 16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9" name="Shape 16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3" name="Shape 1663"/>
        <p:cNvGrpSpPr/>
        <p:nvPr/>
      </p:nvGrpSpPr>
      <p:grpSpPr>
        <a:xfrm>
          <a:off x="0" y="0"/>
          <a:ext cx="0" cy="0"/>
          <a:chOff x="0" y="0"/>
          <a:chExt cx="0" cy="0"/>
        </a:xfrm>
      </p:grpSpPr>
      <p:sp>
        <p:nvSpPr>
          <p:cNvPr id="1664" name="Shape 16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5" name="Shape 16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9" name="Shape 1669"/>
        <p:cNvGrpSpPr/>
        <p:nvPr/>
      </p:nvGrpSpPr>
      <p:grpSpPr>
        <a:xfrm>
          <a:off x="0" y="0"/>
          <a:ext cx="0" cy="0"/>
          <a:chOff x="0" y="0"/>
          <a:chExt cx="0" cy="0"/>
        </a:xfrm>
      </p:grpSpPr>
      <p:sp>
        <p:nvSpPr>
          <p:cNvPr id="1670" name="Shape 16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1" name="Shape 16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6" name="Shape 1676"/>
        <p:cNvGrpSpPr/>
        <p:nvPr/>
      </p:nvGrpSpPr>
      <p:grpSpPr>
        <a:xfrm>
          <a:off x="0" y="0"/>
          <a:ext cx="0" cy="0"/>
          <a:chOff x="0" y="0"/>
          <a:chExt cx="0" cy="0"/>
        </a:xfrm>
      </p:grpSpPr>
      <p:sp>
        <p:nvSpPr>
          <p:cNvPr id="1677" name="Shape 16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8" name="Shape 16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It is just fine to create multiple related items when the source file is a DDL script, like the table, sequence, constraints, comments and indexes that are all created at the same time.</a:t>
            </a:r>
          </a:p>
          <a:p>
            <a:pPr lvl="0" rtl="0">
              <a:spcBef>
                <a:spcPts val="0"/>
              </a:spcBef>
              <a:buNone/>
            </a:pPr>
            <a:r>
              <a:rPr lang="en"/>
              <a:t>2: It just looks cleaner.</a:t>
            </a:r>
          </a:p>
          <a:p>
            <a:pPr lvl="0" rtl="0">
              <a:spcBef>
                <a:spcPts val="0"/>
              </a:spcBef>
              <a:buNone/>
            </a:pPr>
            <a:r>
              <a:rPr lang="en"/>
              <a:t>3: See the Oracle Object Naming Standards docs for how to name Oracle objects.</a:t>
            </a:r>
          </a:p>
          <a:p>
            <a:pPr lvl="0" rtl="0">
              <a:spcBef>
                <a:spcPts val="0"/>
              </a:spcBef>
              <a:buNone/>
            </a:pPr>
            <a:r>
              <a:rPr lang="en"/>
              <a:t>4: This is an important part of abstraction that helps ensure dependents are not invalidated or inconvenienced when the details of the type/pkg body need to change and be recompiled in Production.</a:t>
            </a:r>
          </a:p>
          <a:p>
            <a:pPr lvl="0" rtl="0">
              <a:spcBef>
                <a:spcPts val="0"/>
              </a:spcBef>
              <a:buNone/>
            </a:pPr>
            <a:r>
              <a:rPr lang="en"/>
              <a:t>5: For example: function=.fnc, procedure=.prc, package spec=.pks, packe body=.pkb, type spec=.tps, type body=.tpb, materialized view=.mv, view=.vw, trigger=.trg, queue=.aq. I write all schedule objects in .sql files and keep them in the “sched” folder in “src”.</a:t>
            </a: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2" name="Shape 1682"/>
        <p:cNvGrpSpPr/>
        <p:nvPr/>
      </p:nvGrpSpPr>
      <p:grpSpPr>
        <a:xfrm>
          <a:off x="0" y="0"/>
          <a:ext cx="0" cy="0"/>
          <a:chOff x="0" y="0"/>
          <a:chExt cx="0" cy="0"/>
        </a:xfrm>
      </p:grpSpPr>
      <p:sp>
        <p:nvSpPr>
          <p:cNvPr id="1683" name="Shape 16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4" name="Shape 16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1: Drop the new object before creating it. If dropping something, you’ll need to check for its existence before dropping it, avoiding the drop if it’s already been removed. If renaming something, again check to see if the object already sports the new name before the rename attempt. See PL/SQL Starter Framework’s DDL_UTILS package for a library of routines used to build scripts that have routines to help you do all the above.</a:t>
            </a: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0" name="Shape 1690"/>
        <p:cNvGrpSpPr/>
        <p:nvPr/>
      </p:nvGrpSpPr>
      <p:grpSpPr>
        <a:xfrm>
          <a:off x="0" y="0"/>
          <a:ext cx="0" cy="0"/>
          <a:chOff x="0" y="0"/>
          <a:chExt cx="0" cy="0"/>
        </a:xfrm>
      </p:grpSpPr>
      <p:sp>
        <p:nvSpPr>
          <p:cNvPr id="1691" name="Shape 16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2" name="Shape 16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7" name="Shape 1697"/>
        <p:cNvGrpSpPr/>
        <p:nvPr/>
      </p:nvGrpSpPr>
      <p:grpSpPr>
        <a:xfrm>
          <a:off x="0" y="0"/>
          <a:ext cx="0" cy="0"/>
          <a:chOff x="0" y="0"/>
          <a:chExt cx="0" cy="0"/>
        </a:xfrm>
      </p:grpSpPr>
      <p:sp>
        <p:nvSpPr>
          <p:cNvPr id="1698" name="Shape 16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9" name="Shape 16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1: And all your other work files as well.</a:t>
            </a: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3" name="Shape 1703"/>
        <p:cNvGrpSpPr/>
        <p:nvPr/>
      </p:nvGrpSpPr>
      <p:grpSpPr>
        <a:xfrm>
          <a:off x="0" y="0"/>
          <a:ext cx="0" cy="0"/>
          <a:chOff x="0" y="0"/>
          <a:chExt cx="0" cy="0"/>
        </a:xfrm>
      </p:grpSpPr>
      <p:sp>
        <p:nvSpPr>
          <p:cNvPr id="1704" name="Shape 17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5" name="Shape 17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NetApp’s feature is called FlexClone. There’s also Snap Clone and SnapMirror.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9" name="Shape 1709"/>
        <p:cNvGrpSpPr/>
        <p:nvPr/>
      </p:nvGrpSpPr>
      <p:grpSpPr>
        <a:xfrm>
          <a:off x="0" y="0"/>
          <a:ext cx="0" cy="0"/>
          <a:chOff x="0" y="0"/>
          <a:chExt cx="0" cy="0"/>
        </a:xfrm>
      </p:grpSpPr>
      <p:sp>
        <p:nvSpPr>
          <p:cNvPr id="1710" name="Shape 17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1" name="Shape 17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8" name="Shape 1718"/>
        <p:cNvGrpSpPr/>
        <p:nvPr/>
      </p:nvGrpSpPr>
      <p:grpSpPr>
        <a:xfrm>
          <a:off x="0" y="0"/>
          <a:ext cx="0" cy="0"/>
          <a:chOff x="0" y="0"/>
          <a:chExt cx="0" cy="0"/>
        </a:xfrm>
      </p:grpSpPr>
      <p:sp>
        <p:nvSpPr>
          <p:cNvPr id="1719" name="Shape 17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0" name="Shape 17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4" name="Shape 1724"/>
        <p:cNvGrpSpPr/>
        <p:nvPr/>
      </p:nvGrpSpPr>
      <p:grpSpPr>
        <a:xfrm>
          <a:off x="0" y="0"/>
          <a:ext cx="0" cy="0"/>
          <a:chOff x="0" y="0"/>
          <a:chExt cx="0" cy="0"/>
        </a:xfrm>
      </p:grpSpPr>
      <p:sp>
        <p:nvSpPr>
          <p:cNvPr id="1725" name="Shape 17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6" name="Shape 17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1" name="Shape 1731"/>
        <p:cNvGrpSpPr/>
        <p:nvPr/>
      </p:nvGrpSpPr>
      <p:grpSpPr>
        <a:xfrm>
          <a:off x="0" y="0"/>
          <a:ext cx="0" cy="0"/>
          <a:chOff x="0" y="0"/>
          <a:chExt cx="0" cy="0"/>
        </a:xfrm>
      </p:grpSpPr>
      <p:sp>
        <p:nvSpPr>
          <p:cNvPr id="1732" name="Shape 17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3" name="Shape 17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All our examples end in “/” which tells SQL*Plus to send its buffer to the database for execution/compilation.</a:t>
            </a: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7" name="Shape 1737"/>
        <p:cNvGrpSpPr/>
        <p:nvPr/>
      </p:nvGrpSpPr>
      <p:grpSpPr>
        <a:xfrm>
          <a:off x="0" y="0"/>
          <a:ext cx="0" cy="0"/>
          <a:chOff x="0" y="0"/>
          <a:chExt cx="0" cy="0"/>
        </a:xfrm>
      </p:grpSpPr>
      <p:sp>
        <p:nvSpPr>
          <p:cNvPr id="1738" name="Shape 17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9" name="Shape 17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5" name="Shape 1745"/>
        <p:cNvGrpSpPr/>
        <p:nvPr/>
      </p:nvGrpSpPr>
      <p:grpSpPr>
        <a:xfrm>
          <a:off x="0" y="0"/>
          <a:ext cx="0" cy="0"/>
          <a:chOff x="0" y="0"/>
          <a:chExt cx="0" cy="0"/>
        </a:xfrm>
      </p:grpSpPr>
      <p:sp>
        <p:nvSpPr>
          <p:cNvPr id="1746" name="Shape 17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7" name="Shape 17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Oracle Database Reference says it defaults to 0, which is wrong.</a:t>
            </a:r>
          </a:p>
          <a:p>
            <a:pPr lvl="0">
              <a:spcBef>
                <a:spcPts val="0"/>
              </a:spcBef>
              <a:buNone/>
            </a:pPr>
            <a:r>
              <a:rPr lang="en"/>
              <a:t>2: If the package is computational intensive, look into using the </a:t>
            </a:r>
            <a:r>
              <a:rPr lang="en" u="sng">
                <a:solidFill>
                  <a:schemeClr val="hlink"/>
                </a:solidFill>
                <a:hlinkClick r:id="rId2"/>
              </a:rPr>
              <a:t>PLSQL_CODE_TYPE=NATIVE settin</a:t>
            </a:r>
            <a:r>
              <a:rPr lang="en"/>
              <a:t>g, to compile the package in low-level machine-native code that does not need to be interpreted at runtime as compiled PL/SQL “P-code” does.</a:t>
            </a: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1" name="Shape 1751"/>
        <p:cNvGrpSpPr/>
        <p:nvPr/>
      </p:nvGrpSpPr>
      <p:grpSpPr>
        <a:xfrm>
          <a:off x="0" y="0"/>
          <a:ext cx="0" cy="0"/>
          <a:chOff x="0" y="0"/>
          <a:chExt cx="0" cy="0"/>
        </a:xfrm>
      </p:grpSpPr>
      <p:sp>
        <p:nvSpPr>
          <p:cNvPr id="1752" name="Shape 17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3" name="Shape 17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PLSQL_DEBUG compilation parameter is deprecated in 12.1. Use the PLSQL_OPTIMIZE_LEVEL=1 to compile for debug.</a:t>
            </a: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7" name="Shape 1757"/>
        <p:cNvGrpSpPr/>
        <p:nvPr/>
      </p:nvGrpSpPr>
      <p:grpSpPr>
        <a:xfrm>
          <a:off x="0" y="0"/>
          <a:ext cx="0" cy="0"/>
          <a:chOff x="0" y="0"/>
          <a:chExt cx="0" cy="0"/>
        </a:xfrm>
      </p:grpSpPr>
      <p:sp>
        <p:nvSpPr>
          <p:cNvPr id="1758" name="Shape 17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9" name="Shape 17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For example ORA-06502 means the errcode value would be 6502</a:t>
            </a: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3" name="Shape 1763"/>
        <p:cNvGrpSpPr/>
        <p:nvPr/>
      </p:nvGrpSpPr>
      <p:grpSpPr>
        <a:xfrm>
          <a:off x="0" y="0"/>
          <a:ext cx="0" cy="0"/>
          <a:chOff x="0" y="0"/>
          <a:chExt cx="0" cy="0"/>
        </a:xfrm>
      </p:grpSpPr>
      <p:sp>
        <p:nvSpPr>
          <p:cNvPr id="1764" name="Shape 17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5" name="Shape 17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DBMS_WARNING is the PL/SQL API provided for programmatic access to the compiler warning settings.</a:t>
            </a: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9" name="Shape 1769"/>
        <p:cNvGrpSpPr/>
        <p:nvPr/>
      </p:nvGrpSpPr>
      <p:grpSpPr>
        <a:xfrm>
          <a:off x="0" y="0"/>
          <a:ext cx="0" cy="0"/>
          <a:chOff x="0" y="0"/>
          <a:chExt cx="0" cy="0"/>
        </a:xfrm>
      </p:grpSpPr>
      <p:sp>
        <p:nvSpPr>
          <p:cNvPr id="1770" name="Shape 17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1" name="Shape 17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5" name="Shape 1775"/>
        <p:cNvGrpSpPr/>
        <p:nvPr/>
      </p:nvGrpSpPr>
      <p:grpSpPr>
        <a:xfrm>
          <a:off x="0" y="0"/>
          <a:ext cx="0" cy="0"/>
          <a:chOff x="0" y="0"/>
          <a:chExt cx="0" cy="0"/>
        </a:xfrm>
      </p:grpSpPr>
      <p:sp>
        <p:nvSpPr>
          <p:cNvPr id="1776" name="Shape 17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7" name="Shape 17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Available since 10gR1</a:t>
            </a: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1" name="Shape 1781"/>
        <p:cNvGrpSpPr/>
        <p:nvPr/>
      </p:nvGrpSpPr>
      <p:grpSpPr>
        <a:xfrm>
          <a:off x="0" y="0"/>
          <a:ext cx="0" cy="0"/>
          <a:chOff x="0" y="0"/>
          <a:chExt cx="0" cy="0"/>
        </a:xfrm>
      </p:grpSpPr>
      <p:sp>
        <p:nvSpPr>
          <p:cNvPr id="1782" name="Shape 17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3" name="Shape 17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I haven’t found it very useful to have the source code be aware of the current values for $$PLSCOPE_SETTINGS, $$PLSQL_CCFLAGS, $$PLSQL_CODE_TYPE, $$PLSQL_OPTIMIZE_LEVEL, or $$PLSQL_WARNINGS</a:t>
            </a: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7" name="Shape 1787"/>
        <p:cNvGrpSpPr/>
        <p:nvPr/>
      </p:nvGrpSpPr>
      <p:grpSpPr>
        <a:xfrm>
          <a:off x="0" y="0"/>
          <a:ext cx="0" cy="0"/>
          <a:chOff x="0" y="0"/>
          <a:chExt cx="0" cy="0"/>
        </a:xfrm>
      </p:grpSpPr>
      <p:sp>
        <p:nvSpPr>
          <p:cNvPr id="1788" name="Shape 17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9" name="Shape 17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3" name="Shape 1793"/>
        <p:cNvGrpSpPr/>
        <p:nvPr/>
      </p:nvGrpSpPr>
      <p:grpSpPr>
        <a:xfrm>
          <a:off x="0" y="0"/>
          <a:ext cx="0" cy="0"/>
          <a:chOff x="0" y="0"/>
          <a:chExt cx="0" cy="0"/>
        </a:xfrm>
      </p:grpSpPr>
      <p:sp>
        <p:nvSpPr>
          <p:cNvPr id="1794" name="Shape 17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5" name="Shape 17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9" name="Shape 1799"/>
        <p:cNvGrpSpPr/>
        <p:nvPr/>
      </p:nvGrpSpPr>
      <p:grpSpPr>
        <a:xfrm>
          <a:off x="0" y="0"/>
          <a:ext cx="0" cy="0"/>
          <a:chOff x="0" y="0"/>
          <a:chExt cx="0" cy="0"/>
        </a:xfrm>
      </p:grpSpPr>
      <p:sp>
        <p:nvSpPr>
          <p:cNvPr id="1800" name="Shape 18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1" name="Shape 18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5" name="Shape 1805"/>
        <p:cNvGrpSpPr/>
        <p:nvPr/>
      </p:nvGrpSpPr>
      <p:grpSpPr>
        <a:xfrm>
          <a:off x="0" y="0"/>
          <a:ext cx="0" cy="0"/>
          <a:chOff x="0" y="0"/>
          <a:chExt cx="0" cy="0"/>
        </a:xfrm>
      </p:grpSpPr>
      <p:sp>
        <p:nvSpPr>
          <p:cNvPr id="1806" name="Shape 18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7" name="Shape 18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1" name="Shape 1811"/>
        <p:cNvGrpSpPr/>
        <p:nvPr/>
      </p:nvGrpSpPr>
      <p:grpSpPr>
        <a:xfrm>
          <a:off x="0" y="0"/>
          <a:ext cx="0" cy="0"/>
          <a:chOff x="0" y="0"/>
          <a:chExt cx="0" cy="0"/>
        </a:xfrm>
      </p:grpSpPr>
      <p:sp>
        <p:nvSpPr>
          <p:cNvPr id="1812" name="Shape 18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3" name="Shape 18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ALTER PACKAGE </a:t>
            </a:r>
            <a:r>
              <a:rPr i="1" lang="en"/>
              <a:t>package_name</a:t>
            </a:r>
            <a:r>
              <a:rPr lang="en"/>
              <a:t> COMPILE DEBUG [</a:t>
            </a:r>
            <a:r>
              <a:rPr i="1" lang="en"/>
              <a:t>compiler parameters</a:t>
            </a:r>
            <a:r>
              <a:rPr lang="en"/>
              <a:t>];</a:t>
            </a: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9" name="Shape 1819"/>
        <p:cNvGrpSpPr/>
        <p:nvPr/>
      </p:nvGrpSpPr>
      <p:grpSpPr>
        <a:xfrm>
          <a:off x="0" y="0"/>
          <a:ext cx="0" cy="0"/>
          <a:chOff x="0" y="0"/>
          <a:chExt cx="0" cy="0"/>
        </a:xfrm>
      </p:grpSpPr>
      <p:sp>
        <p:nvSpPr>
          <p:cNvPr id="1820" name="Shape 18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1" name="Shape 18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5" name="Shape 1825"/>
        <p:cNvGrpSpPr/>
        <p:nvPr/>
      </p:nvGrpSpPr>
      <p:grpSpPr>
        <a:xfrm>
          <a:off x="0" y="0"/>
          <a:ext cx="0" cy="0"/>
          <a:chOff x="0" y="0"/>
          <a:chExt cx="0" cy="0"/>
        </a:xfrm>
      </p:grpSpPr>
      <p:sp>
        <p:nvSpPr>
          <p:cNvPr id="1826" name="Shape 18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7" name="Shape 18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2" name="Shape 1832"/>
        <p:cNvGrpSpPr/>
        <p:nvPr/>
      </p:nvGrpSpPr>
      <p:grpSpPr>
        <a:xfrm>
          <a:off x="0" y="0"/>
          <a:ext cx="0" cy="0"/>
          <a:chOff x="0" y="0"/>
          <a:chExt cx="0" cy="0"/>
        </a:xfrm>
      </p:grpSpPr>
      <p:sp>
        <p:nvSpPr>
          <p:cNvPr id="1833" name="Shape 18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4" name="Shape 18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8" name="Shape 1838"/>
        <p:cNvGrpSpPr/>
        <p:nvPr/>
      </p:nvGrpSpPr>
      <p:grpSpPr>
        <a:xfrm>
          <a:off x="0" y="0"/>
          <a:ext cx="0" cy="0"/>
          <a:chOff x="0" y="0"/>
          <a:chExt cx="0" cy="0"/>
        </a:xfrm>
      </p:grpSpPr>
      <p:sp>
        <p:nvSpPr>
          <p:cNvPr id="1839" name="Shape 18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0" name="Shape 18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4" name="Shape 1844"/>
        <p:cNvGrpSpPr/>
        <p:nvPr/>
      </p:nvGrpSpPr>
      <p:grpSpPr>
        <a:xfrm>
          <a:off x="0" y="0"/>
          <a:ext cx="0" cy="0"/>
          <a:chOff x="0" y="0"/>
          <a:chExt cx="0" cy="0"/>
        </a:xfrm>
      </p:grpSpPr>
      <p:sp>
        <p:nvSpPr>
          <p:cNvPr id="1845" name="Shape 18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6" name="Shape 18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0" name="Shape 1850"/>
        <p:cNvGrpSpPr/>
        <p:nvPr/>
      </p:nvGrpSpPr>
      <p:grpSpPr>
        <a:xfrm>
          <a:off x="0" y="0"/>
          <a:ext cx="0" cy="0"/>
          <a:chOff x="0" y="0"/>
          <a:chExt cx="0" cy="0"/>
        </a:xfrm>
      </p:grpSpPr>
      <p:sp>
        <p:nvSpPr>
          <p:cNvPr id="1851" name="Shape 18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2" name="Shape 18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3" name="Shape 1863"/>
        <p:cNvGrpSpPr/>
        <p:nvPr/>
      </p:nvGrpSpPr>
      <p:grpSpPr>
        <a:xfrm>
          <a:off x="0" y="0"/>
          <a:ext cx="0" cy="0"/>
          <a:chOff x="0" y="0"/>
          <a:chExt cx="0" cy="0"/>
        </a:xfrm>
      </p:grpSpPr>
      <p:sp>
        <p:nvSpPr>
          <p:cNvPr id="1864" name="Shape 18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5" name="Shape 18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0" name="Shape 1870"/>
        <p:cNvGrpSpPr/>
        <p:nvPr/>
      </p:nvGrpSpPr>
      <p:grpSpPr>
        <a:xfrm>
          <a:off x="0" y="0"/>
          <a:ext cx="0" cy="0"/>
          <a:chOff x="0" y="0"/>
          <a:chExt cx="0" cy="0"/>
        </a:xfrm>
      </p:grpSpPr>
      <p:sp>
        <p:nvSpPr>
          <p:cNvPr id="1871" name="Shape 18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2" name="Shape 18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6" name="Shape 1876"/>
        <p:cNvGrpSpPr/>
        <p:nvPr/>
      </p:nvGrpSpPr>
      <p:grpSpPr>
        <a:xfrm>
          <a:off x="0" y="0"/>
          <a:ext cx="0" cy="0"/>
          <a:chOff x="0" y="0"/>
          <a:chExt cx="0" cy="0"/>
        </a:xfrm>
      </p:grpSpPr>
      <p:sp>
        <p:nvSpPr>
          <p:cNvPr id="1877" name="Shape 18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8" name="Shape 18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2" name="Shape 1882"/>
        <p:cNvGrpSpPr/>
        <p:nvPr/>
      </p:nvGrpSpPr>
      <p:grpSpPr>
        <a:xfrm>
          <a:off x="0" y="0"/>
          <a:ext cx="0" cy="0"/>
          <a:chOff x="0" y="0"/>
          <a:chExt cx="0" cy="0"/>
        </a:xfrm>
      </p:grpSpPr>
      <p:sp>
        <p:nvSpPr>
          <p:cNvPr id="1883" name="Shape 18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4" name="Shape 18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8" name="Shape 1888"/>
        <p:cNvGrpSpPr/>
        <p:nvPr/>
      </p:nvGrpSpPr>
      <p:grpSpPr>
        <a:xfrm>
          <a:off x="0" y="0"/>
          <a:ext cx="0" cy="0"/>
          <a:chOff x="0" y="0"/>
          <a:chExt cx="0" cy="0"/>
        </a:xfrm>
      </p:grpSpPr>
      <p:sp>
        <p:nvSpPr>
          <p:cNvPr id="1889" name="Shape 18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0" name="Shape 18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5" name="Shape 1895"/>
        <p:cNvGrpSpPr/>
        <p:nvPr/>
      </p:nvGrpSpPr>
      <p:grpSpPr>
        <a:xfrm>
          <a:off x="0" y="0"/>
          <a:ext cx="0" cy="0"/>
          <a:chOff x="0" y="0"/>
          <a:chExt cx="0" cy="0"/>
        </a:xfrm>
      </p:grpSpPr>
      <p:sp>
        <p:nvSpPr>
          <p:cNvPr id="1896" name="Shape 18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7" name="Shape 18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Global Application Context</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1" name="Shape 1901"/>
        <p:cNvGrpSpPr/>
        <p:nvPr/>
      </p:nvGrpSpPr>
      <p:grpSpPr>
        <a:xfrm>
          <a:off x="0" y="0"/>
          <a:ext cx="0" cy="0"/>
          <a:chOff x="0" y="0"/>
          <a:chExt cx="0" cy="0"/>
        </a:xfrm>
      </p:grpSpPr>
      <p:sp>
        <p:nvSpPr>
          <p:cNvPr id="1902" name="Shape 19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3" name="Shape 19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8" name="Shape 1908"/>
        <p:cNvGrpSpPr/>
        <p:nvPr/>
      </p:nvGrpSpPr>
      <p:grpSpPr>
        <a:xfrm>
          <a:off x="0" y="0"/>
          <a:ext cx="0" cy="0"/>
          <a:chOff x="0" y="0"/>
          <a:chExt cx="0" cy="0"/>
        </a:xfrm>
      </p:grpSpPr>
      <p:sp>
        <p:nvSpPr>
          <p:cNvPr id="1909" name="Shape 19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0" name="Shape 19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4" name="Shape 1914"/>
        <p:cNvGrpSpPr/>
        <p:nvPr/>
      </p:nvGrpSpPr>
      <p:grpSpPr>
        <a:xfrm>
          <a:off x="0" y="0"/>
          <a:ext cx="0" cy="0"/>
          <a:chOff x="0" y="0"/>
          <a:chExt cx="0" cy="0"/>
        </a:xfrm>
      </p:grpSpPr>
      <p:sp>
        <p:nvSpPr>
          <p:cNvPr id="1915" name="Shape 19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6" name="Shape 19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2" name="Shape 1922"/>
        <p:cNvGrpSpPr/>
        <p:nvPr/>
      </p:nvGrpSpPr>
      <p:grpSpPr>
        <a:xfrm>
          <a:off x="0" y="0"/>
          <a:ext cx="0" cy="0"/>
          <a:chOff x="0" y="0"/>
          <a:chExt cx="0" cy="0"/>
        </a:xfrm>
      </p:grpSpPr>
      <p:sp>
        <p:nvSpPr>
          <p:cNvPr id="1923" name="Shape 19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4" name="Shape 19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9" name="Shape 1929"/>
        <p:cNvGrpSpPr/>
        <p:nvPr/>
      </p:nvGrpSpPr>
      <p:grpSpPr>
        <a:xfrm>
          <a:off x="0" y="0"/>
          <a:ext cx="0" cy="0"/>
          <a:chOff x="0" y="0"/>
          <a:chExt cx="0" cy="0"/>
        </a:xfrm>
      </p:grpSpPr>
      <p:sp>
        <p:nvSpPr>
          <p:cNvPr id="1930" name="Shape 19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1" name="Shape 19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PL/SQL Starter Framework comes with a generic audit table set in the CORE schema, and an audit trigger generating helper script. These may no longer be necessary with FDA (aka FBA).</a:t>
            </a: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5" name="Shape 1935"/>
        <p:cNvGrpSpPr/>
        <p:nvPr/>
      </p:nvGrpSpPr>
      <p:grpSpPr>
        <a:xfrm>
          <a:off x="0" y="0"/>
          <a:ext cx="0" cy="0"/>
          <a:chOff x="0" y="0"/>
          <a:chExt cx="0" cy="0"/>
        </a:xfrm>
      </p:grpSpPr>
      <p:sp>
        <p:nvSpPr>
          <p:cNvPr id="1936" name="Shape 19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7" name="Shape 19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1" name="Shape 1941"/>
        <p:cNvGrpSpPr/>
        <p:nvPr/>
      </p:nvGrpSpPr>
      <p:grpSpPr>
        <a:xfrm>
          <a:off x="0" y="0"/>
          <a:ext cx="0" cy="0"/>
          <a:chOff x="0" y="0"/>
          <a:chExt cx="0" cy="0"/>
        </a:xfrm>
      </p:grpSpPr>
      <p:sp>
        <p:nvSpPr>
          <p:cNvPr id="1942" name="Shape 19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3" name="Shape 19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8" name="Shape 1948"/>
        <p:cNvGrpSpPr/>
        <p:nvPr/>
      </p:nvGrpSpPr>
      <p:grpSpPr>
        <a:xfrm>
          <a:off x="0" y="0"/>
          <a:ext cx="0" cy="0"/>
          <a:chOff x="0" y="0"/>
          <a:chExt cx="0" cy="0"/>
        </a:xfrm>
      </p:grpSpPr>
      <p:sp>
        <p:nvSpPr>
          <p:cNvPr id="1949" name="Shape 19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0" name="Shape 19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You can also wrap PL/SQL, but I’ve never encountered a reasonable need to actually do that. You would have to have some really proprietary, valuable algorithm to need to hide it at that level.</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4" name="Shape 1954"/>
        <p:cNvGrpSpPr/>
        <p:nvPr/>
      </p:nvGrpSpPr>
      <p:grpSpPr>
        <a:xfrm>
          <a:off x="0" y="0"/>
          <a:ext cx="0" cy="0"/>
          <a:chOff x="0" y="0"/>
          <a:chExt cx="0" cy="0"/>
        </a:xfrm>
      </p:grpSpPr>
      <p:sp>
        <p:nvSpPr>
          <p:cNvPr id="1955" name="Shape 19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6" name="Shape 19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0" name="Shape 1960"/>
        <p:cNvGrpSpPr/>
        <p:nvPr/>
      </p:nvGrpSpPr>
      <p:grpSpPr>
        <a:xfrm>
          <a:off x="0" y="0"/>
          <a:ext cx="0" cy="0"/>
          <a:chOff x="0" y="0"/>
          <a:chExt cx="0" cy="0"/>
        </a:xfrm>
      </p:grpSpPr>
      <p:sp>
        <p:nvSpPr>
          <p:cNvPr id="1961" name="Shape 19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2" name="Shape 19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6" name="Shape 1966"/>
        <p:cNvGrpSpPr/>
        <p:nvPr/>
      </p:nvGrpSpPr>
      <p:grpSpPr>
        <a:xfrm>
          <a:off x="0" y="0"/>
          <a:ext cx="0" cy="0"/>
          <a:chOff x="0" y="0"/>
          <a:chExt cx="0" cy="0"/>
        </a:xfrm>
      </p:grpSpPr>
      <p:sp>
        <p:nvSpPr>
          <p:cNvPr id="1967" name="Shape 19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8" name="Shape 19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The PL/SQL Starter Framework includes these routines in the ENV package. Clients connection classes are altered to call env.init_client_ctx on every trip to the DB, passing in the user’d ID. When call to DB ends, the class calls env.reset_client_ctx. The client_identifier value is then used all over the place, from the default value for audited crt_by/mod_by columns (env.get_client_id), to column old/new audit triggers, to v$ views when troubleshooting, to the dynamic debug logging.</a:t>
            </a:r>
          </a:p>
          <a:p>
            <a:pPr lvl="0" rtl="0">
              <a:spcBef>
                <a:spcPts val="0"/>
              </a:spcBef>
              <a:buNone/>
            </a:pPr>
            <a:r>
              <a:rPr lang="en"/>
              <a:t>2: Clearing contexts and client ID are very important with connection pools where sessions are re-used and old package context/state might be hanging around</a:t>
            </a:r>
          </a:p>
          <a:p>
            <a:pPr lvl="0">
              <a:spcBef>
                <a:spcPts val="0"/>
              </a:spcBef>
              <a:buNone/>
            </a:pPr>
            <a:r>
              <a:rPr lang="en"/>
              <a:t>3: Last time I checked in 11gR2 docs, the end-to-end identification features offered by the Oracle JDBC driver were deprecated with no announced replacement.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 sz="1400">
                <a:solidFill>
                  <a:schemeClr val="dk1"/>
                </a:solidFill>
              </a:rPr>
              <a:t>1: It’s not great coding, just a demonstration.</a:t>
            </a:r>
          </a:p>
        </p:txBody>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2" name="Shape 1972"/>
        <p:cNvGrpSpPr/>
        <p:nvPr/>
      </p:nvGrpSpPr>
      <p:grpSpPr>
        <a:xfrm>
          <a:off x="0" y="0"/>
          <a:ext cx="0" cy="0"/>
          <a:chOff x="0" y="0"/>
          <a:chExt cx="0" cy="0"/>
        </a:xfrm>
      </p:grpSpPr>
      <p:sp>
        <p:nvSpPr>
          <p:cNvPr id="1973" name="Shape 19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4" name="Shape 19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One thing that can be done to hide sensitive code from prying eyes is to “wrap” the PL/SQL source code so the *_SOURCE performance views don’t give away the family jewels</a:t>
            </a:r>
          </a:p>
          <a:p>
            <a:pPr lvl="0" rtl="0">
              <a:spcBef>
                <a:spcPts val="0"/>
              </a:spcBef>
              <a:buNone/>
            </a:pPr>
            <a:r>
              <a:rPr lang="en"/>
              <a:t>2: See Bryn Llewellyn’s whitepaper “</a:t>
            </a:r>
            <a:r>
              <a:rPr lang="en" u="sng">
                <a:solidFill>
                  <a:schemeClr val="hlink"/>
                </a:solidFill>
                <a:hlinkClick r:id="rId2"/>
              </a:rPr>
              <a:t>Why Use PL/SQL?</a:t>
            </a:r>
            <a:r>
              <a:rPr lang="en"/>
              <a:t>” on the “thick database” model, where this design is detailed.</a:t>
            </a: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8" name="Shape 1978"/>
        <p:cNvGrpSpPr/>
        <p:nvPr/>
      </p:nvGrpSpPr>
      <p:grpSpPr>
        <a:xfrm>
          <a:off x="0" y="0"/>
          <a:ext cx="0" cy="0"/>
          <a:chOff x="0" y="0"/>
          <a:chExt cx="0" cy="0"/>
        </a:xfrm>
      </p:grpSpPr>
      <p:sp>
        <p:nvSpPr>
          <p:cNvPr id="1979" name="Shape 19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0" name="Shape 19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4" name="Shape 1984"/>
        <p:cNvGrpSpPr/>
        <p:nvPr/>
      </p:nvGrpSpPr>
      <p:grpSpPr>
        <a:xfrm>
          <a:off x="0" y="0"/>
          <a:ext cx="0" cy="0"/>
          <a:chOff x="0" y="0"/>
          <a:chExt cx="0" cy="0"/>
        </a:xfrm>
      </p:grpSpPr>
      <p:sp>
        <p:nvSpPr>
          <p:cNvPr id="1985" name="Shape 19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6" name="Shape 19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0" name="Shape 1990"/>
        <p:cNvGrpSpPr/>
        <p:nvPr/>
      </p:nvGrpSpPr>
      <p:grpSpPr>
        <a:xfrm>
          <a:off x="0" y="0"/>
          <a:ext cx="0" cy="0"/>
          <a:chOff x="0" y="0"/>
          <a:chExt cx="0" cy="0"/>
        </a:xfrm>
      </p:grpSpPr>
      <p:sp>
        <p:nvSpPr>
          <p:cNvPr id="1991" name="Shape 19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2" name="Shape 19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12c adds some nuances surrounding the INHERIT PRIVILEGES grant and granting roles to PL/SQL units</a:t>
            </a: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6" name="Shape 1996"/>
        <p:cNvGrpSpPr/>
        <p:nvPr/>
      </p:nvGrpSpPr>
      <p:grpSpPr>
        <a:xfrm>
          <a:off x="0" y="0"/>
          <a:ext cx="0" cy="0"/>
          <a:chOff x="0" y="0"/>
          <a:chExt cx="0" cy="0"/>
        </a:xfrm>
      </p:grpSpPr>
      <p:sp>
        <p:nvSpPr>
          <p:cNvPr id="1997" name="Shape 19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8" name="Shape 19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2" name="Shape 2002"/>
        <p:cNvGrpSpPr/>
        <p:nvPr/>
      </p:nvGrpSpPr>
      <p:grpSpPr>
        <a:xfrm>
          <a:off x="0" y="0"/>
          <a:ext cx="0" cy="0"/>
          <a:chOff x="0" y="0"/>
          <a:chExt cx="0" cy="0"/>
        </a:xfrm>
      </p:grpSpPr>
      <p:sp>
        <p:nvSpPr>
          <p:cNvPr id="2003" name="Shape 20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4" name="Shape 20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8" name="Shape 2008"/>
        <p:cNvGrpSpPr/>
        <p:nvPr/>
      </p:nvGrpSpPr>
      <p:grpSpPr>
        <a:xfrm>
          <a:off x="0" y="0"/>
          <a:ext cx="0" cy="0"/>
          <a:chOff x="0" y="0"/>
          <a:chExt cx="0" cy="0"/>
        </a:xfrm>
      </p:grpSpPr>
      <p:sp>
        <p:nvSpPr>
          <p:cNvPr id="2009" name="Shape 20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0" name="Shape 20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 See Tim Hall’s tutorial at </a:t>
            </a:r>
            <a:r>
              <a:rPr lang="en" u="sng">
                <a:solidFill>
                  <a:schemeClr val="hlink"/>
                </a:solidFill>
                <a:hlinkClick r:id="rId2"/>
              </a:rPr>
              <a:t>https://oracle-base.com/articles/10g/dbms_assert_10gR2</a:t>
            </a:r>
            <a:r>
              <a:rPr lang="en"/>
              <a:t> </a:t>
            </a: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6" name="Shape 2016"/>
        <p:cNvGrpSpPr/>
        <p:nvPr/>
      </p:nvGrpSpPr>
      <p:grpSpPr>
        <a:xfrm>
          <a:off x="0" y="0"/>
          <a:ext cx="0" cy="0"/>
          <a:chOff x="0" y="0"/>
          <a:chExt cx="0" cy="0"/>
        </a:xfrm>
      </p:grpSpPr>
      <p:sp>
        <p:nvSpPr>
          <p:cNvPr id="2017" name="Shape 20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8" name="Shape 20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3" name="Shape 2023"/>
        <p:cNvGrpSpPr/>
        <p:nvPr/>
      </p:nvGrpSpPr>
      <p:grpSpPr>
        <a:xfrm>
          <a:off x="0" y="0"/>
          <a:ext cx="0" cy="0"/>
          <a:chOff x="0" y="0"/>
          <a:chExt cx="0" cy="0"/>
        </a:xfrm>
      </p:grpSpPr>
      <p:sp>
        <p:nvSpPr>
          <p:cNvPr id="2024" name="Shape 20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5" name="Shape 20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9" name="Shape 2029"/>
        <p:cNvGrpSpPr/>
        <p:nvPr/>
      </p:nvGrpSpPr>
      <p:grpSpPr>
        <a:xfrm>
          <a:off x="0" y="0"/>
          <a:ext cx="0" cy="0"/>
          <a:chOff x="0" y="0"/>
          <a:chExt cx="0" cy="0"/>
        </a:xfrm>
      </p:grpSpPr>
      <p:sp>
        <p:nvSpPr>
          <p:cNvPr id="2030" name="Shape 20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1" name="Shape 20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5" name="Shape 2035"/>
        <p:cNvGrpSpPr/>
        <p:nvPr/>
      </p:nvGrpSpPr>
      <p:grpSpPr>
        <a:xfrm>
          <a:off x="0" y="0"/>
          <a:ext cx="0" cy="0"/>
          <a:chOff x="0" y="0"/>
          <a:chExt cx="0" cy="0"/>
        </a:xfrm>
      </p:grpSpPr>
      <p:sp>
        <p:nvSpPr>
          <p:cNvPr id="2036" name="Shape 20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7" name="Shape 20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Need to check with Steven. Since he left Dell, I can’t find links to these tools anymore.</a:t>
            </a: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1" name="Shape 2041"/>
        <p:cNvGrpSpPr/>
        <p:nvPr/>
      </p:nvGrpSpPr>
      <p:grpSpPr>
        <a:xfrm>
          <a:off x="0" y="0"/>
          <a:ext cx="0" cy="0"/>
          <a:chOff x="0" y="0"/>
          <a:chExt cx="0" cy="0"/>
        </a:xfrm>
      </p:grpSpPr>
      <p:sp>
        <p:nvSpPr>
          <p:cNvPr id="2042" name="Shape 20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3" name="Shape 20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7" name="Shape 2047"/>
        <p:cNvGrpSpPr/>
        <p:nvPr/>
      </p:nvGrpSpPr>
      <p:grpSpPr>
        <a:xfrm>
          <a:off x="0" y="0"/>
          <a:ext cx="0" cy="0"/>
          <a:chOff x="0" y="0"/>
          <a:chExt cx="0" cy="0"/>
        </a:xfrm>
      </p:grpSpPr>
      <p:sp>
        <p:nvSpPr>
          <p:cNvPr id="2048" name="Shape 20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9" name="Shape 20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3" name="Shape 2053"/>
        <p:cNvGrpSpPr/>
        <p:nvPr/>
      </p:nvGrpSpPr>
      <p:grpSpPr>
        <a:xfrm>
          <a:off x="0" y="0"/>
          <a:ext cx="0" cy="0"/>
          <a:chOff x="0" y="0"/>
          <a:chExt cx="0" cy="0"/>
        </a:xfrm>
      </p:grpSpPr>
      <p:sp>
        <p:nvSpPr>
          <p:cNvPr id="2054" name="Shape 20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5" name="Shape 20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0" name="Shape 2060"/>
        <p:cNvGrpSpPr/>
        <p:nvPr/>
      </p:nvGrpSpPr>
      <p:grpSpPr>
        <a:xfrm>
          <a:off x="0" y="0"/>
          <a:ext cx="0" cy="0"/>
          <a:chOff x="0" y="0"/>
          <a:chExt cx="0" cy="0"/>
        </a:xfrm>
      </p:grpSpPr>
      <p:sp>
        <p:nvSpPr>
          <p:cNvPr id="2061" name="Shape 20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2" name="Shape 20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6" name="Shape 2066"/>
        <p:cNvGrpSpPr/>
        <p:nvPr/>
      </p:nvGrpSpPr>
      <p:grpSpPr>
        <a:xfrm>
          <a:off x="0" y="0"/>
          <a:ext cx="0" cy="0"/>
          <a:chOff x="0" y="0"/>
          <a:chExt cx="0" cy="0"/>
        </a:xfrm>
      </p:grpSpPr>
      <p:sp>
        <p:nvSpPr>
          <p:cNvPr id="2067" name="Shape 20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8" name="Shape 20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2" name="Shape 2072"/>
        <p:cNvGrpSpPr/>
        <p:nvPr/>
      </p:nvGrpSpPr>
      <p:grpSpPr>
        <a:xfrm>
          <a:off x="0" y="0"/>
          <a:ext cx="0" cy="0"/>
          <a:chOff x="0" y="0"/>
          <a:chExt cx="0" cy="0"/>
        </a:xfrm>
      </p:grpSpPr>
      <p:sp>
        <p:nvSpPr>
          <p:cNvPr id="2073" name="Shape 20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4" name="Shape 20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0" name="Shape 2080"/>
        <p:cNvGrpSpPr/>
        <p:nvPr/>
      </p:nvGrpSpPr>
      <p:grpSpPr>
        <a:xfrm>
          <a:off x="0" y="0"/>
          <a:ext cx="0" cy="0"/>
          <a:chOff x="0" y="0"/>
          <a:chExt cx="0" cy="0"/>
        </a:xfrm>
      </p:grpSpPr>
      <p:sp>
        <p:nvSpPr>
          <p:cNvPr id="2081" name="Shape 20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2" name="Shape 20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AquaData fee to Open Source Software contributors/authors</a:t>
            </a: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6" name="Shape 2086"/>
        <p:cNvGrpSpPr/>
        <p:nvPr/>
      </p:nvGrpSpPr>
      <p:grpSpPr>
        <a:xfrm>
          <a:off x="0" y="0"/>
          <a:ext cx="0" cy="0"/>
          <a:chOff x="0" y="0"/>
          <a:chExt cx="0" cy="0"/>
        </a:xfrm>
      </p:grpSpPr>
      <p:sp>
        <p:nvSpPr>
          <p:cNvPr id="2087" name="Shape 20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8" name="Shape 20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2" name="Shape 2092"/>
        <p:cNvGrpSpPr/>
        <p:nvPr/>
      </p:nvGrpSpPr>
      <p:grpSpPr>
        <a:xfrm>
          <a:off x="0" y="0"/>
          <a:ext cx="0" cy="0"/>
          <a:chOff x="0" y="0"/>
          <a:chExt cx="0" cy="0"/>
        </a:xfrm>
      </p:grpSpPr>
      <p:sp>
        <p:nvSpPr>
          <p:cNvPr id="2093" name="Shape 20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4" name="Shape 20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8" name="Shape 2098"/>
        <p:cNvGrpSpPr/>
        <p:nvPr/>
      </p:nvGrpSpPr>
      <p:grpSpPr>
        <a:xfrm>
          <a:off x="0" y="0"/>
          <a:ext cx="0" cy="0"/>
          <a:chOff x="0" y="0"/>
          <a:chExt cx="0" cy="0"/>
        </a:xfrm>
      </p:grpSpPr>
      <p:sp>
        <p:nvSpPr>
          <p:cNvPr id="2099" name="Shape 20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0" name="Shape 2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4" name="Shape 2104"/>
        <p:cNvGrpSpPr/>
        <p:nvPr/>
      </p:nvGrpSpPr>
      <p:grpSpPr>
        <a:xfrm>
          <a:off x="0" y="0"/>
          <a:ext cx="0" cy="0"/>
          <a:chOff x="0" y="0"/>
          <a:chExt cx="0" cy="0"/>
        </a:xfrm>
      </p:grpSpPr>
      <p:sp>
        <p:nvSpPr>
          <p:cNvPr id="2105" name="Shape 2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6" name="Shape 2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0" name="Shape 2110"/>
        <p:cNvGrpSpPr/>
        <p:nvPr/>
      </p:nvGrpSpPr>
      <p:grpSpPr>
        <a:xfrm>
          <a:off x="0" y="0"/>
          <a:ext cx="0" cy="0"/>
          <a:chOff x="0" y="0"/>
          <a:chExt cx="0" cy="0"/>
        </a:xfrm>
      </p:grpSpPr>
      <p:sp>
        <p:nvSpPr>
          <p:cNvPr id="2111" name="Shape 2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2" name="Shape 2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Soapbox: If you fall in love with it as well and use it every day, donate a measly $5 to $20 to keep the free software movement alive. Time is money. Say thanks for saving you tons of time.</a:t>
            </a: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6" name="Shape 2116"/>
        <p:cNvGrpSpPr/>
        <p:nvPr/>
      </p:nvGrpSpPr>
      <p:grpSpPr>
        <a:xfrm>
          <a:off x="0" y="0"/>
          <a:ext cx="0" cy="0"/>
          <a:chOff x="0" y="0"/>
          <a:chExt cx="0" cy="0"/>
        </a:xfrm>
      </p:grpSpPr>
      <p:sp>
        <p:nvSpPr>
          <p:cNvPr id="2117" name="Shape 2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8" name="Shape 2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2" name="Shape 2122"/>
        <p:cNvGrpSpPr/>
        <p:nvPr/>
      </p:nvGrpSpPr>
      <p:grpSpPr>
        <a:xfrm>
          <a:off x="0" y="0"/>
          <a:ext cx="0" cy="0"/>
          <a:chOff x="0" y="0"/>
          <a:chExt cx="0" cy="0"/>
        </a:xfrm>
      </p:grpSpPr>
      <p:sp>
        <p:nvSpPr>
          <p:cNvPr id="2123" name="Shape 2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4" name="Shape 2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Use views to minimize joins and materialized views for performance</a:t>
            </a:r>
          </a:p>
        </p:txBody>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8" name="Shape 2128"/>
        <p:cNvGrpSpPr/>
        <p:nvPr/>
      </p:nvGrpSpPr>
      <p:grpSpPr>
        <a:xfrm>
          <a:off x="0" y="0"/>
          <a:ext cx="0" cy="0"/>
          <a:chOff x="0" y="0"/>
          <a:chExt cx="0" cy="0"/>
        </a:xfrm>
      </p:grpSpPr>
      <p:sp>
        <p:nvSpPr>
          <p:cNvPr id="2129" name="Shape 2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0" name="Shape 2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Research these on your own.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1: 32K VARCHAR2 in 12c is true if DB has been bounced with init parameter </a:t>
            </a:r>
            <a:r>
              <a:rPr lang="en" sz="1000">
                <a:solidFill>
                  <a:schemeClr val="dk1"/>
                </a:solidFill>
                <a:highlight>
                  <a:srgbClr val="FFFFFF"/>
                </a:highlight>
                <a:latin typeface="Courier New"/>
                <a:ea typeface="Courier New"/>
                <a:cs typeface="Courier New"/>
                <a:sym typeface="Courier New"/>
              </a:rPr>
              <a:t>MAX_STRING_SIZE</a:t>
            </a:r>
            <a:r>
              <a:rPr lang="en" sz="1050">
                <a:solidFill>
                  <a:srgbClr val="222222"/>
                </a:solidFill>
                <a:highlight>
                  <a:srgbClr val="FFFFFF"/>
                </a:highlight>
              </a:rPr>
              <a:t> </a:t>
            </a:r>
            <a:r>
              <a:rPr lang="en" sz="1000">
                <a:solidFill>
                  <a:schemeClr val="dk1"/>
                </a:solidFill>
                <a:highlight>
                  <a:srgbClr val="FFFFFF"/>
                </a:highlight>
                <a:latin typeface="Courier New"/>
                <a:ea typeface="Courier New"/>
                <a:cs typeface="Courier New"/>
                <a:sym typeface="Courier New"/>
              </a:rPr>
              <a:t>=</a:t>
            </a:r>
            <a:r>
              <a:rPr lang="en" sz="1050">
                <a:solidFill>
                  <a:srgbClr val="222222"/>
                </a:solidFill>
                <a:highlight>
                  <a:srgbClr val="FFFFFF"/>
                </a:highlight>
              </a:rPr>
              <a:t> </a:t>
            </a:r>
            <a:r>
              <a:rPr lang="en" sz="1000">
                <a:solidFill>
                  <a:schemeClr val="dk1"/>
                </a:solidFill>
                <a:highlight>
                  <a:srgbClr val="FFFFFF"/>
                </a:highlight>
                <a:latin typeface="Courier New"/>
                <a:ea typeface="Courier New"/>
                <a:cs typeface="Courier New"/>
                <a:sym typeface="Courier New"/>
              </a:rPr>
              <a:t>EXTENDED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 Oracle offers the synonymous CHARACTER [VARYING] subtype.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Oracle offers the synonymous VARCHAR and STRING subtypes as well.</a:t>
            </a:r>
          </a:p>
          <a:p>
            <a:pPr lvl="0">
              <a:spcBef>
                <a:spcPts val="0"/>
              </a:spcBef>
              <a:buClr>
                <a:schemeClr val="dk1"/>
              </a:buClr>
              <a:buSzPct val="100000"/>
              <a:buFont typeface="Arial"/>
              <a:buNone/>
            </a:pPr>
            <a:r>
              <a:rPr lang="en">
                <a:solidFill>
                  <a:schemeClr val="dk1"/>
                </a:solidFill>
              </a:rPr>
              <a:t>1: If you will be storing multi-byte characters in a char or varchar2, be sure to declare the length with character semantics, CHAR(10 CHAR). See the Globalization Guide for multi-lingual and international considerations.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CONCAT useful when code will be running on hosts with atypical character sets (where the pipe operator might be different for example)</a:t>
            </a:r>
          </a:p>
          <a:p>
            <a:pPr lvl="0" rtl="0">
              <a:spcBef>
                <a:spcPts val="0"/>
              </a:spcBef>
              <a:buNone/>
            </a:pPr>
            <a:r>
              <a:rPr lang="en"/>
              <a:t>Left out SOUNDEX as it is little used</a:t>
            </a:r>
          </a:p>
          <a:p>
            <a:pPr lvl="0" rtl="0">
              <a:spcBef>
                <a:spcPts val="0"/>
              </a:spcBef>
              <a:buNone/>
            </a:pPr>
            <a:r>
              <a:rPr lang="en"/>
              <a:t>Also COMPOSE, DECOMPOSE, ASCIISTR and UNISTR for dealing with unicode.</a:t>
            </a:r>
          </a:p>
          <a:p>
            <a:pPr lvl="0">
              <a:spcBef>
                <a:spcPts val="0"/>
              </a:spcBef>
              <a:buNone/>
            </a:pPr>
            <a:r>
              <a:rPr lang="en"/>
              <a:t>Also functions for dealing with character sets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CONCAT useful when code will be running on hosts with atypical character sets (where the pipe operator might be different for example)</a:t>
            </a:r>
          </a:p>
          <a:p>
            <a:pPr lvl="0" rtl="0">
              <a:spcBef>
                <a:spcPts val="0"/>
              </a:spcBef>
              <a:buClr>
                <a:schemeClr val="dk1"/>
              </a:buClr>
              <a:buSzPct val="100000"/>
              <a:buFont typeface="Arial"/>
              <a:buNone/>
            </a:pPr>
            <a:r>
              <a:rPr lang="en">
                <a:solidFill>
                  <a:schemeClr val="dk1"/>
                </a:solidFill>
              </a:rPr>
              <a:t>Left out SOUNDEX and NLS functions as they are little used. However NLSSORT could be useful for searching and sorting with no sensitivity toward diacritical characters.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Literals can be Julian date values using the J format model.</a:t>
            </a:r>
          </a:p>
          <a:p>
            <a:pPr lvl="0">
              <a:spcBef>
                <a:spcPts val="0"/>
              </a:spcBef>
              <a:buNone/>
            </a:pPr>
            <a:r>
              <a:rPr lang="en"/>
              <a:t>1: Removing the time sets the date of the zero hour (midnight) of the date.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SQL&gt; show parameter nls_date_format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0" name="Shape 3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CURRENT_DATE and CURRENT_TIMESTAMP - session-based, not used as frequently</a:t>
            </a:r>
          </a:p>
          <a:p>
            <a:pPr lvl="0" rtl="0">
              <a:spcBef>
                <a:spcPts val="0"/>
              </a:spcBef>
              <a:buNone/>
            </a:pPr>
            <a:r>
              <a:rPr lang="en"/>
              <a:t>Fractional value from MONTHS_BETWEEN represents that portion of a 31-day month.</a:t>
            </a:r>
          </a:p>
          <a:p>
            <a:pPr lvl="0" rtl="0">
              <a:spcBef>
                <a:spcPts val="0"/>
              </a:spcBef>
              <a:buNone/>
            </a:pPr>
            <a:r>
              <a:rPr lang="en"/>
              <a:t>Note: Author’s IDE was configured to display DATE values as YYYYMonDD [HH24:MI:SS]</a:t>
            </a:r>
          </a:p>
          <a:p>
            <a:pPr lvl="0" rtl="0">
              <a:spcBef>
                <a:spcPts val="0"/>
              </a:spcBef>
              <a:buNone/>
            </a:pPr>
            <a:r>
              <a:rPr lang="en"/>
              <a:t>NEW_TIME converts a date from one time zone to another. I’ve never had to use it. </a:t>
            </a:r>
            <a:r>
              <a:rPr lang="en" sz="1000">
                <a:solidFill>
                  <a:schemeClr val="dk1"/>
                </a:solidFill>
                <a:latin typeface="Courier New"/>
                <a:ea typeface="Courier New"/>
                <a:cs typeface="Courier New"/>
                <a:sym typeface="Courier New"/>
              </a:rPr>
              <a:t>EW_TIME(TO_DATE('2016Jan10 14','YYYYMonDD HH24'),'MST','HST') =&gt; 2016</a:t>
            </a:r>
          </a:p>
          <a:p>
            <a:pPr lvl="0" rtl="0">
              <a:spcBef>
                <a:spcPts val="0"/>
              </a:spcBef>
              <a:buNone/>
            </a:pPr>
            <a:r>
              <a:rPr lang="en" sz="1000">
                <a:solidFill>
                  <a:schemeClr val="dk1"/>
                </a:solidFill>
              </a:rPr>
              <a:t>O</a:t>
            </a:r>
            <a:r>
              <a:rPr lang="en">
                <a:solidFill>
                  <a:schemeClr val="dk1"/>
                </a:solidFill>
              </a:rPr>
              <a:t>f course if date given to ROUND were before noon, it would have rounded to start of day instead of start of next day.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Cleaner and easier to read and maintain.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SQL&gt; show parameter NLS_TIMESTAMP_FORMAT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Some INTERVAL functions mixed in here too. Explore on your own.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Oracle docs say a NUMBER requires from 1 to 22 bytes, but the smallest number yields a VSIZE of 2 bytes, and the biggest number I could conjure 99999999999999999999999999999999999999.99 yields a VSIZE value of 21 bytes.</a:t>
            </a:r>
          </a:p>
          <a:p>
            <a:pPr lvl="0">
              <a:spcBef>
                <a:spcPts val="0"/>
              </a:spcBef>
              <a:buNone/>
            </a:pPr>
            <a:r>
              <a:rPr lang="en"/>
              <a:t>2: Most of the subtypes are available in SQL and PL/SQL. SIMPLE_FLOAT and SIMPLE_DOUBLE are PL/SQL-only and are just NOT NULL constrained versions of the base types.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Unfortunately, Oracle doesn’t error out if you try to insert a non-whole number into an INTEGER or NUMBER with no scale. Instead, it </a:t>
            </a:r>
            <a:r>
              <a:rPr lang="en" u="sng"/>
              <a:t>rounds</a:t>
            </a:r>
            <a:r>
              <a:rPr lang="en"/>
              <a:t>!</a:t>
            </a:r>
          </a:p>
          <a:p>
            <a:pPr lvl="0" rtl="0">
              <a:spcBef>
                <a:spcPts val="0"/>
              </a:spcBef>
              <a:buNone/>
            </a:pPr>
            <a:r>
              <a:rPr lang="en"/>
              <a:t>NUMBER(38) is seen by Oracle as NUMBER(38,0), so it too rounds.</a:t>
            </a:r>
          </a:p>
          <a:p>
            <a:pPr lvl="0" rtl="0">
              <a:spcBef>
                <a:spcPts val="0"/>
              </a:spcBef>
              <a:buNone/>
            </a:pPr>
            <a:r>
              <a:t/>
            </a:r>
            <a:endParaRPr/>
          </a:p>
          <a:p>
            <a:pPr lvl="0" rtl="0">
              <a:spcBef>
                <a:spcPts val="0"/>
              </a:spcBef>
              <a:buClr>
                <a:schemeClr val="dk1"/>
              </a:buClr>
              <a:buSzPct val="137500"/>
              <a:buFont typeface="Arial"/>
              <a:buNone/>
            </a:pPr>
            <a:r>
              <a:rPr lang="en" sz="800">
                <a:latin typeface="Courier New"/>
                <a:ea typeface="Courier New"/>
                <a:cs typeface="Courier New"/>
                <a:sym typeface="Courier New"/>
              </a:rPr>
              <a:t>DROP TABLE nums PURGE;</a:t>
            </a:r>
          </a:p>
          <a:p>
            <a:pPr lvl="0" rtl="0">
              <a:spcBef>
                <a:spcPts val="0"/>
              </a:spcBef>
              <a:buClr>
                <a:schemeClr val="dk1"/>
              </a:buClr>
              <a:buSzPct val="137500"/>
              <a:buFont typeface="Arial"/>
              <a:buNone/>
            </a:pPr>
            <a:r>
              <a:rPr lang="en" sz="800">
                <a:latin typeface="Courier New"/>
                <a:ea typeface="Courier New"/>
                <a:cs typeface="Courier New"/>
                <a:sym typeface="Courier New"/>
              </a:rPr>
              <a:t>CREATE TABLE nums(num1 NUMBER, num2 NUMBER(38), num_i1 NUMBER(*,0), num_i2 NUMBER(38,0), int1 INTEGER);</a:t>
            </a:r>
          </a:p>
          <a:p>
            <a:pPr lvl="0" rtl="0">
              <a:spcBef>
                <a:spcPts val="0"/>
              </a:spcBef>
              <a:buClr>
                <a:schemeClr val="dk1"/>
              </a:buClr>
              <a:buSzPct val="137500"/>
              <a:buFont typeface="Arial"/>
              <a:buNone/>
            </a:pPr>
            <a:r>
              <a:rPr lang="en" sz="800">
                <a:latin typeface="Courier New"/>
                <a:ea typeface="Courier New"/>
                <a:cs typeface="Courier New"/>
                <a:sym typeface="Courier New"/>
              </a:rPr>
              <a:t>COL data_type FORMAT a10</a:t>
            </a:r>
          </a:p>
          <a:p>
            <a:pPr lvl="0" rtl="0">
              <a:spcBef>
                <a:spcPts val="0"/>
              </a:spcBef>
              <a:buClr>
                <a:schemeClr val="dk1"/>
              </a:buClr>
              <a:buSzPct val="137500"/>
              <a:buFont typeface="Arial"/>
              <a:buNone/>
            </a:pPr>
            <a:r>
              <a:rPr lang="en" sz="800">
                <a:latin typeface="Courier New"/>
                <a:ea typeface="Courier New"/>
                <a:cs typeface="Courier New"/>
                <a:sym typeface="Courier New"/>
              </a:rPr>
              <a:t>SELECT column_name, data_type, data_length, data_precision, data_scale FROM user_tab_columns WHERE table_name = 'NUMS' ORDER BY column_id;</a:t>
            </a:r>
          </a:p>
          <a:p>
            <a:pPr lvl="0" rtl="0">
              <a:spcBef>
                <a:spcPts val="0"/>
              </a:spcBef>
              <a:buClr>
                <a:schemeClr val="dk1"/>
              </a:buClr>
              <a:buSzPct val="137500"/>
              <a:buFont typeface="Arial"/>
              <a:buNone/>
            </a:pPr>
            <a:r>
              <a:rPr lang="en" sz="800">
                <a:latin typeface="Courier New"/>
                <a:ea typeface="Courier New"/>
                <a:cs typeface="Courier New"/>
                <a:sym typeface="Courier New"/>
              </a:rPr>
              <a:t>INSERT INTO nums VALUES(1,1,1,1,1);</a:t>
            </a:r>
          </a:p>
          <a:p>
            <a:pPr lvl="0" rtl="0">
              <a:spcBef>
                <a:spcPts val="0"/>
              </a:spcBef>
              <a:buClr>
                <a:schemeClr val="dk1"/>
              </a:buClr>
              <a:buSzPct val="137500"/>
              <a:buFont typeface="Arial"/>
              <a:buNone/>
            </a:pPr>
            <a:r>
              <a:rPr lang="en" sz="800">
                <a:latin typeface="Courier New"/>
                <a:ea typeface="Courier New"/>
                <a:cs typeface="Courier New"/>
                <a:sym typeface="Courier New"/>
              </a:rPr>
              <a:t>INSERT INTO nums VALUES(2.1,2.1,2.1,2.1,2.1);</a:t>
            </a:r>
          </a:p>
          <a:p>
            <a:pPr lvl="0" rtl="0">
              <a:spcBef>
                <a:spcPts val="0"/>
              </a:spcBef>
              <a:buClr>
                <a:schemeClr val="dk1"/>
              </a:buClr>
              <a:buSzPct val="137500"/>
              <a:buFont typeface="Arial"/>
              <a:buNone/>
            </a:pPr>
            <a:r>
              <a:rPr lang="en" sz="800">
                <a:latin typeface="Courier New"/>
                <a:ea typeface="Courier New"/>
                <a:cs typeface="Courier New"/>
                <a:sym typeface="Courier New"/>
              </a:rPr>
              <a:t>INSERT INTO nums VALUES(3.5,3.5,3.5,3.5,3.5);</a:t>
            </a:r>
          </a:p>
          <a:p>
            <a:pPr lvl="0" rtl="0">
              <a:spcBef>
                <a:spcPts val="0"/>
              </a:spcBef>
              <a:buClr>
                <a:schemeClr val="dk1"/>
              </a:buClr>
              <a:buSzPct val="137500"/>
              <a:buFont typeface="Arial"/>
              <a:buNone/>
            </a:pPr>
            <a:r>
              <a:rPr lang="en" sz="800">
                <a:latin typeface="Courier New"/>
                <a:ea typeface="Courier New"/>
                <a:cs typeface="Courier New"/>
                <a:sym typeface="Courier New"/>
              </a:rPr>
              <a:t>INSERT INTO nums VALUES(9.14159,9.14159,9.14159,9.14159,9.14159);</a:t>
            </a:r>
          </a:p>
          <a:p>
            <a:pPr lvl="0" rtl="0">
              <a:spcBef>
                <a:spcPts val="0"/>
              </a:spcBef>
              <a:buClr>
                <a:schemeClr val="dk1"/>
              </a:buClr>
              <a:buSzPct val="137500"/>
              <a:buFont typeface="Arial"/>
              <a:buNone/>
            </a:pPr>
            <a:r>
              <a:t/>
            </a:r>
            <a:endParaRPr sz="800">
              <a:latin typeface="Courier New"/>
              <a:ea typeface="Courier New"/>
              <a:cs typeface="Courier New"/>
              <a:sym typeface="Courier New"/>
            </a:endParaRPr>
          </a:p>
          <a:p>
            <a:pPr lvl="0" rtl="0">
              <a:spcBef>
                <a:spcPts val="0"/>
              </a:spcBef>
              <a:buClr>
                <a:schemeClr val="dk1"/>
              </a:buClr>
              <a:buSzPct val="137500"/>
              <a:buFont typeface="Arial"/>
              <a:buNone/>
            </a:pPr>
            <a:r>
              <a:rPr lang="en" sz="800">
                <a:latin typeface="Courier New"/>
                <a:ea typeface="Courier New"/>
                <a:cs typeface="Courier New"/>
                <a:sym typeface="Courier New"/>
              </a:rPr>
              <a:t>COMMIT;</a:t>
            </a:r>
          </a:p>
          <a:p>
            <a:pPr lvl="0" rtl="0">
              <a:spcBef>
                <a:spcPts val="0"/>
              </a:spcBef>
              <a:buClr>
                <a:schemeClr val="dk1"/>
              </a:buClr>
              <a:buSzPct val="137500"/>
              <a:buFont typeface="Arial"/>
              <a:buNone/>
            </a:pPr>
            <a:r>
              <a:t/>
            </a:r>
            <a:endParaRPr sz="800">
              <a:latin typeface="Courier New"/>
              <a:ea typeface="Courier New"/>
              <a:cs typeface="Courier New"/>
              <a:sym typeface="Courier New"/>
            </a:endParaRPr>
          </a:p>
          <a:p>
            <a:pPr lvl="0" rtl="0">
              <a:spcBef>
                <a:spcPts val="0"/>
              </a:spcBef>
              <a:buClr>
                <a:schemeClr val="dk1"/>
              </a:buClr>
              <a:buSzPct val="137500"/>
              <a:buFont typeface="Arial"/>
              <a:buNone/>
            </a:pPr>
            <a:r>
              <a:rPr lang="en" sz="800">
                <a:latin typeface="Courier New"/>
                <a:ea typeface="Courier New"/>
                <a:cs typeface="Courier New"/>
                <a:sym typeface="Courier New"/>
              </a:rPr>
              <a:t>SELECT *</a:t>
            </a:r>
          </a:p>
          <a:p>
            <a:pPr lvl="0" rtl="0">
              <a:spcBef>
                <a:spcPts val="0"/>
              </a:spcBef>
              <a:buClr>
                <a:schemeClr val="dk1"/>
              </a:buClr>
              <a:buSzPct val="137500"/>
              <a:buFont typeface="Arial"/>
              <a:buNone/>
            </a:pPr>
            <a:r>
              <a:rPr lang="en" sz="800">
                <a:latin typeface="Courier New"/>
                <a:ea typeface="Courier New"/>
                <a:cs typeface="Courier New"/>
                <a:sym typeface="Courier New"/>
              </a:rPr>
              <a:t>  FROM nums;</a:t>
            </a:r>
          </a:p>
          <a:p>
            <a:pPr lvl="0" rtl="0">
              <a:spcBef>
                <a:spcPts val="0"/>
              </a:spcBef>
              <a:buClr>
                <a:schemeClr val="dk1"/>
              </a:buClr>
              <a:buSzPct val="137500"/>
              <a:buFont typeface="Arial"/>
              <a:buNone/>
            </a:pPr>
            <a:r>
              <a:rPr lang="en" sz="800">
                <a:latin typeface="Courier New"/>
                <a:ea typeface="Courier New"/>
                <a:cs typeface="Courier New"/>
                <a:sym typeface="Courier New"/>
              </a:rPr>
              <a:t>  </a:t>
            </a:r>
          </a:p>
          <a:p>
            <a:pPr lvl="0" rtl="0">
              <a:spcBef>
                <a:spcPts val="0"/>
              </a:spcBef>
              <a:buClr>
                <a:schemeClr val="dk1"/>
              </a:buClr>
              <a:buSzPct val="137500"/>
              <a:buFont typeface="Arial"/>
              <a:buNone/>
            </a:pPr>
            <a:r>
              <a:rPr lang="en" sz="800">
                <a:latin typeface="Courier New"/>
                <a:ea typeface="Courier New"/>
                <a:cs typeface="Courier New"/>
                <a:sym typeface="Courier New"/>
              </a:rPr>
              <a:t>SELECT TO_CHAR(num1, '99D99999') num1</a:t>
            </a:r>
          </a:p>
          <a:p>
            <a:pPr lvl="0" rtl="0">
              <a:spcBef>
                <a:spcPts val="0"/>
              </a:spcBef>
              <a:buClr>
                <a:schemeClr val="dk1"/>
              </a:buClr>
              <a:buSzPct val="137500"/>
              <a:buFont typeface="Arial"/>
              <a:buNone/>
            </a:pPr>
            <a:r>
              <a:rPr lang="en" sz="800">
                <a:latin typeface="Courier New"/>
                <a:ea typeface="Courier New"/>
                <a:cs typeface="Courier New"/>
                <a:sym typeface="Courier New"/>
              </a:rPr>
              <a:t>      ,TO_CHAR(num2, '99D99999') num2</a:t>
            </a:r>
          </a:p>
          <a:p>
            <a:pPr lvl="0" rtl="0">
              <a:spcBef>
                <a:spcPts val="0"/>
              </a:spcBef>
              <a:buClr>
                <a:schemeClr val="dk1"/>
              </a:buClr>
              <a:buSzPct val="137500"/>
              <a:buFont typeface="Arial"/>
              <a:buNone/>
            </a:pPr>
            <a:r>
              <a:rPr lang="en" sz="800">
                <a:latin typeface="Courier New"/>
                <a:ea typeface="Courier New"/>
                <a:cs typeface="Courier New"/>
                <a:sym typeface="Courier New"/>
              </a:rPr>
              <a:t>      ,TO_CHAR(num_i1, '99D99999') num_i1</a:t>
            </a:r>
          </a:p>
          <a:p>
            <a:pPr lvl="0" rtl="0">
              <a:spcBef>
                <a:spcPts val="0"/>
              </a:spcBef>
              <a:buClr>
                <a:schemeClr val="dk1"/>
              </a:buClr>
              <a:buSzPct val="137500"/>
              <a:buFont typeface="Arial"/>
              <a:buNone/>
            </a:pPr>
            <a:r>
              <a:rPr lang="en" sz="800">
                <a:latin typeface="Courier New"/>
                <a:ea typeface="Courier New"/>
                <a:cs typeface="Courier New"/>
                <a:sym typeface="Courier New"/>
              </a:rPr>
              <a:t>      ,TO_CHAR(num_i2, '99D99999') num_i2</a:t>
            </a:r>
          </a:p>
          <a:p>
            <a:pPr lvl="0" rtl="0">
              <a:spcBef>
                <a:spcPts val="0"/>
              </a:spcBef>
              <a:buClr>
                <a:schemeClr val="dk1"/>
              </a:buClr>
              <a:buSzPct val="137500"/>
              <a:buFont typeface="Arial"/>
              <a:buNone/>
            </a:pPr>
            <a:r>
              <a:rPr lang="en" sz="800">
                <a:latin typeface="Courier New"/>
                <a:ea typeface="Courier New"/>
                <a:cs typeface="Courier New"/>
                <a:sym typeface="Courier New"/>
              </a:rPr>
              <a:t>      ,TO_CHAR(int1, '99D99999') int1</a:t>
            </a:r>
          </a:p>
          <a:p>
            <a:pPr lvl="0" rtl="0">
              <a:spcBef>
                <a:spcPts val="0"/>
              </a:spcBef>
              <a:buClr>
                <a:schemeClr val="dk1"/>
              </a:buClr>
              <a:buSzPct val="137500"/>
              <a:buFont typeface="Arial"/>
              <a:buNone/>
            </a:pPr>
            <a:r>
              <a:rPr lang="en" sz="800">
                <a:latin typeface="Courier New"/>
                <a:ea typeface="Courier New"/>
                <a:cs typeface="Courier New"/>
                <a:sym typeface="Courier New"/>
              </a:rPr>
              <a:t>  FROM nums;</a:t>
            </a:r>
          </a:p>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6" name="Shape 4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Exponent digits can range from -130 to 125</a:t>
            </a:r>
          </a:p>
          <a:p>
            <a:pPr lvl="0" rtl="0">
              <a:spcBef>
                <a:spcPts val="0"/>
              </a:spcBef>
              <a:buNone/>
            </a:pPr>
            <a:r>
              <a:rPr lang="en"/>
              <a:t>There are another 4 SQL and 12 PL/SQL constants to work with BINARY_FLOAT and BINARY_DOUBLE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2" name="Shape 4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NATURALN and POSITIVEN are same as base subtype, but must be NOT NULL</a:t>
            </a:r>
          </a:p>
          <a:p>
            <a:pPr lvl="0">
              <a:spcBef>
                <a:spcPts val="0"/>
              </a:spcBef>
              <a:buNone/>
            </a:pPr>
            <a:r>
              <a:rPr lang="en"/>
              <a:t>SIGNTYPE can be -1, 0, or 1</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5" name="Shape 4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1: A BOOLEAN item can also store NULL, but then the value is known, neither TRUE nor FALSE.</a:t>
            </a:r>
          </a:p>
          <a:p>
            <a:pPr lvl="0" rtl="0">
              <a:spcBef>
                <a:spcPts val="0"/>
              </a:spcBef>
              <a:buNone/>
            </a:pPr>
            <a:r>
              <a:rPr lang="en"/>
              <a:t>Logic control statements can be directed by the value of expressions or booleans. Directing control by named boolean identifiers yields elegant, easy to read and maintain code.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Substitute TRUE, FALSE and NULL in the assignment to l_eval and run the statement to see what happens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4" name="Shape 4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5" name="Shape 505"/>
        <p:cNvGrpSpPr/>
        <p:nvPr/>
      </p:nvGrpSpPr>
      <p:grpSpPr>
        <a:xfrm>
          <a:off x="0" y="0"/>
          <a:ext cx="0" cy="0"/>
          <a:chOff x="0" y="0"/>
          <a:chExt cx="0" cy="0"/>
        </a:xfrm>
      </p:grpSpPr>
      <p:sp>
        <p:nvSpPr>
          <p:cNvPr id="506" name="Shape 5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7" name="Shape 5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If forced to use reserved words as column names, at times you’ll need to wrap in double-quotes for oracle to take it.</a:t>
            </a:r>
          </a:p>
          <a:p>
            <a:pPr lvl="0">
              <a:spcBef>
                <a:spcPts val="0"/>
              </a:spcBef>
              <a:buNone/>
            </a:pPr>
            <a:r>
              <a:rPr lang="en"/>
              <a:t>You can usually tell a reserved or keyword because your PL/SQL IDE will uppercase it and bold it.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T-SQL in SQL Server is similar in purpose but has nowhere near the functionality.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5" name="Shape 5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1" name="Shape 5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9" name="Shape 5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We’ve seen many of these in the small code examples we’ve already encountered</a:t>
            </a:r>
          </a:p>
          <a:p>
            <a:pPr lvl="0" rtl="0">
              <a:spcBef>
                <a:spcPts val="0"/>
              </a:spcBef>
              <a:buNone/>
            </a:pPr>
            <a:r>
              <a:rPr lang="en"/>
              <a:t>Routine is a subprogram (aka function or procedure) either standalone or packaged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5" name="Shape 5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3" name="Shape 5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0" name="Shape 5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8" name="Shape 5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Local: Locally declared in block, subprogram, or package spec/body.</a:t>
            </a:r>
          </a:p>
          <a:p>
            <a:pPr lvl="0" rtl="0">
              <a:spcBef>
                <a:spcPts val="0"/>
              </a:spcBef>
              <a:buNone/>
            </a:pPr>
            <a:r>
              <a:rPr lang="en"/>
              <a:t>External to current unit: Publicly declared subprogram in another package.</a:t>
            </a:r>
          </a:p>
          <a:p>
            <a:pPr lvl="0" rtl="0">
              <a:spcBef>
                <a:spcPts val="0"/>
              </a:spcBef>
              <a:buNone/>
            </a:pPr>
            <a:r>
              <a:rPr lang="en"/>
              <a:t>Remote: Object on another database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4" name="Shape 5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8" name="Shape 5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4" name="Shape 5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6" name="Shape 6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2" name="Shape 6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6" name="Shape 6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4" name="Shape 6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There are also character, date and number expressions, all of which involve calling upon literals, constants, variables, parameters and function calls.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0" name="Shape 6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6" name="Shape 6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3" name="Shape 6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0" name="Shape 6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6" name="Shape 6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0" name="Shape 670"/>
        <p:cNvGrpSpPr/>
        <p:nvPr/>
      </p:nvGrpSpPr>
      <p:grpSpPr>
        <a:xfrm>
          <a:off x="0" y="0"/>
          <a:ext cx="0" cy="0"/>
          <a:chOff x="0" y="0"/>
          <a:chExt cx="0" cy="0"/>
        </a:xfrm>
      </p:grpSpPr>
      <p:sp>
        <p:nvSpPr>
          <p:cNvPr id="671" name="Shape 6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2" name="Shape 6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8" name="Shape 6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5" name="Shape 6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9" name="Shape 689"/>
        <p:cNvGrpSpPr/>
        <p:nvPr/>
      </p:nvGrpSpPr>
      <p:grpSpPr>
        <a:xfrm>
          <a:off x="0" y="0"/>
          <a:ext cx="0" cy="0"/>
          <a:chOff x="0" y="0"/>
          <a:chExt cx="0" cy="0"/>
        </a:xfrm>
      </p:grpSpPr>
      <p:sp>
        <p:nvSpPr>
          <p:cNvPr id="690" name="Shape 6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1" name="Shape 6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5" name="Shape 695"/>
        <p:cNvGrpSpPr/>
        <p:nvPr/>
      </p:nvGrpSpPr>
      <p:grpSpPr>
        <a:xfrm>
          <a:off x="0" y="0"/>
          <a:ext cx="0" cy="0"/>
          <a:chOff x="0" y="0"/>
          <a:chExt cx="0" cy="0"/>
        </a:xfrm>
      </p:grpSpPr>
      <p:sp>
        <p:nvSpPr>
          <p:cNvPr id="696" name="Shape 6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7" name="Shape 6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4" name="Shape 7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2" name="Shape 7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INLINE: With PLSQL_OPTIMIZE_LEVEL set to 2 or 3, eligible subprograms will be inlined. At 2 you have to be explicit with the pragma. At 3 the compiler looks for them and does it automatically.</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7" name="Shape 717"/>
        <p:cNvGrpSpPr/>
        <p:nvPr/>
      </p:nvGrpSpPr>
      <p:grpSpPr>
        <a:xfrm>
          <a:off x="0" y="0"/>
          <a:ext cx="0" cy="0"/>
          <a:chOff x="0" y="0"/>
          <a:chExt cx="0" cy="0"/>
        </a:xfrm>
      </p:grpSpPr>
      <p:sp>
        <p:nvSpPr>
          <p:cNvPr id="718" name="Shape 7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9" name="Shape 7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5" name="Shape 725"/>
        <p:cNvGrpSpPr/>
        <p:nvPr/>
      </p:nvGrpSpPr>
      <p:grpSpPr>
        <a:xfrm>
          <a:off x="0" y="0"/>
          <a:ext cx="0" cy="0"/>
          <a:chOff x="0" y="0"/>
          <a:chExt cx="0" cy="0"/>
        </a:xfrm>
      </p:grpSpPr>
      <p:sp>
        <p:nvSpPr>
          <p:cNvPr id="726" name="Shape 7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7" name="Shape 7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1: Assuming the announcement about possible 12.2 features holds true, the object name length limit may be extended to 128 characters.</a:t>
            </a:r>
          </a:p>
          <a:p>
            <a:pPr lvl="0" rtl="0">
              <a:spcBef>
                <a:spcPts val="0"/>
              </a:spcBef>
              <a:buClr>
                <a:schemeClr val="dk1"/>
              </a:buClr>
              <a:buSzPct val="100000"/>
              <a:buFont typeface="Arial"/>
              <a:buNone/>
            </a:pPr>
            <a:r>
              <a:rPr lang="en">
                <a:solidFill>
                  <a:schemeClr val="dk1"/>
                </a:solidFill>
              </a:rPr>
              <a:t>2: Highly recommend they create an abbreviation guide for their common business terms that are longer than 8 characters long.</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1" name="Shape 731"/>
        <p:cNvGrpSpPr/>
        <p:nvPr/>
      </p:nvGrpSpPr>
      <p:grpSpPr>
        <a:xfrm>
          <a:off x="0" y="0"/>
          <a:ext cx="0" cy="0"/>
          <a:chOff x="0" y="0"/>
          <a:chExt cx="0" cy="0"/>
        </a:xfrm>
      </p:grpSpPr>
      <p:sp>
        <p:nvSpPr>
          <p:cNvPr id="732" name="Shape 7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3" name="Shape 7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rot="10800000">
            <a:off x="0" y="3093225"/>
            <a:ext cx="9144000" cy="7124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11" name="Shape 11"/>
          <p:cNvSpPr txBox="1"/>
          <p:nvPr>
            <p:ph type="ctrTitle"/>
          </p:nvPr>
        </p:nvSpPr>
        <p:spPr>
          <a:xfrm>
            <a:off x="685800" y="882082"/>
            <a:ext cx="7772400" cy="1684199"/>
          </a:xfrm>
          <a:prstGeom prst="rect">
            <a:avLst/>
          </a:prstGeom>
        </p:spPr>
        <p:txBody>
          <a:bodyPr anchorCtr="0" anchor="b" bIns="91425" lIns="91425" rIns="91425" tIns="91425"/>
          <a:lstStyle>
            <a:lvl1pPr lvl="0" rtl="0">
              <a:spcBef>
                <a:spcPts val="0"/>
              </a:spcBef>
              <a:buClr>
                <a:schemeClr val="dk2"/>
              </a:buClr>
              <a:buSzPct val="100000"/>
              <a:buFont typeface="Syncopate"/>
              <a:defRPr sz="6000">
                <a:solidFill>
                  <a:schemeClr val="dk2"/>
                </a:solidFill>
                <a:latin typeface="Syncopate"/>
                <a:ea typeface="Syncopate"/>
                <a:cs typeface="Syncopate"/>
                <a:sym typeface="Syncopate"/>
              </a:defRPr>
            </a:lvl1pPr>
            <a:lvl2pPr lvl="1" rtl="0">
              <a:spcBef>
                <a:spcPts val="0"/>
              </a:spcBef>
              <a:buClr>
                <a:schemeClr val="dk2"/>
              </a:buClr>
              <a:buSzPct val="100000"/>
              <a:defRPr sz="7200">
                <a:solidFill>
                  <a:schemeClr val="dk2"/>
                </a:solidFill>
              </a:defRPr>
            </a:lvl2pPr>
            <a:lvl3pPr lvl="2" rtl="0">
              <a:spcBef>
                <a:spcPts val="0"/>
              </a:spcBef>
              <a:buClr>
                <a:schemeClr val="dk2"/>
              </a:buClr>
              <a:buSzPct val="100000"/>
              <a:defRPr sz="7200">
                <a:solidFill>
                  <a:schemeClr val="dk2"/>
                </a:solidFill>
              </a:defRPr>
            </a:lvl3pPr>
            <a:lvl4pPr lvl="3" rtl="0">
              <a:spcBef>
                <a:spcPts val="0"/>
              </a:spcBef>
              <a:buClr>
                <a:schemeClr val="dk2"/>
              </a:buClr>
              <a:buSzPct val="100000"/>
              <a:defRPr sz="7200">
                <a:solidFill>
                  <a:schemeClr val="dk2"/>
                </a:solidFill>
              </a:defRPr>
            </a:lvl4pPr>
            <a:lvl5pPr lvl="4" rtl="0">
              <a:spcBef>
                <a:spcPts val="0"/>
              </a:spcBef>
              <a:buClr>
                <a:schemeClr val="dk2"/>
              </a:buClr>
              <a:buSzPct val="100000"/>
              <a:defRPr sz="7200">
                <a:solidFill>
                  <a:schemeClr val="dk2"/>
                </a:solidFill>
              </a:defRPr>
            </a:lvl5pPr>
            <a:lvl6pPr lvl="5" rtl="0">
              <a:spcBef>
                <a:spcPts val="0"/>
              </a:spcBef>
              <a:buClr>
                <a:schemeClr val="dk2"/>
              </a:buClr>
              <a:buSzPct val="100000"/>
              <a:defRPr sz="7200">
                <a:solidFill>
                  <a:schemeClr val="dk2"/>
                </a:solidFill>
              </a:defRPr>
            </a:lvl6pPr>
            <a:lvl7pPr lvl="6" rtl="0">
              <a:spcBef>
                <a:spcPts val="0"/>
              </a:spcBef>
              <a:buClr>
                <a:schemeClr val="dk2"/>
              </a:buClr>
              <a:buSzPct val="100000"/>
              <a:defRPr sz="7200">
                <a:solidFill>
                  <a:schemeClr val="dk2"/>
                </a:solidFill>
              </a:defRPr>
            </a:lvl7pPr>
            <a:lvl8pPr lvl="7" rtl="0">
              <a:spcBef>
                <a:spcPts val="0"/>
              </a:spcBef>
              <a:buClr>
                <a:schemeClr val="dk2"/>
              </a:buClr>
              <a:buSzPct val="100000"/>
              <a:defRPr sz="7200">
                <a:solidFill>
                  <a:schemeClr val="dk2"/>
                </a:solidFill>
              </a:defRPr>
            </a:lvl8pPr>
            <a:lvl9pPr lvl="8" rtl="0">
              <a:spcBef>
                <a:spcPts val="0"/>
              </a:spcBef>
              <a:buClr>
                <a:schemeClr val="dk2"/>
              </a:buClr>
              <a:buSzPct val="100000"/>
              <a:defRPr sz="7200">
                <a:solidFill>
                  <a:schemeClr val="dk2"/>
                </a:solidFill>
              </a:defRPr>
            </a:lvl9pPr>
          </a:lstStyle>
          <a:p/>
        </p:txBody>
      </p:sp>
      <p:sp>
        <p:nvSpPr>
          <p:cNvPr id="12" name="Shape 12"/>
          <p:cNvSpPr txBox="1"/>
          <p:nvPr>
            <p:ph idx="1" type="subTitle"/>
          </p:nvPr>
        </p:nvSpPr>
        <p:spPr>
          <a:xfrm>
            <a:off x="685800" y="3093357"/>
            <a:ext cx="7772400" cy="712499"/>
          </a:xfrm>
          <a:prstGeom prst="rect">
            <a:avLst/>
          </a:prstGeom>
        </p:spPr>
        <p:txBody>
          <a:bodyPr anchorCtr="0" anchor="ctr" bIns="91425" lIns="91425" rIns="91425" tIns="91425"/>
          <a:lstStyle>
            <a:lvl1pPr lvl="0" rtl="0">
              <a:spcBef>
                <a:spcPts val="0"/>
              </a:spcBef>
              <a:buClr>
                <a:schemeClr val="lt2"/>
              </a:buClr>
              <a:buSzPct val="100000"/>
              <a:buNone/>
              <a:defRPr b="1" sz="2400">
                <a:solidFill>
                  <a:schemeClr val="lt2"/>
                </a:solidFill>
              </a:defRPr>
            </a:lvl1pPr>
            <a:lvl2pPr lvl="1" rtl="0">
              <a:spcBef>
                <a:spcPts val="0"/>
              </a:spcBef>
              <a:buClr>
                <a:schemeClr val="lt2"/>
              </a:buClr>
              <a:buSzPct val="100000"/>
              <a:buNone/>
              <a:defRPr b="1" sz="3000">
                <a:solidFill>
                  <a:schemeClr val="lt2"/>
                </a:solidFill>
              </a:defRPr>
            </a:lvl2pPr>
            <a:lvl3pPr lvl="2" rtl="0">
              <a:spcBef>
                <a:spcPts val="0"/>
              </a:spcBef>
              <a:buClr>
                <a:schemeClr val="lt2"/>
              </a:buClr>
              <a:buSzPct val="100000"/>
              <a:buNone/>
              <a:defRPr b="1" sz="3000">
                <a:solidFill>
                  <a:schemeClr val="lt2"/>
                </a:solidFill>
              </a:defRPr>
            </a:lvl3pPr>
            <a:lvl4pPr lvl="3" rtl="0">
              <a:spcBef>
                <a:spcPts val="0"/>
              </a:spcBef>
              <a:buClr>
                <a:schemeClr val="lt2"/>
              </a:buClr>
              <a:buSzPct val="100000"/>
              <a:buNone/>
              <a:defRPr b="1" sz="3000">
                <a:solidFill>
                  <a:schemeClr val="lt2"/>
                </a:solidFill>
              </a:defRPr>
            </a:lvl4pPr>
            <a:lvl5pPr lvl="4" rtl="0">
              <a:spcBef>
                <a:spcPts val="0"/>
              </a:spcBef>
              <a:buClr>
                <a:schemeClr val="lt2"/>
              </a:buClr>
              <a:buSzPct val="100000"/>
              <a:buNone/>
              <a:defRPr b="1" sz="3000">
                <a:solidFill>
                  <a:schemeClr val="lt2"/>
                </a:solidFill>
              </a:defRPr>
            </a:lvl5pPr>
            <a:lvl6pPr lvl="5" rtl="0">
              <a:spcBef>
                <a:spcPts val="0"/>
              </a:spcBef>
              <a:buClr>
                <a:schemeClr val="lt2"/>
              </a:buClr>
              <a:buSzPct val="100000"/>
              <a:buNone/>
              <a:defRPr b="1" sz="3000">
                <a:solidFill>
                  <a:schemeClr val="lt2"/>
                </a:solidFill>
              </a:defRPr>
            </a:lvl6pPr>
            <a:lvl7pPr lvl="6" rtl="0">
              <a:spcBef>
                <a:spcPts val="0"/>
              </a:spcBef>
              <a:buClr>
                <a:schemeClr val="lt2"/>
              </a:buClr>
              <a:buSzPct val="100000"/>
              <a:buNone/>
              <a:defRPr b="1" sz="3000">
                <a:solidFill>
                  <a:schemeClr val="lt2"/>
                </a:solidFill>
              </a:defRPr>
            </a:lvl7pPr>
            <a:lvl8pPr lvl="7" rtl="0">
              <a:spcBef>
                <a:spcPts val="0"/>
              </a:spcBef>
              <a:buClr>
                <a:schemeClr val="lt2"/>
              </a:buClr>
              <a:buSzPct val="100000"/>
              <a:buNone/>
              <a:defRPr b="1" sz="3000">
                <a:solidFill>
                  <a:schemeClr val="lt2"/>
                </a:solidFill>
              </a:defRPr>
            </a:lvl8pPr>
            <a:lvl9pPr lvl="8" rtl="0">
              <a:spcBef>
                <a:spcPts val="0"/>
              </a:spcBef>
              <a:buClr>
                <a:schemeClr val="lt2"/>
              </a:buClr>
              <a:buSzPct val="100000"/>
              <a:buNone/>
              <a:defRPr b="1" sz="3000">
                <a:solidFill>
                  <a:schemeClr val="lt2"/>
                </a:solidFill>
              </a:defRPr>
            </a:lvl9pPr>
          </a:lstStyle>
          <a:p/>
        </p:txBody>
      </p:sp>
      <p:sp>
        <p:nvSpPr>
          <p:cNvPr id="13" name="Shape 13"/>
          <p:cNvSpPr txBox="1"/>
          <p:nvPr>
            <p:ph idx="12" type="sldNum"/>
          </p:nvPr>
        </p:nvSpPr>
        <p:spPr>
          <a:xfrm>
            <a:off x="7008775" y="4749850"/>
            <a:ext cx="2096699" cy="393600"/>
          </a:xfrm>
          <a:prstGeom prst="rect">
            <a:avLst/>
          </a:prstGeom>
        </p:spPr>
        <p:txBody>
          <a:bodyPr anchorCtr="0" anchor="ctr" bIns="91425" lIns="91425" rIns="91425" tIns="91425">
            <a:noAutofit/>
          </a:bodyPr>
          <a:lstStyle/>
          <a:p>
            <a:pPr lvl="0" rtl="0">
              <a:spcBef>
                <a:spcPts val="0"/>
              </a:spcBef>
              <a:buNone/>
            </a:pPr>
            <a:r>
              <a:rPr lang="en"/>
              <a:t>© 2015 DBArtisans.com</a:t>
            </a:r>
          </a:p>
        </p:txBody>
      </p:sp>
      <p:sp>
        <p:nvSpPr>
          <p:cNvPr id="14" name="Shape 14"/>
          <p:cNvSpPr/>
          <p:nvPr/>
        </p:nvSpPr>
        <p:spPr>
          <a:xfrm>
            <a:off x="0" y="3805725"/>
            <a:ext cx="9144000" cy="678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
        <p:nvSpPr>
          <p:cNvPr id="15" name="Shape 15"/>
          <p:cNvSpPr/>
          <p:nvPr/>
        </p:nvSpPr>
        <p:spPr>
          <a:xfrm>
            <a:off x="0" y="3025550"/>
            <a:ext cx="9144000" cy="678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p:nvPr/>
        </p:nvSpPr>
        <p:spPr>
          <a:xfrm>
            <a:off x="0" y="0"/>
            <a:ext cx="9144000" cy="6348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
        <p:nvSpPr>
          <p:cNvPr id="18" name="Shape 18"/>
          <p:cNvSpPr txBox="1"/>
          <p:nvPr>
            <p:ph type="title"/>
          </p:nvPr>
        </p:nvSpPr>
        <p:spPr>
          <a:xfrm>
            <a:off x="406950" y="36001"/>
            <a:ext cx="8229600" cy="598799"/>
          </a:xfrm>
          <a:prstGeom prst="rect">
            <a:avLst/>
          </a:prstGeom>
        </p:spPr>
        <p:txBody>
          <a:bodyPr anchorCtr="0" anchor="ctr" bIns="91425" lIns="91425" rIns="91425" tIns="91425"/>
          <a:lstStyle>
            <a:lvl1pPr lvl="0" rtl="0">
              <a:spcBef>
                <a:spcPts val="0"/>
              </a:spcBef>
              <a:buSzPct val="100000"/>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108900" y="634800"/>
            <a:ext cx="8934599" cy="4247699"/>
          </a:xfrm>
          <a:prstGeom prst="rect">
            <a:avLst/>
          </a:prstGeom>
        </p:spPr>
        <p:txBody>
          <a:bodyPr anchorCtr="0" anchor="t" bIns="91425" lIns="91425" rIns="91425" tIns="91425"/>
          <a:lstStyle>
            <a:lvl1pPr lvl="0" rtl="0">
              <a:spcBef>
                <a:spcPts val="0"/>
              </a:spcBef>
              <a:buSzPct val="100000"/>
              <a:defRPr sz="2800"/>
            </a:lvl1pPr>
            <a:lvl2pPr lvl="1" rtl="0">
              <a:spcBef>
                <a:spcPts val="0"/>
              </a:spcBef>
              <a:defRPr/>
            </a:lvl2pPr>
            <a:lvl3pPr lvl="2" rtl="0">
              <a:spcBef>
                <a:spcPts val="0"/>
              </a:spcBef>
              <a:buSzPct val="100000"/>
              <a:defRPr sz="22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p:nvPr/>
        </p:nvSpPr>
        <p:spPr>
          <a:xfrm>
            <a:off x="0" y="0"/>
            <a:ext cx="9144000" cy="6348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
        <p:nvSpPr>
          <p:cNvPr id="23" name="Shape 23"/>
          <p:cNvSpPr txBox="1"/>
          <p:nvPr>
            <p:ph idx="1" type="body"/>
          </p:nvPr>
        </p:nvSpPr>
        <p:spPr>
          <a:xfrm>
            <a:off x="122250" y="634800"/>
            <a:ext cx="4424700" cy="42923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2" type="body"/>
          </p:nvPr>
        </p:nvSpPr>
        <p:spPr>
          <a:xfrm>
            <a:off x="4731225" y="634800"/>
            <a:ext cx="4315799" cy="42923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6" name="Shape 26"/>
          <p:cNvSpPr txBox="1"/>
          <p:nvPr>
            <p:ph type="title"/>
          </p:nvPr>
        </p:nvSpPr>
        <p:spPr>
          <a:xfrm>
            <a:off x="406950" y="36001"/>
            <a:ext cx="8229600" cy="598799"/>
          </a:xfrm>
          <a:prstGeom prst="rect">
            <a:avLst/>
          </a:prstGeom>
        </p:spPr>
        <p:txBody>
          <a:bodyPr anchorCtr="0" anchor="ctr" bIns="91425" lIns="91425" rIns="91425" tIns="91425"/>
          <a:lstStyle>
            <a:lvl1pPr lvl="0" rtl="0">
              <a:spcBef>
                <a:spcPts val="0"/>
              </a:spcBef>
              <a:buSzPct val="100000"/>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9" name="Shape 29"/>
          <p:cNvSpPr/>
          <p:nvPr/>
        </p:nvSpPr>
        <p:spPr>
          <a:xfrm>
            <a:off x="0" y="0"/>
            <a:ext cx="9144000" cy="6348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
        <p:nvSpPr>
          <p:cNvPr id="30" name="Shape 30"/>
          <p:cNvSpPr txBox="1"/>
          <p:nvPr>
            <p:ph type="title"/>
          </p:nvPr>
        </p:nvSpPr>
        <p:spPr>
          <a:xfrm>
            <a:off x="406950" y="36001"/>
            <a:ext cx="8229600" cy="598799"/>
          </a:xfrm>
          <a:prstGeom prst="rect">
            <a:avLst/>
          </a:prstGeom>
        </p:spPr>
        <p:txBody>
          <a:bodyPr anchorCtr="0" anchor="ctr" bIns="91425" lIns="91425" rIns="91425" tIns="91425"/>
          <a:lstStyle>
            <a:lvl1pPr lvl="0" rtl="0">
              <a:spcBef>
                <a:spcPts val="0"/>
              </a:spcBef>
              <a:buSzPct val="100000"/>
              <a:defRPr sz="36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x="0" y="0"/>
          <a:ext cx="0" cy="0"/>
          <a:chOff x="0" y="0"/>
          <a:chExt cx="0" cy="0"/>
        </a:xfrm>
      </p:grpSpPr>
      <p:sp>
        <p:nvSpPr>
          <p:cNvPr id="32" name="Shape 32"/>
          <p:cNvSpPr/>
          <p:nvPr/>
        </p:nvSpPr>
        <p:spPr>
          <a:xfrm>
            <a:off x="0" y="4544650"/>
            <a:ext cx="9144000" cy="598799"/>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a:p>
        </p:txBody>
      </p:sp>
      <p:sp>
        <p:nvSpPr>
          <p:cNvPr id="33" name="Shape 33"/>
          <p:cNvSpPr txBox="1"/>
          <p:nvPr>
            <p:ph idx="1" type="body"/>
          </p:nvPr>
        </p:nvSpPr>
        <p:spPr>
          <a:xfrm>
            <a:off x="457200" y="4584250"/>
            <a:ext cx="8099699" cy="519599"/>
          </a:xfrm>
          <a:prstGeom prst="rect">
            <a:avLst/>
          </a:prstGeom>
        </p:spPr>
        <p:txBody>
          <a:bodyPr anchorCtr="0" anchor="ctr" bIns="91425" lIns="91425" rIns="91425" tIns="91425"/>
          <a:lstStyle>
            <a:lvl1pPr lvl="0" rtl="0">
              <a:spcBef>
                <a:spcPts val="0"/>
              </a:spcBef>
              <a:buClr>
                <a:schemeClr val="lt1"/>
              </a:buClr>
              <a:buSzPct val="100000"/>
              <a:buNone/>
              <a:defRPr b="1" sz="2400">
                <a:solidFill>
                  <a:schemeClr val="lt1"/>
                </a:solidFill>
              </a:defRPr>
            </a:lvl1pPr>
          </a:lstStyle>
          <a:p/>
        </p:txBody>
      </p:sp>
      <p:sp>
        <p:nvSpPr>
          <p:cNvPr id="34" name="Shape 3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5" name="Shape 35"/>
        <p:cNvGrpSpPr/>
        <p:nvPr/>
      </p:nvGrpSpPr>
      <p:grpSpPr>
        <a:xfrm>
          <a:off x="0" y="0"/>
          <a:ext cx="0" cy="0"/>
          <a:chOff x="0" y="0"/>
          <a:chExt cx="0" cy="0"/>
        </a:xfrm>
      </p:grpSpPr>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7"/>
            <a:ext cx="8229600" cy="1141499"/>
          </a:xfrm>
          <a:prstGeom prst="rect">
            <a:avLst/>
          </a:prstGeom>
          <a:noFill/>
          <a:ln>
            <a:noFill/>
          </a:ln>
        </p:spPr>
        <p:txBody>
          <a:bodyPr anchorCtr="0" anchor="b" bIns="91425" lIns="91425" rIns="91425" tIns="91425"/>
          <a:lstStyle>
            <a:lvl1pPr lvl="0" rtl="0">
              <a:spcBef>
                <a:spcPts val="0"/>
              </a:spcBef>
              <a:buClr>
                <a:schemeClr val="lt1"/>
              </a:buClr>
              <a:buSzPct val="100000"/>
              <a:buNone/>
              <a:defRPr b="1" sz="4800">
                <a:solidFill>
                  <a:schemeClr val="lt1"/>
                </a:solidFill>
              </a:defRPr>
            </a:lvl1pPr>
            <a:lvl2pPr lvl="1" rtl="0">
              <a:spcBef>
                <a:spcPts val="0"/>
              </a:spcBef>
              <a:buClr>
                <a:schemeClr val="lt1"/>
              </a:buClr>
              <a:buSzPct val="100000"/>
              <a:buNone/>
              <a:defRPr b="1" sz="4800">
                <a:solidFill>
                  <a:schemeClr val="lt1"/>
                </a:solidFill>
              </a:defRPr>
            </a:lvl2pPr>
            <a:lvl3pPr lvl="2" rtl="0">
              <a:spcBef>
                <a:spcPts val="0"/>
              </a:spcBef>
              <a:buClr>
                <a:schemeClr val="lt1"/>
              </a:buClr>
              <a:buSzPct val="100000"/>
              <a:buNone/>
              <a:defRPr b="1" sz="4800">
                <a:solidFill>
                  <a:schemeClr val="lt1"/>
                </a:solidFill>
              </a:defRPr>
            </a:lvl3pPr>
            <a:lvl4pPr lvl="3" rtl="0">
              <a:spcBef>
                <a:spcPts val="0"/>
              </a:spcBef>
              <a:buClr>
                <a:schemeClr val="lt1"/>
              </a:buClr>
              <a:buSzPct val="100000"/>
              <a:buNone/>
              <a:defRPr b="1" sz="4800">
                <a:solidFill>
                  <a:schemeClr val="lt1"/>
                </a:solidFill>
              </a:defRPr>
            </a:lvl4pPr>
            <a:lvl5pPr lvl="4" rtl="0">
              <a:spcBef>
                <a:spcPts val="0"/>
              </a:spcBef>
              <a:buClr>
                <a:schemeClr val="lt1"/>
              </a:buClr>
              <a:buSzPct val="100000"/>
              <a:buNone/>
              <a:defRPr b="1" sz="4800">
                <a:solidFill>
                  <a:schemeClr val="lt1"/>
                </a:solidFill>
              </a:defRPr>
            </a:lvl5pPr>
            <a:lvl6pPr lvl="5" rtl="0">
              <a:spcBef>
                <a:spcPts val="0"/>
              </a:spcBef>
              <a:buClr>
                <a:schemeClr val="lt1"/>
              </a:buClr>
              <a:buSzPct val="100000"/>
              <a:buNone/>
              <a:defRPr b="1" sz="4800">
                <a:solidFill>
                  <a:schemeClr val="lt1"/>
                </a:solidFill>
              </a:defRPr>
            </a:lvl6pPr>
            <a:lvl7pPr lvl="6" rtl="0">
              <a:spcBef>
                <a:spcPts val="0"/>
              </a:spcBef>
              <a:buClr>
                <a:schemeClr val="lt1"/>
              </a:buClr>
              <a:buSzPct val="100000"/>
              <a:buNone/>
              <a:defRPr b="1" sz="4800">
                <a:solidFill>
                  <a:schemeClr val="lt1"/>
                </a:solidFill>
              </a:defRPr>
            </a:lvl7pPr>
            <a:lvl8pPr lvl="7" rtl="0">
              <a:spcBef>
                <a:spcPts val="0"/>
              </a:spcBef>
              <a:buClr>
                <a:schemeClr val="lt1"/>
              </a:buClr>
              <a:buSzPct val="100000"/>
              <a:buNone/>
              <a:defRPr b="1" sz="4800">
                <a:solidFill>
                  <a:schemeClr val="lt1"/>
                </a:solidFill>
              </a:defRPr>
            </a:lvl8pPr>
            <a:lvl9pPr lvl="8" rtl="0">
              <a:spcBef>
                <a:spcPts val="0"/>
              </a:spcBef>
              <a:buClr>
                <a:schemeClr val="lt1"/>
              </a:buClr>
              <a:buSzPct val="100000"/>
              <a:buNone/>
              <a:defRPr b="1" sz="4800">
                <a:solidFill>
                  <a:schemeClr val="lt1"/>
                </a:solidFill>
              </a:defRPr>
            </a:lvl9pPr>
          </a:lstStyle>
          <a:p/>
        </p:txBody>
      </p:sp>
      <p:sp>
        <p:nvSpPr>
          <p:cNvPr id="7" name="Shape 7"/>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lvl="0" rtl="0">
              <a:spcBef>
                <a:spcPts val="600"/>
              </a:spcBef>
              <a:buClr>
                <a:schemeClr val="dk2"/>
              </a:buClr>
              <a:buSzPct val="100000"/>
              <a:defRPr sz="3000">
                <a:solidFill>
                  <a:schemeClr val="dk2"/>
                </a:solidFill>
              </a:defRPr>
            </a:lvl1pPr>
            <a:lvl2pPr lvl="1" rtl="0">
              <a:spcBef>
                <a:spcPts val="480"/>
              </a:spcBef>
              <a:buClr>
                <a:schemeClr val="dk2"/>
              </a:buClr>
              <a:buSzPct val="100000"/>
              <a:defRPr sz="2400">
                <a:solidFill>
                  <a:schemeClr val="dk2"/>
                </a:solidFill>
              </a:defRPr>
            </a:lvl2pPr>
            <a:lvl3pPr lvl="2" rtl="0">
              <a:spcBef>
                <a:spcPts val="480"/>
              </a:spcBef>
              <a:buClr>
                <a:schemeClr val="dk2"/>
              </a:buClr>
              <a:buSzPct val="100000"/>
              <a:defRPr sz="2400">
                <a:solidFill>
                  <a:schemeClr val="dk2"/>
                </a:solidFill>
              </a:defRPr>
            </a:lvl3pPr>
            <a:lvl4pPr lvl="3" rtl="0">
              <a:spcBef>
                <a:spcPts val="360"/>
              </a:spcBef>
              <a:buClr>
                <a:schemeClr val="dk2"/>
              </a:buClr>
              <a:buSzPct val="100000"/>
              <a:defRPr sz="1800">
                <a:solidFill>
                  <a:schemeClr val="dk2"/>
                </a:solidFill>
              </a:defRPr>
            </a:lvl4pPr>
            <a:lvl5pPr lvl="4" rtl="0">
              <a:spcBef>
                <a:spcPts val="360"/>
              </a:spcBef>
              <a:buClr>
                <a:schemeClr val="dk2"/>
              </a:buClr>
              <a:buSzPct val="100000"/>
              <a:defRPr sz="1800">
                <a:solidFill>
                  <a:schemeClr val="dk2"/>
                </a:solidFill>
              </a:defRPr>
            </a:lvl5pPr>
            <a:lvl6pPr lvl="5" rtl="0">
              <a:spcBef>
                <a:spcPts val="360"/>
              </a:spcBef>
              <a:buClr>
                <a:schemeClr val="dk2"/>
              </a:buClr>
              <a:buSzPct val="100000"/>
              <a:defRPr sz="1800">
                <a:solidFill>
                  <a:schemeClr val="dk2"/>
                </a:solidFill>
              </a:defRPr>
            </a:lvl6pPr>
            <a:lvl7pPr lvl="6" rtl="0">
              <a:spcBef>
                <a:spcPts val="360"/>
              </a:spcBef>
              <a:buClr>
                <a:schemeClr val="dk2"/>
              </a:buClr>
              <a:buSzPct val="100000"/>
              <a:defRPr sz="1800">
                <a:solidFill>
                  <a:schemeClr val="dk2"/>
                </a:solidFill>
              </a:defRPr>
            </a:lvl7pPr>
            <a:lvl8pPr lvl="7" rtl="0">
              <a:spcBef>
                <a:spcPts val="360"/>
              </a:spcBef>
              <a:buClr>
                <a:schemeClr val="dk2"/>
              </a:buClr>
              <a:buSzPct val="100000"/>
              <a:defRPr sz="1800">
                <a:solidFill>
                  <a:schemeClr val="dk2"/>
                </a:solidFill>
              </a:defRPr>
            </a:lvl8pPr>
            <a:lvl9pPr lvl="8" rtl="0">
              <a:spcBef>
                <a:spcPts val="360"/>
              </a:spcBef>
              <a:buClr>
                <a:schemeClr val="dk2"/>
              </a:buClr>
              <a:buSzPct val="100000"/>
              <a:defRPr sz="1800">
                <a:solidFill>
                  <a:schemeClr val="dk2"/>
                </a:solidFill>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20" Type="http://schemas.openxmlformats.org/officeDocument/2006/relationships/hyperlink" Target="#slide=id.g82b4e009a_0_149" TargetMode="External"/><Relationship Id="rId11" Type="http://schemas.openxmlformats.org/officeDocument/2006/relationships/hyperlink" Target="#slide=id.g10669b799d_0_6" TargetMode="External"/><Relationship Id="rId10" Type="http://schemas.openxmlformats.org/officeDocument/2006/relationships/hyperlink" Target="#slide=id.g10497c7c88_2_236" TargetMode="External"/><Relationship Id="rId21" Type="http://schemas.openxmlformats.org/officeDocument/2006/relationships/hyperlink" Target="#slide=id.g82b4e009a_0_155" TargetMode="External"/><Relationship Id="rId13" Type="http://schemas.openxmlformats.org/officeDocument/2006/relationships/hyperlink" Target="#slide=id.g82b4e009a_0_107" TargetMode="External"/><Relationship Id="rId12" Type="http://schemas.openxmlformats.org/officeDocument/2006/relationships/hyperlink" Target="#slide=id.g82b4e009a_0_101"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slide=id.gd59e75a2a_0_5" TargetMode="External"/><Relationship Id="rId4" Type="http://schemas.openxmlformats.org/officeDocument/2006/relationships/hyperlink" Target="#slide=id.gd59e75a2a_0_113" TargetMode="External"/><Relationship Id="rId9" Type="http://schemas.openxmlformats.org/officeDocument/2006/relationships/hyperlink" Target="#slide=id.g10497c7c88_2_230" TargetMode="External"/><Relationship Id="rId15" Type="http://schemas.openxmlformats.org/officeDocument/2006/relationships/hyperlink" Target="#slide=id.g82b4e009a_0_119" TargetMode="External"/><Relationship Id="rId14" Type="http://schemas.openxmlformats.org/officeDocument/2006/relationships/hyperlink" Target="#slide=id.g82b4e009a_0_113" TargetMode="External"/><Relationship Id="rId17" Type="http://schemas.openxmlformats.org/officeDocument/2006/relationships/hyperlink" Target="#slide=id.g82b4e009a_0_131" TargetMode="External"/><Relationship Id="rId16" Type="http://schemas.openxmlformats.org/officeDocument/2006/relationships/hyperlink" Target="#slide=id.g82b4e009a_0_125" TargetMode="External"/><Relationship Id="rId5" Type="http://schemas.openxmlformats.org/officeDocument/2006/relationships/hyperlink" Target="#slide=id.gd59e75a2a_0_119" TargetMode="External"/><Relationship Id="rId19" Type="http://schemas.openxmlformats.org/officeDocument/2006/relationships/hyperlink" Target="#slide=id.g82b4e009a_0_143" TargetMode="External"/><Relationship Id="rId6" Type="http://schemas.openxmlformats.org/officeDocument/2006/relationships/hyperlink" Target="#slide=id.gf6d72177a_0_15" TargetMode="External"/><Relationship Id="rId18" Type="http://schemas.openxmlformats.org/officeDocument/2006/relationships/hyperlink" Target="#slide=id.g82b4e009a_0_137" TargetMode="External"/><Relationship Id="rId7" Type="http://schemas.openxmlformats.org/officeDocument/2006/relationships/hyperlink" Target="#slide=id.g10497c7c88_2_218" TargetMode="External"/><Relationship Id="rId8" Type="http://schemas.openxmlformats.org/officeDocument/2006/relationships/hyperlink" Target="#slide=id.g10497c7c88_2_224"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hyperlink" Target="http://docs.oracle.com/database/121/LNPLS/dynamic.htm#LNPLS01102" TargetMode="External"/><Relationship Id="rId4" Type="http://schemas.openxmlformats.org/officeDocument/2006/relationships/hyperlink" Target="http://docs.oracle.com/database/121/ARPLS/d_sql.htm#ARPLS058"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0" Type="http://schemas.openxmlformats.org/officeDocument/2006/relationships/hyperlink" Target="https://community.oracle.com/community/database/developer-tools/sql_and_pl_sq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docs.oracle.com/database/121/LNPLS/toc.htm" TargetMode="External"/><Relationship Id="rId4" Type="http://schemas.openxmlformats.org/officeDocument/2006/relationships/hyperlink" Target="http://docs.oracle.com/database/121/SQLRF/toc.htm" TargetMode="External"/><Relationship Id="rId9" Type="http://schemas.openxmlformats.org/officeDocument/2006/relationships/hyperlink" Target="https://asktom.oracle.com/pls/asktom/f?p=100:1:482993668159677:::RP,1" TargetMode="External"/><Relationship Id="rId5" Type="http://schemas.openxmlformats.org/officeDocument/2006/relationships/hyperlink" Target="http://docs.oracle.com/cd/E11882_01/appdev.112/e25519/toc.htm" TargetMode="External"/><Relationship Id="rId6" Type="http://schemas.openxmlformats.org/officeDocument/2006/relationships/hyperlink" Target="http://docs.oracle.com/cd/B19306_01/appdev.102/b14261/toc.htm" TargetMode="External"/><Relationship Id="rId7" Type="http://schemas.openxmlformats.org/officeDocument/2006/relationships/hyperlink" Target="http://www.oracle.com/technetwork/database/features/plsql/index.html" TargetMode="External"/><Relationship Id="rId8" Type="http://schemas.openxmlformats.org/officeDocument/2006/relationships/hyperlink" Target="https://oracle-base.com/articles/plsql/articles-plsql"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hyperlink" Target="http://docs.oracle.com/database/121/LNPLS/function.htm#LNPLS01322" TargetMode="External"/><Relationship Id="rId4" Type="http://schemas.openxmlformats.org/officeDocument/2006/relationships/hyperlink" Target="http://docs.oracle.com/database/121/LNPLS/create_function.htm#LNPLS01370"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hyperlink" Target="http://docs.oracle.com/database/121/LNPLS/procedure.htm#i35564" TargetMode="External"/><Relationship Id="rId4" Type="http://schemas.openxmlformats.org/officeDocument/2006/relationships/hyperlink" Target="http://docs.oracle.com/database/121/LNPLS/create_procedure.htm#LNPLS01373"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hyperlink" Target="http://docs.oracle.com/database/121/LNPLS/formal_parameter.htm#LNPLS1271"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livesql.oracle.com/apex/livesql/file/index.html" TargetMode="External"/><Relationship Id="rId4" Type="http://schemas.openxmlformats.org/officeDocument/2006/relationships/hyperlink" Target="http://www.oracle.com/technetwork/database/database-technologies/express-edition/overview/index.html" TargetMode="External"/><Relationship Id="rId5" Type="http://schemas.openxmlformats.org/officeDocument/2006/relationships/hyperlink" Target="http://amzn.to/1Y2QCJ8" TargetMode="External"/><Relationship Id="rId6" Type="http://schemas.openxmlformats.org/officeDocument/2006/relationships/hyperlink" Target="https://www.youtube.com/channel/UCpJpLMRm452kVcie3RpINPw/feed?view_as=public"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hyperlink" Target="https://github.com/bcoulam/plsqlstarter" TargetMode="External"/><Relationship Id="rId4" Type="http://schemas.openxmlformats.org/officeDocument/2006/relationships/hyperlink" Target="http://sourceforge.net/projects/plsqlframestart/"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hyperlink" Target="http://docs.oracle.com/database/121/LNPLS/triggers.htm#LNPLS99887"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hyperlink" Target="http://docs.oracle.com/database/121/LNPLS/triggers.htm#CIHGDJFJ"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 Id="rId3" Type="http://schemas.openxmlformats.org/officeDocument/2006/relationships/hyperlink" Target="http://docs.oracle.com/database/121/LNPLS/triggers.htm#LNPLS020" TargetMode="External"/><Relationship Id="rId4" Type="http://schemas.openxmlformats.org/officeDocument/2006/relationships/hyperlink" Target="http://docs.oracle.com/database/121/LNPLS/create_trigger.htm#LNPLS0137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 Id="rId3" Type="http://schemas.openxmlformats.org/officeDocument/2006/relationships/image" Target="../media/image0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 Id="rId3" Type="http://schemas.openxmlformats.org/officeDocument/2006/relationships/hyperlink" Target="http://docs.oracle.com/database/121/ARPLS/toc.htm" TargetMode="External"/><Relationship Id="rId4" Type="http://schemas.openxmlformats.org/officeDocument/2006/relationships/hyperlink" Target="http://docs.oracle.com/database/121/ARPLS/toc.htm" TargetMode="External"/><Relationship Id="rId5" Type="http://schemas.openxmlformats.org/officeDocument/2006/relationships/hyperlink" Target="http://docs.oracle.com/database/121/ARPLS/toc.htm"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hyperlink" Target="#slide=next"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0" Type="http://schemas.openxmlformats.org/officeDocument/2006/relationships/hyperlink" Target="http://www.conquestsoftwaresolutions.com/page/sqldetective_pr_description"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livesql.oracle.com/apex/livesql/file/index.html" TargetMode="External"/><Relationship Id="rId4" Type="http://schemas.openxmlformats.org/officeDocument/2006/relationships/hyperlink" Target="http://www.oracle.com/technetwork/developer-tools/sql-developer/downloads/index.html" TargetMode="External"/><Relationship Id="rId9" Type="http://schemas.openxmlformats.org/officeDocument/2006/relationships/hyperlink" Target="http://www.aquafold.com/aquadatastudio.html" TargetMode="External"/><Relationship Id="rId5" Type="http://schemas.openxmlformats.org/officeDocument/2006/relationships/hyperlink" Target="http://www.oracle.com/technetwork/developer-tools/sql-developer/downloads/index.html" TargetMode="External"/><Relationship Id="rId6" Type="http://schemas.openxmlformats.org/officeDocument/2006/relationships/hyperlink" Target="http://www.allroundautomations.com/" TargetMode="External"/><Relationship Id="rId7" Type="http://schemas.openxmlformats.org/officeDocument/2006/relationships/hyperlink" Target="http://software.dell.com/products/toad-for-oracle/" TargetMode="External"/><Relationship Id="rId8" Type="http://schemas.openxmlformats.org/officeDocument/2006/relationships/hyperlink" Target="http://www.embarcadero.com/products/rapid-sql" TargetMode="Externa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 Id="rId3" Type="http://schemas.openxmlformats.org/officeDocument/2006/relationships/hyperlink" Target="http://docs.oracle.com/database/121/ADOBJ/toc.htm"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 Id="rId3" Type="http://schemas.openxmlformats.org/officeDocument/2006/relationships/hyperlink" Target="http://docs.oracle.com/database/121/LNPLS/composites.htm#LNPLS00507" TargetMode="Externa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 Id="rId3" Type="http://schemas.openxmlformats.org/officeDocument/2006/relationships/hyperlink" Target="https://www.toadworld.com/cfs-file.ashx/__key/communityserver-wikis-components-files/00-00-00-00-03/PLSQL-Standards-Developed-for-the-PLSQL-Starter-Framework_2D00_1.pdf" TargetMode="Externa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 Id="rId3" Type="http://schemas.openxmlformats.org/officeDocument/2006/relationships/hyperlink" Target="http://www.dbartisans.com/papers.htm" TargetMode="External"/><Relationship Id="rId4" Type="http://schemas.openxmlformats.org/officeDocument/2006/relationships/hyperlink" Target="http://www.dbartisans.com/oracle/docs/Collections.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oracle.com/technetwork/database/features/instant-client/index-097480.html" TargetMode="External"/><Relationship Id="rId4" Type="http://schemas.openxmlformats.org/officeDocument/2006/relationships/hyperlink" Target="http://download.oracle.com/otn/nt/oracle12c/121020/winnt_12102_client32.zip" TargetMode="External"/><Relationship Id="rId5" Type="http://schemas.openxmlformats.org/officeDocument/2006/relationships/hyperlink" Target="http://download.oracle.com/otn/nt/oracle12c/121020/winx64_12102_client.zip" TargetMode="External"/><Relationship Id="rId6" Type="http://schemas.openxmlformats.org/officeDocument/2006/relationships/hyperlink" Target="http://www.oracle.com/technetwork/database/database-technologies/express-edition/downloads/index.html" TargetMode="External"/><Relationship Id="rId7" Type="http://schemas.openxmlformats.org/officeDocument/2006/relationships/hyperlink" Target="http://www.oracle.com/technetwork/database/enterprise-edition/downloads/database12c-win64-download-2297732.html"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 Id="rId3" Type="http://schemas.openxmlformats.org/officeDocument/2006/relationships/hyperlink" Target="http://docs.oracle.com/database/121/LNPLS/tuning.htm#LNPLS01210" TargetMode="Externa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dbartisans.com/" TargetMode="External"/><Relationship Id="rId4" Type="http://schemas.openxmlformats.org/officeDocument/2006/relationships/hyperlink" Target="http://www.dbartisans.com/" TargetMode="External"/><Relationship Id="rId5" Type="http://schemas.openxmlformats.org/officeDocument/2006/relationships/hyperlink" Target="https://www.linkedin.com/in/billcoulam" TargetMode="External"/><Relationship Id="rId6" Type="http://schemas.openxmlformats.org/officeDocument/2006/relationships/hyperlink" Target="https://www.linkedin.com/in/billcoula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0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hyperlink" Target="http://docs.oracle.com/database/121/LNPLS/errors.htm#BABIIEFC" TargetMode="External"/><Relationship Id="rId4" Type="http://schemas.openxmlformats.org/officeDocument/2006/relationships/hyperlink" Target="http://docs.oracle.com/database/121/LNPLS/errors.htm#LNPLS00703"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 Id="rId3" Type="http://schemas.openxmlformats.org/officeDocument/2006/relationships/image" Target="../media/image05.png"/><Relationship Id="rId4" Type="http://schemas.openxmlformats.org/officeDocument/2006/relationships/image" Target="../media/image07.png"/><Relationship Id="rId5" Type="http://schemas.openxmlformats.org/officeDocument/2006/relationships/image" Target="../media/image06.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image" Target="../media/image04.png"/><Relationship Id="rId4" Type="http://schemas.openxmlformats.org/officeDocument/2006/relationships/image" Target="../media/image09.png"/><Relationship Id="rId5" Type="http://schemas.openxmlformats.org/officeDocument/2006/relationships/image" Target="../media/image08.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1.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livesql.oracle.com/apex/livesql/file/index.html" TargetMode="External"/><Relationship Id="rId4" Type="http://schemas.openxmlformats.org/officeDocument/2006/relationships/hyperlink" Target="http://www.oracle.com/technetwork/database/database-technologies/express-edition/downloads/index.html" TargetMode="External"/><Relationship Id="rId5" Type="http://schemas.openxmlformats.org/officeDocument/2006/relationships/hyperlink" Target="http://www.oracle.com/technetwork/database/enterprise-edition/downloads/index-092322.html"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 Id="rId3" Type="http://schemas.openxmlformats.org/officeDocument/2006/relationships/hyperlink" Target="https://blogs.oracle.com/plsql-and-ebr/resource/Why_Use_Plsql_Whitepaper5.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 Id="rId3" Type="http://schemas.openxmlformats.org/officeDocument/2006/relationships/image" Target="../media/image18.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 Id="rId3" Type="http://schemas.openxmlformats.org/officeDocument/2006/relationships/hyperlink" Target="http://www.dbartisans.com/oracle/docs/Collections.pdf" TargetMode="Externa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 Id="rId3" Type="http://schemas.openxmlformats.org/officeDocument/2006/relationships/image" Target="../media/image12.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 Id="rId3" Type="http://schemas.openxmlformats.org/officeDocument/2006/relationships/image" Target="../media/image11.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 Id="rId3" Type="http://schemas.openxmlformats.org/officeDocument/2006/relationships/hyperlink" Target="https://flywaydb.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0.gif"/></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 Id="rId3" Type="http://schemas.openxmlformats.org/officeDocument/2006/relationships/hyperlink" Target="http://youtube.com/v/7WmDkN3mLCg" TargetMode="External"/><Relationship Id="rId4" Type="http://schemas.openxmlformats.org/officeDocument/2006/relationships/image" Target="../media/image10.jp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1.xml"/><Relationship Id="rId3" Type="http://schemas.openxmlformats.org/officeDocument/2006/relationships/hyperlink" Target="http://www.embarcadero.com/products/er-studio-data-architect" TargetMode="External"/><Relationship Id="rId4" Type="http://schemas.openxmlformats.org/officeDocument/2006/relationships/hyperlink" Target="http://www.oracle.com/technetwork/developer-tools/datamodeler/overview/index.html" TargetMode="Externa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 Id="rId3" Type="http://schemas.openxmlformats.org/officeDocument/2006/relationships/hyperlink" Target="http://docs.oracle.com/database/121/REFRN/GUID-364B752A-4335-468C-B4BA-AAC32D75385A.htm#REFRN10255" TargetMode="External"/><Relationship Id="rId4" Type="http://schemas.openxmlformats.org/officeDocument/2006/relationships/hyperlink" Target="http://docs.oracle.com/database/121/REFRN/GUID-19CE54C7-6B2A-4F3E-92C5-D30AFCD01E3F.htm#REFRN10253" TargetMode="External"/><Relationship Id="rId5" Type="http://schemas.openxmlformats.org/officeDocument/2006/relationships/hyperlink" Target="http://docs.oracle.com/database/121/REFRN/GUID-B28D6852-61DB-47E4-B681-C185ABF1BF21.htm#REFRN10249" TargetMode="External"/><Relationship Id="rId6" Type="http://schemas.openxmlformats.org/officeDocument/2006/relationships/hyperlink" Target="http://docs.oracle.com/database/121/REFRN/GUID-E27CC5B2-7D1C-4EE1-81B1-1F2D51EA99CE.htm#REFRN10261" TargetMode="External"/><Relationship Id="rId7" Type="http://schemas.openxmlformats.org/officeDocument/2006/relationships/hyperlink" Target="http://docs.oracle.com/database/121/REFRN/GUID-E420D72D-4199-4444-9D9A-080CBEA09DD4.htm#REFRN10271" TargetMode="Externa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 Id="rId3" Type="http://schemas.openxmlformats.org/officeDocument/2006/relationships/hyperlink" Target="http://docs.oracle.com/database/121/LNPLS/fundamentals.htm#BABIHIHF" TargetMode="External"/><Relationship Id="rId4" Type="http://schemas.openxmlformats.org/officeDocument/2006/relationships/hyperlink" Target="http://docs.oracle.com/database/121/LNPLS/fundamentals.htm#BABIHIHF" TargetMode="External"/><Relationship Id="rId5" Type="http://schemas.openxmlformats.org/officeDocument/2006/relationships/hyperlink" Target="http://docs.oracle.com/database/121/LNPLS/fundamentals.htm#BABIHIHF"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 Id="rId3" Type="http://schemas.openxmlformats.org/officeDocument/2006/relationships/hyperlink" Target="http://docs.oracle.com/database/121/LNPLS/fundamentals.htm#CHDBICJF" TargetMode="External"/><Relationship Id="rId4" Type="http://schemas.openxmlformats.org/officeDocument/2006/relationships/hyperlink" Target="http://docs.oracle.com/database/121/LNPLS/fundamentals.htm#CHDIGDHA" TargetMode="External"/><Relationship Id="rId5" Type="http://schemas.openxmlformats.org/officeDocument/2006/relationships/hyperlink" Target="http://docs.oracle.com/database/121/LNPLS/fundamentals.htm#CHDEAIED" TargetMode="External"/><Relationship Id="rId6" Type="http://schemas.openxmlformats.org/officeDocument/2006/relationships/hyperlink" Target="http://docs.oracle.com/database/121/LNPLS/fundamentals.htm#CHDEIHCJ" TargetMode="External"/><Relationship Id="rId7" Type="http://schemas.openxmlformats.org/officeDocument/2006/relationships/hyperlink" Target="http://docs.oracle.com/database/121/LNPLS/fundamentals.htm#CHDFGCIG"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 Id="rId3" Type="http://schemas.openxmlformats.org/officeDocument/2006/relationships/hyperlink" Target="https://support.oracle.com/epmos/faces/DocumentDisplay?_afrLoop=203094416549484&amp;id=153788.1&amp;_afrWindowMode=0&amp;_adf.ctrl-state=16iqgpj3qt_4" TargetMode="External"/><Relationship Id="rId4" Type="http://schemas.openxmlformats.org/officeDocument/2006/relationships/hyperlink" Target="http://docs.oracle.com/database/121/ERRMG/toc.htm" TargetMode="Externa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 Id="rId3" Type="http://schemas.openxmlformats.org/officeDocument/2006/relationships/hyperlink" Target="http://youtube.com/v/TqDnaapi0eg" TargetMode="External"/><Relationship Id="rId4" Type="http://schemas.openxmlformats.org/officeDocument/2006/relationships/image" Target="../media/image13.jp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9.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 Id="rId3" Type="http://schemas.openxmlformats.org/officeDocument/2006/relationships/image" Target="../media/image17.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0.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 Id="rId3" Type="http://schemas.openxmlformats.org/officeDocument/2006/relationships/image" Target="../media/image28.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7.xml"/><Relationship Id="rId3" Type="http://schemas.openxmlformats.org/officeDocument/2006/relationships/hyperlink" Target="https://prezi.com/1z5pmxygdw5w/dynamic-debugging-and-instrumentation-of-production-plsql/?utm_campaign=share&amp;utm_medium=copy" TargetMode="External"/><Relationship Id="rId4" Type="http://schemas.openxmlformats.org/officeDocument/2006/relationships/image" Target="../media/image21.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hyperlink" Target="https://github.com/bcoulam/plsqlstarter"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 Id="rId3" Type="http://schemas.openxmlformats.org/officeDocument/2006/relationships/image" Target="../media/image24.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 Id="rId3" Type="http://schemas.openxmlformats.org/officeDocument/2006/relationships/hyperlink" Target="https://oracle-base.com/articles/12c/flashback-data-archive-fda-enhancements-12cr1" TargetMode="Externa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4.xml"/><Relationship Id="rId3" Type="http://schemas.openxmlformats.org/officeDocument/2006/relationships/hyperlink" Target="http://dbartisans.com/papers" TargetMode="External"/><Relationship Id="rId4" Type="http://schemas.openxmlformats.org/officeDocument/2006/relationships/hyperlink" Target="http://www.dbartisans.com/oracle/docs/2012_846_Coulam_ppr.docx" TargetMode="Externa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6.xml"/><Relationship Id="rId3" Type="http://schemas.openxmlformats.org/officeDocument/2006/relationships/hyperlink" Target="http://www.amazon.com/Oracle-Database-Security-Scott-Gaetjen/dp/0071824286/ref=sr_1_1?s=books&amp;ie=UTF8&amp;qid=1454646546&amp;sr=1-1&amp;keywords=Oracle+Security" TargetMode="External"/><Relationship Id="rId4" Type="http://schemas.openxmlformats.org/officeDocument/2006/relationships/hyperlink" Target="http://www.amazon.com/dp/1849685266" TargetMode="External"/><Relationship Id="rId5" Type="http://schemas.openxmlformats.org/officeDocument/2006/relationships/hyperlink" Target="http://docs.oracle.com/database/121/DBSEG/toc.htm" TargetMode="External"/><Relationship Id="rId6" Type="http://schemas.openxmlformats.org/officeDocument/2006/relationships/hyperlink" Target="http://docs.oracle.com/database/121/nav/portal_25.htm" TargetMode="Externa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7.xml"/><Relationship Id="rId3" Type="http://schemas.openxmlformats.org/officeDocument/2006/relationships/hyperlink" Target="http://docs.oracle.com/database/121/LNPLS/subprograms.htm#LNPLS00809" TargetMode="Externa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 Id="rId3" Type="http://schemas.openxmlformats.org/officeDocument/2006/relationships/hyperlink" Target="http://docs.oracle.com/cd/E11882_01/appdev.112/e40758/d_assert.htm#ARPLS231" TargetMode="Externa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0.xml"/><Relationship Id="rId3" Type="http://schemas.openxmlformats.org/officeDocument/2006/relationships/hyperlink" Target="http://sourceforge.net/projects/plsqlframestart/" TargetMode="External"/><Relationship Id="rId4" Type="http://schemas.openxmlformats.org/officeDocument/2006/relationships/hyperlink" Target="https://github.com/bcoulam/plsqlstarter" TargetMode="External"/><Relationship Id="rId5" Type="http://schemas.openxmlformats.org/officeDocument/2006/relationships/hyperlink" Target="https://code.google.com/archive/p/plsql-commons/" TargetMode="External"/><Relationship Id="rId6" Type="http://schemas.openxmlformats.org/officeDocument/2006/relationships/hyperlink" Target="https://github.com/mortenbra/alexandria-plsql-utils" TargetMode="Externa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0" Type="http://schemas.openxmlformats.org/officeDocument/2006/relationships/hyperlink" Target="http://dbartisans.com/oracle/docs/PLSQL_Frameworks_and_Libraries.pdf" TargetMode="External"/><Relationship Id="rId1" Type="http://schemas.openxmlformats.org/officeDocument/2006/relationships/slideLayout" Target="../slideLayouts/slideLayout2.xml"/><Relationship Id="rId2" Type="http://schemas.openxmlformats.org/officeDocument/2006/relationships/notesSlide" Target="../notesSlides/notesSlide292.xml"/><Relationship Id="rId3" Type="http://schemas.openxmlformats.org/officeDocument/2006/relationships/hyperlink" Target="http://dbartisans.com/papers" TargetMode="External"/><Relationship Id="rId4" Type="http://schemas.openxmlformats.org/officeDocument/2006/relationships/hyperlink" Target="http://dbartisans.com/oracle/docs/2008_465_Coulam_ppr.pdf" TargetMode="External"/><Relationship Id="rId9" Type="http://schemas.openxmlformats.org/officeDocument/2006/relationships/hyperlink" Target="http://dbartisans.com/oracle/docs/2010_309_Coulam_ppt.pdf" TargetMode="External"/><Relationship Id="rId5" Type="http://schemas.openxmlformats.org/officeDocument/2006/relationships/hyperlink" Target="http://dbartisans.com/oracle/docs/2008_465_Coulam_ppr.pdf" TargetMode="External"/><Relationship Id="rId6" Type="http://schemas.openxmlformats.org/officeDocument/2006/relationships/hyperlink" Target="http://dbartisans.com/oracle/docs/2008_465_Coulam_ppr.pdf" TargetMode="External"/><Relationship Id="rId7" Type="http://schemas.openxmlformats.org/officeDocument/2006/relationships/hyperlink" Target="http://dbartisans.com/oracle/docs/2010_309_Coulam_ppr.pdf" TargetMode="External"/><Relationship Id="rId8" Type="http://schemas.openxmlformats.org/officeDocument/2006/relationships/hyperlink" Target="http://dbartisans.com/oracle/docs/2010_309_Coulam_ppr.pdf" TargetMode="Externa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6.xml"/><Relationship Id="rId3" Type="http://schemas.openxmlformats.org/officeDocument/2006/relationships/hyperlink" Target="https://www.google.com/search?q=pl%2Fsql%20standards" TargetMode="External"/><Relationship Id="rId4" Type="http://schemas.openxmlformats.org/officeDocument/2006/relationships/hyperlink" Target="https://www.toadworld.com/platforms/oracle/w/wiki/8245.plsql-standards" TargetMode="External"/><Relationship Id="rId5" Type="http://schemas.openxmlformats.org/officeDocument/2006/relationships/image" Target="../media/image26.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7.xml"/><Relationship Id="rId3" Type="http://schemas.openxmlformats.org/officeDocument/2006/relationships/hyperlink" Target="#slide=id.gd318bcbd8_0_256" TargetMode="Externa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8.xml"/><Relationship Id="rId3" Type="http://schemas.openxmlformats.org/officeDocument/2006/relationships/hyperlink" Target="http://www.dpriver.com/pp/sqlformat.htm" TargetMode="External"/><Relationship Id="rId4" Type="http://schemas.openxmlformats.org/officeDocument/2006/relationships/hyperlink" Target="http://www.thatjeffsmith.com/archive/2014/03/how-to-make-your-code-look-like-steven-feuersteins-in-oracle-sql-developer/" TargetMode="External"/><Relationship Id="rId5" Type="http://schemas.openxmlformats.org/officeDocument/2006/relationships/hyperlink" Target="http://documents.software.dell.com/toad-for-oracle/12.1/guide-to-using-toad-for-oracle/chapter-1-getting-started/execute-and-manage-code/work-with-code/format-code" TargetMode="External"/><Relationship Id="rId6" Type="http://schemas.openxmlformats.org/officeDocument/2006/relationships/hyperlink" Target="http://www.allroundautomations.com/plsbeautifier.html" TargetMode="External"/><Relationship Id="rId7" Type="http://schemas.openxmlformats.org/officeDocument/2006/relationships/hyperlink" Target="http://www.conquestsoftwaresolutions.com/page/sqldetective_pr_description" TargetMode="External"/><Relationship Id="rId8" Type="http://schemas.openxmlformats.org/officeDocument/2006/relationships/hyperlink" Target="http://www.ddlwizard.com/" TargetMode="Externa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9.xml"/><Relationship Id="rId3" Type="http://schemas.openxmlformats.org/officeDocument/2006/relationships/hyperlink" Target="https://cygwin.com/install.html" TargetMode="External"/><Relationship Id="rId4" Type="http://schemas.openxmlformats.org/officeDocument/2006/relationships/hyperlink" Target="http://www.digitalvolcano.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0.xml"/><Relationship Id="rId3" Type="http://schemas.openxmlformats.org/officeDocument/2006/relationships/hyperlink" Target="http://www.grigsoft.com/wincmp3.htm" TargetMode="External"/><Relationship Id="rId4" Type="http://schemas.openxmlformats.org/officeDocument/2006/relationships/hyperlink" Target="http://winmerge.org/?lang=en" TargetMode="Externa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1.xml"/><Relationship Id="rId3" Type="http://schemas.openxmlformats.org/officeDocument/2006/relationships/hyperlink" Target="https://www.toadworld.com/cfs-file.ashx/__key/communityserver-wikis-components-files/00-00-00-00-03/PLSQL-Standards-Developed-for-the-PLSQL-Starter-Framework_2D00_1.pdf" TargetMode="External"/></Relationships>
</file>

<file path=ppt/slides/_rels/slide302.xml.rels><?xml version="1.0" encoding="UTF-8" standalone="yes"?><Relationships xmlns="http://schemas.openxmlformats.org/package/2006/relationships"><Relationship Id="rId11" Type="http://schemas.openxmlformats.org/officeDocument/2006/relationships/hyperlink" Target="https://notepad-plus-plus.org/" TargetMode="External"/><Relationship Id="rId10" Type="http://schemas.openxmlformats.org/officeDocument/2006/relationships/hyperlink" Target="http://www.putty.org" TargetMode="External"/><Relationship Id="rId12" Type="http://schemas.openxmlformats.org/officeDocument/2006/relationships/hyperlink" Target="https://evernote.com" TargetMode="External"/><Relationship Id="rId1" Type="http://schemas.openxmlformats.org/officeDocument/2006/relationships/slideLayout" Target="../slideLayouts/slideLayout2.xml"/><Relationship Id="rId2" Type="http://schemas.openxmlformats.org/officeDocument/2006/relationships/notesSlide" Target="../notesSlides/notesSlide302.xml"/><Relationship Id="rId3" Type="http://schemas.openxmlformats.org/officeDocument/2006/relationships/hyperlink" Target="http://cygwin.com/install.html" TargetMode="External"/><Relationship Id="rId4" Type="http://schemas.openxmlformats.org/officeDocument/2006/relationships/hyperlink" Target="http://ditto-cp.sourceforge.net/" TargetMode="External"/><Relationship Id="rId9" Type="http://schemas.openxmlformats.org/officeDocument/2006/relationships/hyperlink" Target="http://mobaxterm.mobatek.net" TargetMode="External"/><Relationship Id="rId5" Type="http://schemas.openxmlformats.org/officeDocument/2006/relationships/hyperlink" Target="http://www.ducklink.com/" TargetMode="External"/><Relationship Id="rId6" Type="http://schemas.openxmlformats.org/officeDocument/2006/relationships/hyperlink" Target="https://www.google.com/url?sa=t&amp;rct=j&amp;q=&amp;esrc=s&amp;source=web&amp;cd=1&amp;cad=rja&amp;uact=8&amp;ved=0ahUKEwifl5Kchd3KAhUDMGMKHdxTBKYQFggcMAA&amp;url=https%3A%2F%2Ffilezilla-project.org%2F&amp;usg=AFQjCNGk29GabeehesFbZH8JF3yxkKf73A&amp;sig2=QsgrZg52MIuEOJMzifNqmA&amp;bvm=bv.113370389,d.cGc" TargetMode="External"/><Relationship Id="rId7" Type="http://schemas.openxmlformats.org/officeDocument/2006/relationships/hyperlink" Target="http://freecommander.com/en/summary" TargetMode="External"/><Relationship Id="rId8" Type="http://schemas.openxmlformats.org/officeDocument/2006/relationships/hyperlink" Target="http://keepass.info" TargetMode="External"/></Relationships>
</file>

<file path=ppt/slides/_rels/slide303.xml.rels><?xml version="1.0" encoding="UTF-8" standalone="yes"?><Relationships xmlns="http://schemas.openxmlformats.org/package/2006/relationships"><Relationship Id="rId11" Type="http://schemas.openxmlformats.org/officeDocument/2006/relationships/hyperlink" Target="http://docs.oracle.com/database/121/ADXDB/json.htm#ADXDB6246" TargetMode="External"/><Relationship Id="rId10" Type="http://schemas.openxmlformats.org/officeDocument/2006/relationships/hyperlink" Target="http://docs.oracle.com/database/121/ADOBJ/toc.htm" TargetMode="External"/><Relationship Id="rId13" Type="http://schemas.openxmlformats.org/officeDocument/2006/relationships/hyperlink" Target="http://docs.oracle.com/database/121/SPATL/toc.htm" TargetMode="External"/><Relationship Id="rId12" Type="http://schemas.openxmlformats.org/officeDocument/2006/relationships/hyperlink" Target="http://docs.oracle.com/database/121/TDPAX/toc.htm" TargetMode="External"/><Relationship Id="rId1" Type="http://schemas.openxmlformats.org/officeDocument/2006/relationships/slideLayout" Target="../slideLayouts/slideLayout2.xml"/><Relationship Id="rId2" Type="http://schemas.openxmlformats.org/officeDocument/2006/relationships/notesSlide" Target="../notesSlides/notesSlide303.xml"/><Relationship Id="rId3" Type="http://schemas.openxmlformats.org/officeDocument/2006/relationships/hyperlink" Target="http://docs.oracle.com/database/121/ADFNS/adfns_editions.htm#CEGGJDAE" TargetMode="External"/><Relationship Id="rId4" Type="http://schemas.openxmlformats.org/officeDocument/2006/relationships/hyperlink" Target="http://docs.oracle.com/database/121/ADFNS/adfns_cqn.htm#ADFNS018" TargetMode="External"/><Relationship Id="rId9" Type="http://schemas.openxmlformats.org/officeDocument/2006/relationships/hyperlink" Target="http://docs.oracle.com/database/121/CCAPP/toc.htm" TargetMode="External"/><Relationship Id="rId15" Type="http://schemas.openxmlformats.org/officeDocument/2006/relationships/hyperlink" Target="http://docs.oracle.com/database/121/ADXDB/toc.htm" TargetMode="External"/><Relationship Id="rId14" Type="http://schemas.openxmlformats.org/officeDocument/2006/relationships/hyperlink" Target="http://docs.oracle.com/database/121/IMURG/toc.htm" TargetMode="External"/><Relationship Id="rId17" Type="http://schemas.openxmlformats.org/officeDocument/2006/relationships/hyperlink" Target="http://docs.oracle.com/database/121/JJDEV/toc.htm" TargetMode="External"/><Relationship Id="rId16" Type="http://schemas.openxmlformats.org/officeDocument/2006/relationships/hyperlink" Target="http://docs.oracle.com/database/121/ODPNT/toc.htm" TargetMode="External"/><Relationship Id="rId5" Type="http://schemas.openxmlformats.org/officeDocument/2006/relationships/hyperlink" Target="http://docs.oracle.com/database/121/STRMS/toc.htm" TargetMode="External"/><Relationship Id="rId19" Type="http://schemas.openxmlformats.org/officeDocument/2006/relationships/hyperlink" Target="http://docs.oracle.com/database/121/NLSPG/toc.htm" TargetMode="External"/><Relationship Id="rId6" Type="http://schemas.openxmlformats.org/officeDocument/2006/relationships/hyperlink" Target="http://docs.oracle.com/database/121/ADFNS/adfns_publish.htm#g1009565" TargetMode="External"/><Relationship Id="rId18" Type="http://schemas.openxmlformats.org/officeDocument/2006/relationships/hyperlink" Target="http://docs.oracle.com/database/121/JJDBC/toc.htm" TargetMode="External"/><Relationship Id="rId7" Type="http://schemas.openxmlformats.org/officeDocument/2006/relationships/hyperlink" Target="http://docs.oracle.com/database/121/ADFNS/adfns_plscope.htm#ADFNS022" TargetMode="External"/><Relationship Id="rId8" Type="http://schemas.openxmlformats.org/officeDocument/2006/relationships/hyperlink" Target="http://docs.oracle.com/database/121/ADFNS/adfns_profiler.htm#ADFNS023" TargetMode="Externa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docs.oracle.com/database/121/LNPLS/predefined.htm#LNPLS216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docs.oracle.com/database/121/SQLRF/sql_elements001.htm#i5433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docs.oracle.com/database/121/LNPLS/predefined.htm#LNPLS216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ocs.oracle.com/database/121/LNPLS/toc.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mailto:bill@bogus.com" TargetMode="External"/><Relationship Id="rId4" Type="http://schemas.openxmlformats.org/officeDocument/2006/relationships/hyperlink" Target="mailto:bill@bogus.com" TargetMode="External"/><Relationship Id="rId5" Type="http://schemas.openxmlformats.org/officeDocument/2006/relationships/hyperlink" Target="http://docs.oracle.com/database/121/SQLRF/ap_posix001.htm#SQLRF55540" TargetMode="External"/><Relationship Id="rId6" Type="http://schemas.openxmlformats.org/officeDocument/2006/relationships/hyperlink" Target="http://docs.oracle.com/database/121/SQLRF/ap_posix003.htm#SQLRF5554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docs.oracle.com/database/121/SQLRF/sql_elements004.htm#CDEHIFJ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docs.oracle.com/database/121/SQLRF/sql_elements001.htm#g19649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docs.oracle.com/database/121/SQLRF/sql_elements004.htm#i34570"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docs.oracle.com/database/121/SQLRF/functions002.htm#CJAIBHG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docs.oracle.com/database/121/LNPLS/fundamentals.htm#CHDJAFI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docs.oracle.com/database/121/LNPLS/reservewords.htm#LNPLS019" TargetMode="External"/><Relationship Id="rId4" Type="http://schemas.openxmlformats.org/officeDocument/2006/relationships/hyperlink" Target="http://docs.oracle.com/database/121/LNPLS/reservewords.htm#CIHFDHGB"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oracle.com/cd/E11882_01/timesten.112/e21639/toc.htm" TargetMode="External"/><Relationship Id="rId4" Type="http://schemas.openxmlformats.org/officeDocument/2006/relationships/hyperlink" Target="https://www-01.ibm.com/support/knowledgecenter/SSEPGG_9.7.0/com.ibm.db2.luw.apdv.plsql.doc/doc/c0053607.html" TargetMode="External"/><Relationship Id="rId5" Type="http://schemas.openxmlformats.org/officeDocument/2006/relationships/hyperlink" Target="http://www.postgresql.org/docs/9.4/static/plpgsql.html" TargetMode="External"/><Relationship Id="rId6" Type="http://schemas.openxmlformats.org/officeDocument/2006/relationships/hyperlink" Target="http://docs.oracle.com/cd/E12151_01/doc.150/e12155/triggers_proc_mysql.htm#g1049668"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hyperlink" Target="http://docs.oracle.com/database/121/LNPLS/fundamentals.htm#LNPLS00212"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hyperlink" Target="http://docs.oracle.com/database/121/LNPLS/limits.htm#LNPLS018"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ph type="ctrTitle"/>
          </p:nvPr>
        </p:nvSpPr>
        <p:spPr>
          <a:xfrm>
            <a:off x="685800" y="0"/>
            <a:ext cx="7772400" cy="2997300"/>
          </a:xfrm>
          <a:prstGeom prst="rect">
            <a:avLst/>
          </a:prstGeom>
        </p:spPr>
        <p:txBody>
          <a:bodyPr anchorCtr="0" anchor="ctr" bIns="91425" lIns="91425" rIns="91425" tIns="91425">
            <a:noAutofit/>
          </a:bodyPr>
          <a:lstStyle/>
          <a:p>
            <a:pPr lvl="0" algn="ctr">
              <a:spcBef>
                <a:spcPts val="0"/>
              </a:spcBef>
              <a:buNone/>
            </a:pPr>
            <a:r>
              <a:rPr lang="en">
                <a:latin typeface="Syncopate"/>
                <a:ea typeface="Syncopate"/>
                <a:cs typeface="Syncopate"/>
                <a:sym typeface="Syncopate"/>
              </a:rPr>
              <a:t>PL/SQL</a:t>
            </a:r>
          </a:p>
        </p:txBody>
      </p:sp>
      <p:sp>
        <p:nvSpPr>
          <p:cNvPr id="42" name="Shape 42"/>
          <p:cNvSpPr txBox="1"/>
          <p:nvPr>
            <p:ph idx="1" type="subTitle"/>
          </p:nvPr>
        </p:nvSpPr>
        <p:spPr>
          <a:xfrm>
            <a:off x="685800" y="3093357"/>
            <a:ext cx="7772400" cy="712499"/>
          </a:xfrm>
          <a:prstGeom prst="rect">
            <a:avLst/>
          </a:prstGeom>
        </p:spPr>
        <p:txBody>
          <a:bodyPr anchorCtr="0" anchor="ctr" bIns="91425" lIns="91425" rIns="91425" tIns="91425">
            <a:noAutofit/>
          </a:bodyPr>
          <a:lstStyle/>
          <a:p>
            <a:pPr lvl="0" algn="r">
              <a:spcBef>
                <a:spcPts val="0"/>
              </a:spcBef>
              <a:buNone/>
            </a:pPr>
            <a:r>
              <a:rPr lang="en"/>
              <a:t>From Newbie to Knowledgeable</a:t>
            </a:r>
          </a:p>
        </p:txBody>
      </p:sp>
      <p:sp>
        <p:nvSpPr>
          <p:cNvPr id="43" name="Shape 43"/>
          <p:cNvSpPr txBox="1"/>
          <p:nvPr/>
        </p:nvSpPr>
        <p:spPr>
          <a:xfrm>
            <a:off x="7271575" y="4799450"/>
            <a:ext cx="4523099" cy="527699"/>
          </a:xfrm>
          <a:prstGeom prst="rect">
            <a:avLst/>
          </a:prstGeom>
          <a:noFill/>
          <a:ln>
            <a:noFill/>
          </a:ln>
        </p:spPr>
        <p:txBody>
          <a:bodyPr anchorCtr="0" anchor="t" bIns="91425" lIns="91425" rIns="91425" tIns="91425">
            <a:noAutofit/>
          </a:bodyPr>
          <a:lstStyle/>
          <a:p>
            <a:pPr lvl="0">
              <a:spcBef>
                <a:spcPts val="0"/>
              </a:spcBef>
              <a:buNone/>
            </a:pPr>
            <a:r>
              <a:rPr lang="en" sz="1000"/>
              <a:t>©DBArtisans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Minuses</a:t>
            </a:r>
          </a:p>
        </p:txBody>
      </p:sp>
      <p:sp>
        <p:nvSpPr>
          <p:cNvPr id="98" name="Shape 98"/>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Most detractors do not understand PL/SQL or have never seen it used well.</a:t>
            </a:r>
          </a:p>
          <a:p>
            <a:pPr lvl="0" rtl="0">
              <a:spcBef>
                <a:spcPts val="0"/>
              </a:spcBef>
              <a:buNone/>
            </a:pPr>
            <a:r>
              <a:rPr lang="en"/>
              <a:t>The </a:t>
            </a:r>
            <a:r>
              <a:rPr lang="en" u="sng"/>
              <a:t>only</a:t>
            </a:r>
            <a:r>
              <a:rPr lang="en"/>
              <a:t> valid arguments I’ve seen:</a:t>
            </a:r>
          </a:p>
          <a:p>
            <a:pPr indent="-228600" lvl="0" marL="457200" rtl="0">
              <a:spcBef>
                <a:spcPts val="0"/>
              </a:spcBef>
              <a:buChar char="●"/>
            </a:pPr>
            <a:r>
              <a:rPr lang="en"/>
              <a:t>Lack of PL/SQL talent pool</a:t>
            </a:r>
          </a:p>
          <a:p>
            <a:pPr indent="-228600" lvl="0" marL="457200" rtl="0">
              <a:spcBef>
                <a:spcPts val="0"/>
              </a:spcBef>
              <a:buChar char="●"/>
            </a:pPr>
            <a:r>
              <a:rPr lang="en"/>
              <a:t>Inability to port PL/SQL logic from one database to another</a:t>
            </a:r>
            <a:r>
              <a:rPr baseline="30000" lang="en"/>
              <a:t>1</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1" name="Shape 741"/>
        <p:cNvGrpSpPr/>
        <p:nvPr/>
      </p:nvGrpSpPr>
      <p:grpSpPr>
        <a:xfrm>
          <a:off x="0" y="0"/>
          <a:ext cx="0" cy="0"/>
          <a:chOff x="0" y="0"/>
          <a:chExt cx="0" cy="0"/>
        </a:xfrm>
      </p:grpSpPr>
      <p:sp>
        <p:nvSpPr>
          <p:cNvPr id="742" name="Shape 74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Control Statements</a:t>
            </a:r>
          </a:p>
        </p:txBody>
      </p:sp>
      <p:sp>
        <p:nvSpPr>
          <p:cNvPr id="743" name="Shape 74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Conditional Control</a:t>
            </a:r>
          </a:p>
          <a:p>
            <a:pPr indent="-228600" lvl="1" marL="914400" rtl="0">
              <a:spcBef>
                <a:spcPts val="0"/>
              </a:spcBef>
              <a:buChar char="○"/>
            </a:pPr>
            <a:r>
              <a:rPr lang="en"/>
              <a:t>IF-THEN</a:t>
            </a:r>
          </a:p>
          <a:p>
            <a:pPr indent="-228600" lvl="1" marL="914400" rtl="0">
              <a:spcBef>
                <a:spcPts val="0"/>
              </a:spcBef>
              <a:buChar char="○"/>
            </a:pPr>
            <a:r>
              <a:rPr lang="en"/>
              <a:t>CASE Statement</a:t>
            </a:r>
          </a:p>
          <a:p>
            <a:pPr indent="-228600" lvl="0" marL="457200" rtl="0">
              <a:spcBef>
                <a:spcPts val="0"/>
              </a:spcBef>
              <a:buChar char="●"/>
            </a:pPr>
            <a:r>
              <a:rPr lang="en"/>
              <a:t>Loop Control</a:t>
            </a:r>
          </a:p>
          <a:p>
            <a:pPr indent="-228600" lvl="1" marL="914400" rtl="0">
              <a:spcBef>
                <a:spcPts val="0"/>
              </a:spcBef>
              <a:buChar char="○"/>
            </a:pPr>
            <a:r>
              <a:rPr lang="en"/>
              <a:t>LOOP</a:t>
            </a:r>
          </a:p>
          <a:p>
            <a:pPr indent="-228600" lvl="1" marL="914400" rtl="0">
              <a:spcBef>
                <a:spcPts val="0"/>
              </a:spcBef>
              <a:buChar char="○"/>
            </a:pPr>
            <a:r>
              <a:rPr lang="en"/>
              <a:t>FOR LOOP</a:t>
            </a:r>
          </a:p>
          <a:p>
            <a:pPr indent="-228600" lvl="1" marL="914400" rtl="0">
              <a:spcBef>
                <a:spcPts val="0"/>
              </a:spcBef>
              <a:buChar char="○"/>
            </a:pPr>
            <a:r>
              <a:rPr lang="en"/>
              <a:t>WHILE LOOP</a:t>
            </a:r>
          </a:p>
          <a:p>
            <a:pPr indent="-228600" lvl="1" marL="914400" rtl="0">
              <a:spcBef>
                <a:spcPts val="0"/>
              </a:spcBef>
              <a:buChar char="○"/>
            </a:pPr>
            <a:r>
              <a:rPr lang="en"/>
              <a:t>Cursor FOR LOOP</a:t>
            </a:r>
          </a:p>
          <a:p>
            <a:pPr indent="-228600" lvl="0" marL="457200" rtl="0">
              <a:spcBef>
                <a:spcPts val="0"/>
              </a:spcBef>
              <a:buChar char="●"/>
            </a:pPr>
            <a:r>
              <a:rPr lang="en"/>
              <a:t>Sequential Control</a:t>
            </a:r>
          </a:p>
          <a:p>
            <a:pPr indent="-228600" lvl="1" marL="914400" rtl="0">
              <a:spcBef>
                <a:spcPts val="0"/>
              </a:spcBef>
              <a:buChar char="○"/>
            </a:pPr>
            <a:r>
              <a:rPr lang="en"/>
              <a:t>Involves labels (rare), GOTO (don’t use) and NULL;</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sp>
        <p:nvSpPr>
          <p:cNvPr id="748" name="Shape 74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Control: IF-THEN</a:t>
            </a:r>
          </a:p>
        </p:txBody>
      </p:sp>
      <p:sp>
        <p:nvSpPr>
          <p:cNvPr id="749" name="Shape 74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Conditional Control</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IF </a:t>
            </a:r>
            <a:r>
              <a:rPr i="1" lang="en" sz="2400">
                <a:latin typeface="Courier New"/>
                <a:ea typeface="Courier New"/>
                <a:cs typeface="Courier New"/>
                <a:sym typeface="Courier New"/>
              </a:rPr>
              <a:t>condition_1 </a:t>
            </a:r>
            <a:r>
              <a:rPr lang="en" sz="2400">
                <a:latin typeface="Courier New"/>
                <a:ea typeface="Courier New"/>
                <a:cs typeface="Courier New"/>
                <a:sym typeface="Courier New"/>
              </a:rPr>
              <a:t>THEN</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  </a:t>
            </a:r>
            <a:r>
              <a:rPr i="1" lang="en" sz="2400">
                <a:latin typeface="Courier New"/>
                <a:ea typeface="Courier New"/>
                <a:cs typeface="Courier New"/>
                <a:sym typeface="Courier New"/>
              </a:rPr>
              <a:t>statements</a:t>
            </a:r>
            <a:r>
              <a:rPr lang="en" sz="2400">
                <a:latin typeface="Courier New"/>
                <a:ea typeface="Courier New"/>
                <a:cs typeface="Courier New"/>
                <a:sym typeface="Courier New"/>
              </a:rPr>
              <a:t>;</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a:t>
            </a:r>
            <a:r>
              <a:rPr lang="en" sz="2400">
                <a:solidFill>
                  <a:srgbClr val="FF0000"/>
                </a:solidFill>
                <a:latin typeface="Courier New"/>
                <a:ea typeface="Courier New"/>
                <a:cs typeface="Courier New"/>
                <a:sym typeface="Courier New"/>
              </a:rPr>
              <a:t>ELSIF</a:t>
            </a:r>
            <a:r>
              <a:rPr lang="en" sz="2400">
                <a:latin typeface="Courier New"/>
                <a:ea typeface="Courier New"/>
                <a:cs typeface="Courier New"/>
                <a:sym typeface="Courier New"/>
              </a:rPr>
              <a:t> </a:t>
            </a:r>
            <a:r>
              <a:rPr i="1" lang="en" sz="2400">
                <a:latin typeface="Courier New"/>
                <a:ea typeface="Courier New"/>
                <a:cs typeface="Courier New"/>
                <a:sym typeface="Courier New"/>
              </a:rPr>
              <a:t>condition_2 </a:t>
            </a:r>
            <a:r>
              <a:rPr lang="en" sz="2400">
                <a:latin typeface="Courier New"/>
                <a:ea typeface="Courier New"/>
                <a:cs typeface="Courier New"/>
                <a:sym typeface="Courier New"/>
              </a:rPr>
              <a:t>THEN</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  </a:t>
            </a:r>
            <a:r>
              <a:rPr i="1" lang="en" sz="2400">
                <a:latin typeface="Courier New"/>
                <a:ea typeface="Courier New"/>
                <a:cs typeface="Courier New"/>
                <a:sym typeface="Courier New"/>
              </a:rPr>
              <a:t>statements</a:t>
            </a:r>
            <a:r>
              <a:rPr lang="en" sz="2400">
                <a:latin typeface="Courier New"/>
                <a:ea typeface="Courier New"/>
                <a:cs typeface="Courier New"/>
                <a:sym typeface="Courier New"/>
              </a:rPr>
              <a:t>;]</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[ELSE</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   </a:t>
            </a:r>
            <a:r>
              <a:rPr i="1" lang="en" sz="2400">
                <a:latin typeface="Courier New"/>
                <a:ea typeface="Courier New"/>
                <a:cs typeface="Courier New"/>
                <a:sym typeface="Courier New"/>
              </a:rPr>
              <a:t>statements</a:t>
            </a:r>
            <a:r>
              <a:rPr lang="en" sz="2400">
                <a:latin typeface="Courier New"/>
                <a:ea typeface="Courier New"/>
                <a:cs typeface="Courier New"/>
                <a:sym typeface="Courier New"/>
              </a:rPr>
              <a:t>;]</a:t>
            </a:r>
          </a:p>
          <a:p>
            <a:pPr indent="0" lvl="0" marL="0" marR="0" rtl="0" algn="l">
              <a:lnSpc>
                <a:spcPct val="100000"/>
              </a:lnSpc>
              <a:spcBef>
                <a:spcPts val="480"/>
              </a:spcBef>
              <a:spcAft>
                <a:spcPts val="0"/>
              </a:spcAft>
              <a:buNone/>
            </a:pPr>
            <a:r>
              <a:rPr lang="en" sz="2400">
                <a:latin typeface="Courier New"/>
                <a:ea typeface="Courier New"/>
                <a:cs typeface="Courier New"/>
                <a:sym typeface="Courier New"/>
              </a:rPr>
              <a:t>END IF;</a:t>
            </a:r>
          </a:p>
          <a:p>
            <a:pPr indent="0" lvl="0" marL="0" marR="0" rtl="0" algn="l">
              <a:lnSpc>
                <a:spcPct val="100000"/>
              </a:lnSpc>
              <a:spcBef>
                <a:spcPts val="480"/>
              </a:spcBef>
              <a:spcAft>
                <a:spcPts val="0"/>
              </a:spcAft>
              <a:buNone/>
            </a:pPr>
            <a:r>
              <a:t/>
            </a:r>
            <a:endParaRPr sz="1400">
              <a:latin typeface="Courier New"/>
              <a:ea typeface="Courier New"/>
              <a:cs typeface="Courier New"/>
              <a:sym typeface="Courier New"/>
            </a:endParaRP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3" name="Shape 753"/>
        <p:cNvGrpSpPr/>
        <p:nvPr/>
      </p:nvGrpSpPr>
      <p:grpSpPr>
        <a:xfrm>
          <a:off x="0" y="0"/>
          <a:ext cx="0" cy="0"/>
          <a:chOff x="0" y="0"/>
          <a:chExt cx="0" cy="0"/>
        </a:xfrm>
      </p:grpSpPr>
      <p:sp>
        <p:nvSpPr>
          <p:cNvPr id="754" name="Shape 75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Control: CASE Statements</a:t>
            </a:r>
          </a:p>
        </p:txBody>
      </p:sp>
      <p:sp>
        <p:nvSpPr>
          <p:cNvPr id="755" name="Shape 755"/>
          <p:cNvSpPr txBox="1"/>
          <p:nvPr>
            <p:ph idx="1" type="body"/>
          </p:nvPr>
        </p:nvSpPr>
        <p:spPr>
          <a:xfrm>
            <a:off x="108900" y="634800"/>
            <a:ext cx="4198500" cy="4368900"/>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Much like CASE expressions, except:</a:t>
            </a:r>
          </a:p>
          <a:p>
            <a:pPr indent="-393700" lvl="1" marL="914400" rtl="0">
              <a:spcBef>
                <a:spcPts val="0"/>
              </a:spcBef>
              <a:buSzPct val="100000"/>
              <a:buChar char="○"/>
            </a:pPr>
            <a:r>
              <a:rPr lang="en" sz="2600"/>
              <a:t>When a match is found, statements are executed.</a:t>
            </a:r>
          </a:p>
          <a:p>
            <a:pPr indent="-393700" lvl="1" marL="914400" rtl="0">
              <a:spcBef>
                <a:spcPts val="0"/>
              </a:spcBef>
              <a:buSzPct val="100000"/>
              <a:buChar char="○"/>
            </a:pPr>
            <a:r>
              <a:rPr lang="en" sz="2600"/>
              <a:t>Ends with </a:t>
            </a:r>
          </a:p>
          <a:p>
            <a:pPr indent="0" lvl="0" marL="914400" rtl="0">
              <a:spcBef>
                <a:spcPts val="0"/>
              </a:spcBef>
              <a:buNone/>
            </a:pPr>
            <a:r>
              <a:rPr lang="en" sz="2600"/>
              <a:t>END </a:t>
            </a:r>
            <a:r>
              <a:rPr lang="en" sz="2600">
                <a:solidFill>
                  <a:srgbClr val="FF0000"/>
                </a:solidFill>
              </a:rPr>
              <a:t>CASE;</a:t>
            </a:r>
          </a:p>
        </p:txBody>
      </p:sp>
      <p:sp>
        <p:nvSpPr>
          <p:cNvPr id="756" name="Shape 756"/>
          <p:cNvSpPr txBox="1"/>
          <p:nvPr/>
        </p:nvSpPr>
        <p:spPr>
          <a:xfrm>
            <a:off x="4307400" y="637925"/>
            <a:ext cx="4728900" cy="3752099"/>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l_river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30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'Amazon'</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l_len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l_mod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r>
              <a:rPr lang="en" sz="1000">
                <a:solidFill>
                  <a:srgbClr val="000080"/>
                </a:solidFill>
                <a:latin typeface="Courier New"/>
                <a:ea typeface="Courier New"/>
                <a:cs typeface="Courier New"/>
                <a:sym typeface="Courier New"/>
              </a:rPr>
              <a:t> l_river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'Danube'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l_len := </a:t>
            </a:r>
            <a:r>
              <a:rPr lang="en" sz="1000">
                <a:solidFill>
                  <a:srgbClr val="0000FF"/>
                </a:solidFill>
                <a:latin typeface="Courier New"/>
                <a:ea typeface="Courier New"/>
                <a:cs typeface="Courier New"/>
                <a:sym typeface="Courier New"/>
              </a:rPr>
              <a:t>1777</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'Yangtze'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l_len := </a:t>
            </a:r>
            <a:r>
              <a:rPr lang="en" sz="1000">
                <a:solidFill>
                  <a:srgbClr val="0000FF"/>
                </a:solidFill>
                <a:latin typeface="Courier New"/>
                <a:ea typeface="Courier New"/>
                <a:cs typeface="Courier New"/>
                <a:sym typeface="Courier New"/>
              </a:rPr>
              <a:t>3915</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'Amazon'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l_len := </a:t>
            </a:r>
            <a:r>
              <a:rPr lang="en" sz="1000">
                <a:solidFill>
                  <a:srgbClr val="0000FF"/>
                </a:solidFill>
                <a:latin typeface="Courier New"/>
                <a:ea typeface="Courier New"/>
                <a:cs typeface="Courier New"/>
                <a:sym typeface="Courier New"/>
              </a:rPr>
              <a:t>4000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l_len &lt; </a:t>
            </a:r>
            <a:r>
              <a:rPr lang="en" sz="1000">
                <a:solidFill>
                  <a:srgbClr val="0000FF"/>
                </a:solidFill>
                <a:latin typeface="Courier New"/>
                <a:ea typeface="Courier New"/>
                <a:cs typeface="Courier New"/>
                <a:sym typeface="Courier New"/>
              </a:rPr>
              <a:t>2000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l_mod := </a:t>
            </a:r>
            <a:r>
              <a:rPr lang="en" sz="1000">
                <a:solidFill>
                  <a:srgbClr val="FF0000"/>
                </a:solidFill>
                <a:latin typeface="Courier New"/>
                <a:ea typeface="Courier New"/>
                <a:cs typeface="Courier New"/>
                <a:sym typeface="Courier New"/>
              </a:rPr>
              <a:t>'short'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l_len </a:t>
            </a:r>
            <a:r>
              <a:rPr b="1" lang="en" sz="1000">
                <a:solidFill>
                  <a:srgbClr val="003366"/>
                </a:solidFill>
                <a:latin typeface="Courier New"/>
                <a:ea typeface="Courier New"/>
                <a:cs typeface="Courier New"/>
                <a:sym typeface="Courier New"/>
              </a:rPr>
              <a:t>BETWEEN</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2000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3999</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l_mod := </a:t>
            </a:r>
            <a:r>
              <a:rPr lang="en" sz="1000">
                <a:solidFill>
                  <a:srgbClr val="FF0000"/>
                </a:solidFill>
                <a:latin typeface="Courier New"/>
                <a:ea typeface="Courier New"/>
                <a:cs typeface="Courier New"/>
                <a:sym typeface="Courier New"/>
              </a:rPr>
              <a:t>'moderately long'</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l_len &gt;= </a:t>
            </a:r>
            <a:r>
              <a:rPr lang="en" sz="1000">
                <a:solidFill>
                  <a:srgbClr val="0000FF"/>
                </a:solidFill>
                <a:latin typeface="Courier New"/>
                <a:ea typeface="Courier New"/>
                <a:cs typeface="Courier New"/>
                <a:sym typeface="Courier New"/>
              </a:rPr>
              <a:t>4000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l_mod := </a:t>
            </a:r>
            <a:r>
              <a:rPr lang="en" sz="1000">
                <a:solidFill>
                  <a:srgbClr val="FF0000"/>
                </a:solidFill>
                <a:latin typeface="Courier New"/>
                <a:ea typeface="Courier New"/>
                <a:cs typeface="Courier New"/>
                <a:sym typeface="Courier New"/>
              </a:rPr>
              <a:t>'long'</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pr(l_river||</a:t>
            </a:r>
            <a:r>
              <a:rPr lang="en" sz="1000">
                <a:solidFill>
                  <a:srgbClr val="FF0000"/>
                </a:solidFill>
                <a:latin typeface="Courier New"/>
                <a:ea typeface="Courier New"/>
                <a:cs typeface="Courier New"/>
                <a:sym typeface="Courier New"/>
              </a:rPr>
              <a:t>' river is '</a:t>
            </a:r>
            <a:r>
              <a:rPr lang="en" sz="1000">
                <a:solidFill>
                  <a:srgbClr val="000080"/>
                </a:solidFill>
                <a:latin typeface="Courier New"/>
                <a:ea typeface="Courier New"/>
                <a:cs typeface="Courier New"/>
                <a:sym typeface="Courier New"/>
              </a:rPr>
              <a:t>||l_len||</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||l_mod||</a:t>
            </a:r>
            <a:r>
              <a:rPr lang="en" sz="1000">
                <a:solidFill>
                  <a:srgbClr val="FF0000"/>
                </a:solidFill>
                <a:latin typeface="Courier New"/>
                <a:ea typeface="Courier New"/>
                <a:cs typeface="Courier New"/>
                <a:sym typeface="Courier New"/>
              </a:rPr>
              <a:t>' miles.'</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p:txBody>
      </p:sp>
      <p:sp>
        <p:nvSpPr>
          <p:cNvPr id="757" name="Shape 757"/>
          <p:cNvSpPr txBox="1"/>
          <p:nvPr/>
        </p:nvSpPr>
        <p:spPr>
          <a:xfrm>
            <a:off x="4307400" y="4404875"/>
            <a:ext cx="4708799" cy="598799"/>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Font typeface="Arial"/>
              <a:buNone/>
            </a:pPr>
            <a:r>
              <a:rPr lang="en">
                <a:latin typeface="Courier New"/>
                <a:ea typeface="Courier New"/>
                <a:cs typeface="Courier New"/>
                <a:sym typeface="Courier New"/>
              </a:rPr>
              <a:t>SQL&gt; </a:t>
            </a:r>
          </a:p>
          <a:p>
            <a:pPr lvl="0">
              <a:spcBef>
                <a:spcPts val="0"/>
              </a:spcBef>
              <a:buNone/>
            </a:pPr>
            <a:r>
              <a:rPr lang="en">
                <a:latin typeface="Courier New"/>
                <a:ea typeface="Courier New"/>
                <a:cs typeface="Courier New"/>
                <a:sym typeface="Courier New"/>
              </a:rPr>
              <a:t>Amazon river is 4000 long miles</a:t>
            </a:r>
          </a:p>
        </p:txBody>
      </p:sp>
      <p:sp>
        <p:nvSpPr>
          <p:cNvPr id="758" name="Shape 758"/>
          <p:cNvSpPr txBox="1"/>
          <p:nvPr/>
        </p:nvSpPr>
        <p:spPr>
          <a:xfrm>
            <a:off x="8028900" y="2014450"/>
            <a:ext cx="987300" cy="2621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Simple</a:t>
            </a:r>
          </a:p>
        </p:txBody>
      </p:sp>
      <p:sp>
        <p:nvSpPr>
          <p:cNvPr id="759" name="Shape 759"/>
          <p:cNvSpPr txBox="1"/>
          <p:nvPr/>
        </p:nvSpPr>
        <p:spPr>
          <a:xfrm>
            <a:off x="8028900" y="3004550"/>
            <a:ext cx="987300" cy="2621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Searched</a:t>
            </a:r>
          </a:p>
        </p:txBody>
      </p:sp>
      <p:sp>
        <p:nvSpPr>
          <p:cNvPr id="760" name="Shape 760"/>
          <p:cNvSpPr/>
          <p:nvPr/>
        </p:nvSpPr>
        <p:spPr>
          <a:xfrm>
            <a:off x="7733825" y="1762825"/>
            <a:ext cx="295199" cy="806700"/>
          </a:xfrm>
          <a:prstGeom prst="rightBrace">
            <a:avLst>
              <a:gd fmla="val 8333" name="adj1"/>
              <a:gd fmla="val 47703"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1" name="Shape 761"/>
          <p:cNvSpPr/>
          <p:nvPr/>
        </p:nvSpPr>
        <p:spPr>
          <a:xfrm>
            <a:off x="7815225" y="2687900"/>
            <a:ext cx="213599" cy="895500"/>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sp>
        <p:nvSpPr>
          <p:cNvPr id="766" name="Shape 76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Control: Looping</a:t>
            </a:r>
          </a:p>
        </p:txBody>
      </p:sp>
      <p:graphicFrame>
        <p:nvGraphicFramePr>
          <p:cNvPr id="767" name="Shape 767"/>
          <p:cNvGraphicFramePr/>
          <p:nvPr/>
        </p:nvGraphicFramePr>
        <p:xfrm>
          <a:off x="406950" y="923325"/>
          <a:ext cx="3000000" cy="3000000"/>
        </p:xfrm>
        <a:graphic>
          <a:graphicData uri="http://schemas.openxmlformats.org/drawingml/2006/table">
            <a:tbl>
              <a:tblPr>
                <a:noFill/>
                <a:tableStyleId>{3C02302D-1A38-4B88-AC61-B8E5A3A355C6}</a:tableStyleId>
              </a:tblPr>
              <a:tblGrid>
                <a:gridCol w="8247325"/>
              </a:tblGrid>
              <a:tr h="381000">
                <a:tc>
                  <a:txBody>
                    <a:bodyPr>
                      <a:noAutofit/>
                    </a:bodyPr>
                    <a:lstStyle/>
                    <a:p>
                      <a:pPr lvl="0" rtl="0">
                        <a:spcBef>
                          <a:spcPts val="0"/>
                        </a:spcBef>
                        <a:buClr>
                          <a:schemeClr val="dk1"/>
                        </a:buClr>
                        <a:buSzPct val="78571"/>
                        <a:buFont typeface="Arial"/>
                        <a:buNone/>
                      </a:pPr>
                      <a:r>
                        <a:rPr lang="en">
                          <a:solidFill>
                            <a:schemeClr val="accent1"/>
                          </a:solidFill>
                        </a:rPr>
                        <a:t>[ label ] </a:t>
                      </a:r>
                      <a:r>
                        <a:rPr lang="en"/>
                        <a:t>LOOP</a:t>
                      </a:r>
                    </a:p>
                    <a:p>
                      <a:pPr lvl="0" rtl="0">
                        <a:spcBef>
                          <a:spcPts val="0"/>
                        </a:spcBef>
                        <a:buClr>
                          <a:schemeClr val="dk1"/>
                        </a:buClr>
                        <a:buSzPct val="78571"/>
                        <a:buFont typeface="Arial"/>
                        <a:buNone/>
                      </a:pPr>
                      <a:r>
                        <a:rPr lang="en"/>
                        <a:t>  </a:t>
                      </a:r>
                      <a:r>
                        <a:rPr i="1" lang="en"/>
                        <a:t>statements;</a:t>
                      </a:r>
                    </a:p>
                    <a:p>
                      <a:pPr lvl="0">
                        <a:spcBef>
                          <a:spcPts val="0"/>
                        </a:spcBef>
                        <a:buNone/>
                      </a:pPr>
                      <a:r>
                        <a:rPr lang="en"/>
                        <a:t>END LOOP </a:t>
                      </a:r>
                      <a:r>
                        <a:rPr lang="en">
                          <a:solidFill>
                            <a:schemeClr val="accent1"/>
                          </a:solidFill>
                        </a:rPr>
                        <a:t>[ label ]</a:t>
                      </a:r>
                      <a:r>
                        <a:rPr lang="en"/>
                        <a:t>;</a:t>
                      </a:r>
                    </a:p>
                  </a:txBody>
                  <a:tcPr marT="91425" marB="91425" marR="91425" marL="91425"/>
                </a:tc>
              </a:tr>
              <a:tr h="396200">
                <a:tc>
                  <a:txBody>
                    <a:bodyPr>
                      <a:noAutofit/>
                    </a:bodyPr>
                    <a:lstStyle/>
                    <a:p>
                      <a:pPr lvl="0" rtl="0">
                        <a:spcBef>
                          <a:spcPts val="0"/>
                        </a:spcBef>
                        <a:buClr>
                          <a:schemeClr val="dk1"/>
                        </a:buClr>
                        <a:buSzPct val="78571"/>
                        <a:buFont typeface="Arial"/>
                        <a:buNone/>
                      </a:pPr>
                      <a:r>
                        <a:rPr lang="en">
                          <a:solidFill>
                            <a:schemeClr val="accent1"/>
                          </a:solidFill>
                        </a:rPr>
                        <a:t>[ label ] </a:t>
                      </a:r>
                      <a:r>
                        <a:rPr lang="en"/>
                        <a:t>FOR </a:t>
                      </a:r>
                      <a:r>
                        <a:rPr i="1" lang="en"/>
                        <a:t>index_var</a:t>
                      </a:r>
                      <a:r>
                        <a:rPr lang="en"/>
                        <a:t> IN [ REVERSE ] </a:t>
                      </a:r>
                      <a:r>
                        <a:rPr i="1" lang="en"/>
                        <a:t>lower_bound</a:t>
                      </a:r>
                      <a:r>
                        <a:rPr lang="en"/>
                        <a:t>..</a:t>
                      </a:r>
                      <a:r>
                        <a:rPr i="1" lang="en"/>
                        <a:t>upper_bound</a:t>
                      </a:r>
                      <a:r>
                        <a:rPr lang="en"/>
                        <a:t> LOOP</a:t>
                      </a:r>
                    </a:p>
                    <a:p>
                      <a:pPr lvl="0" rtl="0">
                        <a:spcBef>
                          <a:spcPts val="0"/>
                        </a:spcBef>
                        <a:buClr>
                          <a:schemeClr val="dk1"/>
                        </a:buClr>
                        <a:buSzPct val="78571"/>
                        <a:buFont typeface="Arial"/>
                        <a:buNone/>
                      </a:pPr>
                      <a:r>
                        <a:rPr lang="en"/>
                        <a:t>  </a:t>
                      </a:r>
                      <a:r>
                        <a:rPr i="1" lang="en"/>
                        <a:t>statements;</a:t>
                      </a:r>
                    </a:p>
                    <a:p>
                      <a:pPr lvl="0" rtl="0">
                        <a:spcBef>
                          <a:spcPts val="0"/>
                        </a:spcBef>
                        <a:buNone/>
                      </a:pPr>
                      <a:r>
                        <a:rPr lang="en"/>
                        <a:t>END LOOP </a:t>
                      </a:r>
                      <a:r>
                        <a:rPr lang="en">
                          <a:solidFill>
                            <a:schemeClr val="accent1"/>
                          </a:solidFill>
                        </a:rPr>
                        <a:t>[ label ]</a:t>
                      </a:r>
                      <a:r>
                        <a:rPr lang="en"/>
                        <a:t>;</a:t>
                      </a:r>
                    </a:p>
                  </a:txBody>
                  <a:tcPr marT="91425" marB="91425" marR="91425" marL="91425"/>
                </a:tc>
              </a:tr>
              <a:tr h="396200">
                <a:tc>
                  <a:txBody>
                    <a:bodyPr>
                      <a:noAutofit/>
                    </a:bodyPr>
                    <a:lstStyle/>
                    <a:p>
                      <a:pPr lvl="0" rtl="0">
                        <a:spcBef>
                          <a:spcPts val="0"/>
                        </a:spcBef>
                        <a:buClr>
                          <a:schemeClr val="dk1"/>
                        </a:buClr>
                        <a:buSzPct val="78571"/>
                        <a:buFont typeface="Arial"/>
                        <a:buNone/>
                      </a:pPr>
                      <a:r>
                        <a:rPr lang="en">
                          <a:solidFill>
                            <a:schemeClr val="accent1"/>
                          </a:solidFill>
                        </a:rPr>
                        <a:t>[ label ] </a:t>
                      </a:r>
                      <a:r>
                        <a:rPr lang="en"/>
                        <a:t>WHILE </a:t>
                      </a:r>
                      <a:r>
                        <a:rPr i="1" lang="en"/>
                        <a:t>boolean_expression</a:t>
                      </a:r>
                      <a:r>
                        <a:rPr lang="en"/>
                        <a:t> LOOP</a:t>
                      </a:r>
                    </a:p>
                    <a:p>
                      <a:pPr lvl="0" rtl="0">
                        <a:spcBef>
                          <a:spcPts val="0"/>
                        </a:spcBef>
                        <a:buClr>
                          <a:schemeClr val="dk1"/>
                        </a:buClr>
                        <a:buSzPct val="78571"/>
                        <a:buFont typeface="Arial"/>
                        <a:buNone/>
                      </a:pPr>
                      <a:r>
                        <a:rPr lang="en"/>
                        <a:t>  </a:t>
                      </a:r>
                      <a:r>
                        <a:rPr i="1" lang="en"/>
                        <a:t>statements;</a:t>
                      </a:r>
                    </a:p>
                    <a:p>
                      <a:pPr lvl="0" rtl="0">
                        <a:spcBef>
                          <a:spcPts val="0"/>
                        </a:spcBef>
                        <a:buNone/>
                      </a:pPr>
                      <a:r>
                        <a:rPr lang="en"/>
                        <a:t>END LOOP</a:t>
                      </a:r>
                      <a:r>
                        <a:rPr lang="en">
                          <a:solidFill>
                            <a:schemeClr val="accent1"/>
                          </a:solidFill>
                        </a:rPr>
                        <a:t> [ label ]</a:t>
                      </a:r>
                      <a:r>
                        <a:rPr lang="en"/>
                        <a:t>;</a:t>
                      </a:r>
                    </a:p>
                  </a:txBody>
                  <a:tcPr marT="91425" marB="91425" marR="91425" marL="91425"/>
                </a:tc>
              </a:tr>
              <a:tr h="396200">
                <a:tc>
                  <a:txBody>
                    <a:bodyPr>
                      <a:noAutofit/>
                    </a:bodyPr>
                    <a:lstStyle/>
                    <a:p>
                      <a:pPr lvl="0" rtl="0">
                        <a:spcBef>
                          <a:spcPts val="0"/>
                        </a:spcBef>
                        <a:buNone/>
                      </a:pPr>
                      <a:r>
                        <a:rPr lang="en">
                          <a:solidFill>
                            <a:schemeClr val="accent1"/>
                          </a:solidFill>
                        </a:rPr>
                        <a:t>[ label ]</a:t>
                      </a:r>
                      <a:r>
                        <a:rPr lang="en">
                          <a:solidFill>
                            <a:schemeClr val="dk1"/>
                          </a:solidFill>
                        </a:rPr>
                        <a:t> FOR </a:t>
                      </a:r>
                      <a:r>
                        <a:rPr i="1" lang="en">
                          <a:solidFill>
                            <a:schemeClr val="dk1"/>
                          </a:solidFill>
                        </a:rPr>
                        <a:t>implicit_ref_cur_var</a:t>
                      </a:r>
                      <a:r>
                        <a:rPr lang="en">
                          <a:solidFill>
                            <a:schemeClr val="dk1"/>
                          </a:solidFill>
                        </a:rPr>
                        <a:t> IN {</a:t>
                      </a:r>
                      <a:r>
                        <a:rPr i="1" lang="en">
                          <a:solidFill>
                            <a:schemeClr val="dk1"/>
                          </a:solidFill>
                        </a:rPr>
                        <a:t>explicit cursor </a:t>
                      </a:r>
                      <a:r>
                        <a:rPr lang="en">
                          <a:solidFill>
                            <a:schemeClr val="dk1"/>
                          </a:solidFill>
                        </a:rPr>
                        <a:t>| </a:t>
                      </a:r>
                      <a:r>
                        <a:rPr i="1" lang="en">
                          <a:solidFill>
                            <a:schemeClr val="dk1"/>
                          </a:solidFill>
                        </a:rPr>
                        <a:t>(select statement)</a:t>
                      </a:r>
                      <a:r>
                        <a:rPr lang="en">
                          <a:solidFill>
                            <a:schemeClr val="dk1"/>
                          </a:solidFill>
                        </a:rPr>
                        <a:t>} LOOP</a:t>
                      </a:r>
                    </a:p>
                    <a:p>
                      <a:pPr lvl="0" rtl="0">
                        <a:spcBef>
                          <a:spcPts val="0"/>
                        </a:spcBef>
                        <a:buNone/>
                      </a:pPr>
                      <a:r>
                        <a:rPr lang="en">
                          <a:solidFill>
                            <a:schemeClr val="dk1"/>
                          </a:solidFill>
                        </a:rPr>
                        <a:t>  </a:t>
                      </a:r>
                      <a:r>
                        <a:rPr i="1" lang="en">
                          <a:solidFill>
                            <a:schemeClr val="dk1"/>
                          </a:solidFill>
                        </a:rPr>
                        <a:t>statements that process the cursor row-by-row;</a:t>
                      </a:r>
                    </a:p>
                    <a:p>
                      <a:pPr lvl="0" rtl="0">
                        <a:spcBef>
                          <a:spcPts val="0"/>
                        </a:spcBef>
                        <a:buClr>
                          <a:schemeClr val="dk1"/>
                        </a:buClr>
                        <a:buSzPct val="78571"/>
                        <a:buFont typeface="Arial"/>
                        <a:buNone/>
                      </a:pPr>
                      <a:r>
                        <a:rPr lang="en">
                          <a:solidFill>
                            <a:schemeClr val="dk1"/>
                          </a:solidFill>
                        </a:rPr>
                        <a:t>END LOOP </a:t>
                      </a:r>
                      <a:r>
                        <a:rPr lang="en">
                          <a:solidFill>
                            <a:schemeClr val="accent1"/>
                          </a:solidFill>
                        </a:rPr>
                        <a:t>[ label ]</a:t>
                      </a:r>
                      <a:r>
                        <a:rPr lang="en">
                          <a:solidFill>
                            <a:schemeClr val="dk1"/>
                          </a:solidFill>
                        </a:rPr>
                        <a:t>;</a:t>
                      </a:r>
                    </a:p>
                  </a:txBody>
                  <a:tcPr marT="91425" marB="91425" marR="91425" marL="91425"/>
                </a:tc>
              </a:tr>
            </a:tbl>
          </a:graphicData>
        </a:graphic>
      </p:graphicFrame>
      <p:sp>
        <p:nvSpPr>
          <p:cNvPr id="768" name="Shape 768"/>
          <p:cNvSpPr txBox="1"/>
          <p:nvPr/>
        </p:nvSpPr>
        <p:spPr>
          <a:xfrm>
            <a:off x="407100" y="4264275"/>
            <a:ext cx="8229600" cy="7401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All loops can be terminated with: </a:t>
            </a:r>
            <a:r>
              <a:rPr lang="en">
                <a:solidFill>
                  <a:schemeClr val="dk1"/>
                </a:solidFill>
              </a:rPr>
              <a:t>  EXIT </a:t>
            </a:r>
            <a:r>
              <a:rPr lang="en">
                <a:solidFill>
                  <a:schemeClr val="accent1"/>
                </a:solidFill>
              </a:rPr>
              <a:t>[</a:t>
            </a:r>
            <a:r>
              <a:rPr i="1" lang="en">
                <a:solidFill>
                  <a:schemeClr val="accent1"/>
                </a:solidFill>
              </a:rPr>
              <a:t>label</a:t>
            </a:r>
            <a:r>
              <a:rPr lang="en">
                <a:solidFill>
                  <a:schemeClr val="accent1"/>
                </a:solidFill>
              </a:rPr>
              <a:t>]</a:t>
            </a:r>
            <a:r>
              <a:rPr lang="en">
                <a:solidFill>
                  <a:schemeClr val="dk1"/>
                </a:solidFill>
              </a:rPr>
              <a:t> [WHEN </a:t>
            </a:r>
            <a:r>
              <a:rPr i="1" lang="en">
                <a:solidFill>
                  <a:schemeClr val="dk1"/>
                </a:solidFill>
              </a:rPr>
              <a:t>boolean_expr</a:t>
            </a:r>
            <a:r>
              <a:rPr lang="en">
                <a:solidFill>
                  <a:schemeClr val="dk1"/>
                </a:solidFill>
              </a:rPr>
              <a:t>];</a:t>
            </a:r>
          </a:p>
          <a:p>
            <a:pPr indent="-228600" lvl="0" marL="457200" rtl="0">
              <a:spcBef>
                <a:spcPts val="0"/>
              </a:spcBef>
              <a:buClr>
                <a:schemeClr val="dk1"/>
              </a:buClr>
              <a:buChar char="●"/>
            </a:pPr>
            <a:r>
              <a:rPr lang="en">
                <a:solidFill>
                  <a:schemeClr val="dk1"/>
                </a:solidFill>
              </a:rPr>
              <a:t>Statements can be skipped, but continue at next iteration of current or labeled loop with:</a:t>
            </a:r>
          </a:p>
          <a:p>
            <a:pPr indent="457200" lvl="0" marL="457200">
              <a:spcBef>
                <a:spcPts val="0"/>
              </a:spcBef>
              <a:buNone/>
            </a:pPr>
            <a:r>
              <a:rPr lang="en">
                <a:solidFill>
                  <a:schemeClr val="dk1"/>
                </a:solidFill>
              </a:rPr>
              <a:t>CONTINUE </a:t>
            </a:r>
            <a:r>
              <a:rPr lang="en">
                <a:solidFill>
                  <a:schemeClr val="accent1"/>
                </a:solidFill>
              </a:rPr>
              <a:t>[</a:t>
            </a:r>
            <a:r>
              <a:rPr i="1" lang="en">
                <a:solidFill>
                  <a:schemeClr val="accent1"/>
                </a:solidFill>
              </a:rPr>
              <a:t>label</a:t>
            </a:r>
            <a:r>
              <a:rPr lang="en">
                <a:solidFill>
                  <a:schemeClr val="accent1"/>
                </a:solidFill>
              </a:rPr>
              <a:t>]</a:t>
            </a:r>
            <a:r>
              <a:rPr lang="en">
                <a:solidFill>
                  <a:schemeClr val="dk1"/>
                </a:solidFill>
              </a:rPr>
              <a:t> [WHEN </a:t>
            </a:r>
            <a:r>
              <a:rPr i="1" lang="en">
                <a:solidFill>
                  <a:schemeClr val="dk1"/>
                </a:solidFill>
              </a:rPr>
              <a:t>boolean_expr</a:t>
            </a:r>
            <a:r>
              <a:rPr lang="en">
                <a:solidFill>
                  <a:schemeClr val="dk1"/>
                </a:solidFill>
              </a:rPr>
              <a:t>];</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Control: Looping</a:t>
            </a:r>
          </a:p>
        </p:txBody>
      </p:sp>
      <p:graphicFrame>
        <p:nvGraphicFramePr>
          <p:cNvPr id="774" name="Shape 774"/>
          <p:cNvGraphicFramePr/>
          <p:nvPr/>
        </p:nvGraphicFramePr>
        <p:xfrm>
          <a:off x="75575" y="634800"/>
          <a:ext cx="3000000" cy="3000000"/>
        </p:xfrm>
        <a:graphic>
          <a:graphicData uri="http://schemas.openxmlformats.org/drawingml/2006/table">
            <a:tbl>
              <a:tblPr>
                <a:noFill/>
                <a:tableStyleId>{3C02302D-1A38-4B88-AC61-B8E5A3A355C6}</a:tableStyleId>
              </a:tblPr>
              <a:tblGrid>
                <a:gridCol w="2944925"/>
                <a:gridCol w="2945950"/>
                <a:gridCol w="3100075"/>
              </a:tblGrid>
              <a:tr h="381000">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 l_count +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   := </a:t>
                      </a:r>
                      <a:r>
                        <a:rPr b="1" lang="en" sz="1000">
                          <a:solidFill>
                            <a:srgbClr val="003366"/>
                          </a:solidFill>
                          <a:latin typeface="Courier New"/>
                          <a:ea typeface="Courier New"/>
                          <a:cs typeface="Courier New"/>
                          <a:sym typeface="Courier New"/>
                        </a:rPr>
                        <a:t>ROUND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dbms_random.value(</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100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'Guess #'</a:t>
                      </a:r>
                      <a:r>
                        <a:rPr lang="en" sz="1000">
                          <a:solidFill>
                            <a:srgbClr val="000080"/>
                          </a:solidFill>
                          <a:latin typeface="Courier New"/>
                          <a:ea typeface="Courier New"/>
                          <a:cs typeface="Courier New"/>
                          <a:sym typeface="Courier New"/>
                        </a:rPr>
                        <a:t>||l_count||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-&gt; '</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TO_CHAR</a:t>
                      </a:r>
                      <a:r>
                        <a:rPr lang="en" sz="1000">
                          <a:solidFill>
                            <a:srgbClr val="000080"/>
                          </a:solidFill>
                          <a:latin typeface="Courier New"/>
                          <a:ea typeface="Courier New"/>
                          <a:cs typeface="Courier New"/>
                          <a:sym typeface="Courier New"/>
                        </a:rPr>
                        <a:t>(l_num));</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EXIT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l_count = </a:t>
                      </a:r>
                      <a:r>
                        <a:rPr lang="en" sz="1000">
                          <a:solidFill>
                            <a:srgbClr val="0000FF"/>
                          </a:solidFill>
                          <a:latin typeface="Courier New"/>
                          <a:ea typeface="Courier New"/>
                          <a:cs typeface="Courier New"/>
                          <a:sym typeface="Courier New"/>
                        </a:rPr>
                        <a:t>5</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l_num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FOR</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i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..5 </a:t>
                      </a:r>
                      <a:r>
                        <a:rPr b="1" lang="en" sz="1000">
                          <a:solidFill>
                            <a:srgbClr val="FF0000"/>
                          </a:solidFill>
                          <a:latin typeface="Courier New"/>
                          <a:ea typeface="Courier New"/>
                          <a:cs typeface="Courier New"/>
                          <a:sym typeface="Courier New"/>
                        </a:rPr>
                        <a:t>LOOP</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l_num := </a:t>
                      </a:r>
                      <a:r>
                        <a:rPr b="1" lang="en" sz="1000">
                          <a:solidFill>
                            <a:srgbClr val="003366"/>
                          </a:solidFill>
                          <a:latin typeface="Courier New"/>
                          <a:ea typeface="Courier New"/>
                          <a:cs typeface="Courier New"/>
                          <a:sym typeface="Courier New"/>
                        </a:rPr>
                        <a:t>ROUND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dbms_random.value(</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100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'Guess #'</a:t>
                      </a:r>
                      <a:r>
                        <a:rPr lang="en" sz="1000">
                          <a:solidFill>
                            <a:srgbClr val="000080"/>
                          </a:solidFill>
                          <a:latin typeface="Courier New"/>
                          <a:ea typeface="Courier New"/>
                          <a:cs typeface="Courier New"/>
                          <a:sym typeface="Courier New"/>
                        </a:rPr>
                        <a:t>||i||</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-&gt; '</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TO_CHAR</a:t>
                      </a:r>
                      <a:r>
                        <a:rPr lang="en" sz="1000">
                          <a:solidFill>
                            <a:srgbClr val="000080"/>
                          </a:solidFill>
                          <a:latin typeface="Courier New"/>
                          <a:ea typeface="Courier New"/>
                          <a:cs typeface="Courier New"/>
                          <a:sym typeface="Courier New"/>
                        </a:rPr>
                        <a:t>(l_num));</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l_num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WHILE</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l_count &lt;= </a:t>
                      </a:r>
                      <a:r>
                        <a:rPr lang="en" sz="1000">
                          <a:solidFill>
                            <a:srgbClr val="0000FF"/>
                          </a:solidFill>
                          <a:latin typeface="Courier New"/>
                          <a:ea typeface="Courier New"/>
                          <a:cs typeface="Courier New"/>
                          <a:sym typeface="Courier New"/>
                        </a:rPr>
                        <a:t>5</a:t>
                      </a: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LOOP</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l_num   := </a:t>
                      </a:r>
                      <a:r>
                        <a:rPr b="1" lang="en" sz="1000">
                          <a:solidFill>
                            <a:srgbClr val="003366"/>
                          </a:solidFill>
                          <a:latin typeface="Courier New"/>
                          <a:ea typeface="Courier New"/>
                          <a:cs typeface="Courier New"/>
                          <a:sym typeface="Courier New"/>
                        </a:rPr>
                        <a:t>ROUND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dbms_random.value(</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100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'Guess #'</a:t>
                      </a:r>
                      <a:r>
                        <a:rPr lang="en" sz="1000">
                          <a:solidFill>
                            <a:srgbClr val="000080"/>
                          </a:solidFill>
                          <a:latin typeface="Courier New"/>
                          <a:ea typeface="Courier New"/>
                          <a:cs typeface="Courier New"/>
                          <a:sym typeface="Courier New"/>
                        </a:rPr>
                        <a:t>||l_count||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-&gt; '</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TO_CHAR</a:t>
                      </a:r>
                      <a:r>
                        <a:rPr lang="en" sz="1000">
                          <a:solidFill>
                            <a:srgbClr val="000080"/>
                          </a:solidFill>
                          <a:latin typeface="Courier New"/>
                          <a:ea typeface="Courier New"/>
                          <a:cs typeface="Courier New"/>
                          <a:sym typeface="Courier New"/>
                        </a:rPr>
                        <a:t>(l_num));</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l_count := l_count +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spcBef>
                          <a:spcPts val="0"/>
                        </a:spcBef>
                        <a:buNone/>
                      </a:pPr>
                      <a:r>
                        <a:t/>
                      </a:r>
                      <a:endParaRPr/>
                    </a:p>
                  </a:txBody>
                  <a:tcPr marT="91425" marB="91425" marR="91425" marL="91425">
                    <a:solidFill>
                      <a:srgbClr val="FFF2CC"/>
                    </a:solidFill>
                  </a:tcPr>
                </a:tc>
              </a:tr>
              <a:tr h="381000">
                <a:tc>
                  <a:txBody>
                    <a:bodyPr>
                      <a:noAutofit/>
                    </a:bodyPr>
                    <a:lstStyle/>
                    <a:p>
                      <a:pPr lvl="0" rtl="0">
                        <a:lnSpc>
                          <a:spcPct val="115000"/>
                        </a:lnSpc>
                        <a:spcBef>
                          <a:spcPts val="0"/>
                        </a:spcBef>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#1 -&gt; 70</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#2 -&gt; 68</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#3 -&gt; 93</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#4 -&gt; 69</a:t>
                      </a:r>
                    </a:p>
                    <a:p>
                      <a:pPr lvl="0" rtl="0">
                        <a:lnSpc>
                          <a:spcPct val="115000"/>
                        </a:lnSpc>
                        <a:spcBef>
                          <a:spcPts val="0"/>
                        </a:spcBef>
                        <a:buNone/>
                      </a:pPr>
                      <a:r>
                        <a:rPr lang="en" sz="1000">
                          <a:solidFill>
                            <a:schemeClr val="dk1"/>
                          </a:solidFill>
                          <a:latin typeface="Courier New"/>
                          <a:ea typeface="Courier New"/>
                          <a:cs typeface="Courier New"/>
                          <a:sym typeface="Courier New"/>
                        </a:rPr>
                        <a:t>Guess #5 -&gt; 68</a:t>
                      </a:r>
                    </a:p>
                  </a:txBody>
                  <a:tcPr marT="91425" marB="91425" marR="91425" marL="91425">
                    <a:solidFill>
                      <a:srgbClr val="D9D9D9"/>
                    </a:solidFill>
                  </a:tcPr>
                </a:tc>
                <a:tc>
                  <a:txBody>
                    <a:bodyPr>
                      <a:noAutofit/>
                    </a:bodyPr>
                    <a:lstStyle/>
                    <a:p>
                      <a:pPr lvl="0" rtl="0">
                        <a:lnSpc>
                          <a:spcPct val="115000"/>
                        </a:lnSpc>
                        <a:spcBef>
                          <a:spcPts val="0"/>
                        </a:spcBef>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#1 -&gt; 62</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#2 -&gt; 24</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#3 -&gt; 34</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#4 -&gt; 61</a:t>
                      </a:r>
                    </a:p>
                    <a:p>
                      <a:pPr lvl="0" rtl="0">
                        <a:lnSpc>
                          <a:spcPct val="115000"/>
                        </a:lnSpc>
                        <a:spcBef>
                          <a:spcPts val="0"/>
                        </a:spcBef>
                        <a:buNone/>
                      </a:pPr>
                      <a:r>
                        <a:rPr lang="en" sz="1000">
                          <a:solidFill>
                            <a:schemeClr val="dk1"/>
                          </a:solidFill>
                          <a:latin typeface="Courier New"/>
                          <a:ea typeface="Courier New"/>
                          <a:cs typeface="Courier New"/>
                          <a:sym typeface="Courier New"/>
                        </a:rPr>
                        <a:t>Guess #5 -&gt; 98</a:t>
                      </a:r>
                    </a:p>
                  </a:txBody>
                  <a:tcPr marT="91425" marB="91425" marR="91425" marL="91425">
                    <a:solidFill>
                      <a:srgbClr val="D9D9D9"/>
                    </a:solidFill>
                  </a:tcPr>
                </a:tc>
                <a:tc>
                  <a:txBody>
                    <a:bodyPr>
                      <a:noAutofit/>
                    </a:bodyPr>
                    <a:lstStyle/>
                    <a:p>
                      <a:pPr lvl="0" rtl="0">
                        <a:lnSpc>
                          <a:spcPct val="115000"/>
                        </a:lnSpc>
                        <a:spcBef>
                          <a:spcPts val="0"/>
                        </a:spcBef>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#1 -&gt; 38</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#2 -&gt; 42</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#3 -&gt; 67</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Guess #4 -&gt; 39</a:t>
                      </a:r>
                    </a:p>
                    <a:p>
                      <a:pPr lvl="0" rtl="0">
                        <a:lnSpc>
                          <a:spcPct val="115000"/>
                        </a:lnSpc>
                        <a:spcBef>
                          <a:spcPts val="0"/>
                        </a:spcBef>
                        <a:buNone/>
                      </a:pPr>
                      <a:r>
                        <a:rPr lang="en" sz="1000">
                          <a:solidFill>
                            <a:schemeClr val="dk1"/>
                          </a:solidFill>
                          <a:latin typeface="Courier New"/>
                          <a:ea typeface="Courier New"/>
                          <a:cs typeface="Courier New"/>
                          <a:sym typeface="Courier New"/>
                        </a:rPr>
                        <a:t>Guess #5 -&gt; 13</a:t>
                      </a:r>
                    </a:p>
                  </a:txBody>
                  <a:tcPr marT="91425" marB="91425" marR="91425" marL="91425">
                    <a:solidFill>
                      <a:srgbClr val="D9D9D9"/>
                    </a:solidFill>
                  </a:tcPr>
                </a:tc>
              </a:tr>
            </a:tbl>
          </a:graphicData>
        </a:graphic>
      </p:graphicFrame>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8" name="Shape 778"/>
        <p:cNvGrpSpPr/>
        <p:nvPr/>
      </p:nvGrpSpPr>
      <p:grpSpPr>
        <a:xfrm>
          <a:off x="0" y="0"/>
          <a:ext cx="0" cy="0"/>
          <a:chOff x="0" y="0"/>
          <a:chExt cx="0" cy="0"/>
        </a:xfrm>
      </p:grpSpPr>
      <p:sp>
        <p:nvSpPr>
          <p:cNvPr id="779" name="Shape 77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Control: </a:t>
            </a:r>
            <a:r>
              <a:rPr lang="en" sz="3300"/>
              <a:t>Cursor FOR Loop</a:t>
            </a:r>
          </a:p>
        </p:txBody>
      </p:sp>
      <p:sp>
        <p:nvSpPr>
          <p:cNvPr id="780" name="Shape 78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In the Static SQL section we will look at Cursor FOR loops as a related form of program control.</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4" name="Shape 784"/>
        <p:cNvGrpSpPr/>
        <p:nvPr/>
      </p:nvGrpSpPr>
      <p:grpSpPr>
        <a:xfrm>
          <a:off x="0" y="0"/>
          <a:ext cx="0" cy="0"/>
          <a:chOff x="0" y="0"/>
          <a:chExt cx="0" cy="0"/>
        </a:xfrm>
      </p:grpSpPr>
      <p:sp>
        <p:nvSpPr>
          <p:cNvPr id="785" name="Shape 78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786" name="Shape 786"/>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rgbClr val="222222"/>
              </a:buClr>
              <a:buSzPct val="100000"/>
              <a:buChar char="●"/>
            </a:pPr>
            <a:r>
              <a:rPr lang="en" sz="2400">
                <a:solidFill>
                  <a:srgbClr val="222222"/>
                </a:solidFill>
              </a:rPr>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Clr>
                <a:schemeClr val="accent2"/>
              </a:buClr>
              <a:buSzPct val="100000"/>
              <a:buChar char="●"/>
            </a:pPr>
            <a:r>
              <a:rPr b="1" lang="en" sz="2400">
                <a:solidFill>
                  <a:schemeClr val="accent2"/>
                </a:solidFill>
              </a:rPr>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787" name="Shape 787"/>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1" name="Shape 791"/>
        <p:cNvGrpSpPr/>
        <p:nvPr/>
      </p:nvGrpSpPr>
      <p:grpSpPr>
        <a:xfrm>
          <a:off x="0" y="0"/>
          <a:ext cx="0" cy="0"/>
          <a:chOff x="0" y="0"/>
          <a:chExt cx="0" cy="0"/>
        </a:xfrm>
      </p:grpSpPr>
      <p:sp>
        <p:nvSpPr>
          <p:cNvPr id="792" name="Shape 79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a:t>
            </a:r>
          </a:p>
        </p:txBody>
      </p:sp>
      <p:sp>
        <p:nvSpPr>
          <p:cNvPr id="793" name="Shape 79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SQL and PL/SQL are tightly integrated.</a:t>
            </a:r>
          </a:p>
          <a:p>
            <a:pPr indent="-228600" lvl="0" marL="457200" rtl="0">
              <a:spcBef>
                <a:spcPts val="0"/>
              </a:spcBef>
              <a:buChar char="●"/>
            </a:pPr>
            <a:r>
              <a:rPr lang="en"/>
              <a:t>The ability to run raw SQL statements directly in PL/SQL is one of the language’s big advantages.</a:t>
            </a:r>
          </a:p>
          <a:p>
            <a:pPr indent="-228600" lvl="0" marL="457200" rtl="0">
              <a:spcBef>
                <a:spcPts val="0"/>
              </a:spcBef>
              <a:buChar char="●"/>
            </a:pPr>
            <a:r>
              <a:rPr lang="en"/>
              <a:t>The performance benefits of keeping data computations next to the data is one of the reasons Big Data solutions like Hadoop are so hot.</a:t>
            </a:r>
          </a:p>
          <a:p>
            <a:pPr indent="-228600" lvl="0" marL="457200" rtl="0">
              <a:spcBef>
                <a:spcPts val="0"/>
              </a:spcBef>
              <a:buChar char="●"/>
            </a:pPr>
            <a:r>
              <a:rPr lang="en"/>
              <a:t>It can be argued PL/SQL does that as well, reading and processing the data on the database host</a:t>
            </a:r>
            <a:r>
              <a:rPr baseline="30000" lang="en"/>
              <a:t>1</a:t>
            </a:r>
            <a:r>
              <a:rPr lang="en"/>
              <a:t>.</a:t>
            </a:r>
          </a:p>
          <a:p>
            <a:pPr indent="-228600" lvl="0" marL="457200" rtl="0">
              <a:spcBef>
                <a:spcPts val="0"/>
              </a:spcBef>
              <a:buChar char="●"/>
            </a:pPr>
            <a:r>
              <a:rPr lang="en"/>
              <a:t>So...master SQL within PL/SQL</a:t>
            </a:r>
            <a:r>
              <a:rPr baseline="30000" lang="en"/>
              <a:t>2</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1000"/>
                                        <p:tgtEl>
                                          <p:spTgt spid="7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1" st="1"/>
                                            </p:txEl>
                                          </p:spTgt>
                                        </p:tgtEl>
                                        <p:attrNameLst>
                                          <p:attrName>style.visibility</p:attrName>
                                        </p:attrNameLst>
                                      </p:cBhvr>
                                      <p:to>
                                        <p:strVal val="visible"/>
                                      </p:to>
                                    </p:set>
                                    <p:animEffect filter="fade" transition="in">
                                      <p:cBhvr>
                                        <p:cTn dur="1000"/>
                                        <p:tgtEl>
                                          <p:spTgt spid="7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2" st="2"/>
                                            </p:txEl>
                                          </p:spTgt>
                                        </p:tgtEl>
                                        <p:attrNameLst>
                                          <p:attrName>style.visibility</p:attrName>
                                        </p:attrNameLst>
                                      </p:cBhvr>
                                      <p:to>
                                        <p:strVal val="visible"/>
                                      </p:to>
                                    </p:set>
                                    <p:animEffect filter="fade" transition="in">
                                      <p:cBhvr>
                                        <p:cTn dur="1000"/>
                                        <p:tgtEl>
                                          <p:spTgt spid="7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3" st="3"/>
                                            </p:txEl>
                                          </p:spTgt>
                                        </p:tgtEl>
                                        <p:attrNameLst>
                                          <p:attrName>style.visibility</p:attrName>
                                        </p:attrNameLst>
                                      </p:cBhvr>
                                      <p:to>
                                        <p:strVal val="visible"/>
                                      </p:to>
                                    </p:set>
                                    <p:animEffect filter="fade" transition="in">
                                      <p:cBhvr>
                                        <p:cTn dur="1000"/>
                                        <p:tgtEl>
                                          <p:spTgt spid="7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4" st="4"/>
                                            </p:txEl>
                                          </p:spTgt>
                                        </p:tgtEl>
                                        <p:attrNameLst>
                                          <p:attrName>style.visibility</p:attrName>
                                        </p:attrNameLst>
                                      </p:cBhvr>
                                      <p:to>
                                        <p:strVal val="visible"/>
                                      </p:to>
                                    </p:set>
                                    <p:animEffect filter="fade" transition="in">
                                      <p:cBhvr>
                                        <p:cTn dur="1000"/>
                                        <p:tgtEl>
                                          <p:spTgt spid="7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sp>
        <p:nvSpPr>
          <p:cNvPr id="798" name="Shape 79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 DML</a:t>
            </a:r>
          </a:p>
        </p:txBody>
      </p:sp>
      <p:sp>
        <p:nvSpPr>
          <p:cNvPr id="799" name="Shape 799"/>
          <p:cNvSpPr txBox="1"/>
          <p:nvPr>
            <p:ph idx="1" type="body"/>
          </p:nvPr>
        </p:nvSpPr>
        <p:spPr>
          <a:xfrm>
            <a:off x="108900" y="634800"/>
            <a:ext cx="8934599" cy="4508700"/>
          </a:xfrm>
          <a:prstGeom prst="rect">
            <a:avLst/>
          </a:prstGeom>
        </p:spPr>
        <p:txBody>
          <a:bodyPr anchorCtr="0" anchor="t" bIns="91425" lIns="91425" rIns="91425" tIns="91425">
            <a:noAutofit/>
          </a:bodyPr>
          <a:lstStyle/>
          <a:p>
            <a:pPr indent="-228600" lvl="0" marL="457200" rtl="0">
              <a:spcBef>
                <a:spcPts val="0"/>
              </a:spcBef>
              <a:buChar char="●"/>
            </a:pPr>
            <a:r>
              <a:rPr lang="en"/>
              <a:t>With few exceptions, the same DML you issue against the database at the command line also runs in PL/SQL.</a:t>
            </a:r>
          </a:p>
          <a:p>
            <a:pPr indent="-228600" lvl="0" marL="457200" rtl="0">
              <a:spcBef>
                <a:spcPts val="0"/>
              </a:spcBef>
              <a:buChar char="●"/>
            </a:pPr>
            <a:r>
              <a:rPr lang="en"/>
              <a:t>DML in PL/SQL Differences:</a:t>
            </a:r>
          </a:p>
          <a:p>
            <a:pPr indent="-228600" lvl="1" marL="914400" rtl="0">
              <a:spcBef>
                <a:spcPts val="0"/>
              </a:spcBef>
              <a:buChar char="○"/>
            </a:pPr>
            <a:r>
              <a:rPr lang="en"/>
              <a:t>SELECT</a:t>
            </a:r>
            <a:r>
              <a:rPr baseline="30000" lang="en"/>
              <a:t>1</a:t>
            </a:r>
            <a:r>
              <a:rPr lang="en"/>
              <a:t>: Data goes </a:t>
            </a:r>
            <a:r>
              <a:rPr lang="en" sz="1800">
                <a:latin typeface="Courier New"/>
                <a:ea typeface="Courier New"/>
                <a:cs typeface="Courier New"/>
                <a:sym typeface="Courier New"/>
              </a:rPr>
              <a:t>INTO </a:t>
            </a:r>
            <a:r>
              <a:rPr i="1" lang="en" sz="1800">
                <a:latin typeface="Courier New"/>
                <a:ea typeface="Courier New"/>
                <a:cs typeface="Courier New"/>
                <a:sym typeface="Courier New"/>
              </a:rPr>
              <a:t>variable(s)</a:t>
            </a:r>
            <a:r>
              <a:rPr lang="en" sz="1800">
                <a:latin typeface="Courier New"/>
                <a:ea typeface="Courier New"/>
                <a:cs typeface="Courier New"/>
                <a:sym typeface="Courier New"/>
              </a:rPr>
              <a:t> or </a:t>
            </a:r>
            <a:r>
              <a:rPr i="1" lang="en" sz="1800">
                <a:latin typeface="Courier New"/>
                <a:ea typeface="Courier New"/>
                <a:cs typeface="Courier New"/>
                <a:sym typeface="Courier New"/>
              </a:rPr>
              <a:t>ref_cursor</a:t>
            </a:r>
          </a:p>
          <a:p>
            <a:pPr indent="-228600" lvl="1" marL="914400" rtl="0">
              <a:spcBef>
                <a:spcPts val="0"/>
              </a:spcBef>
              <a:buChar char="○"/>
            </a:pPr>
            <a:r>
              <a:rPr lang="en"/>
              <a:t>INSERT: </a:t>
            </a:r>
            <a:r>
              <a:rPr lang="en" sz="1800">
                <a:latin typeface="Courier New"/>
                <a:ea typeface="Courier New"/>
                <a:cs typeface="Courier New"/>
                <a:sym typeface="Courier New"/>
              </a:rPr>
              <a:t>VALUES </a:t>
            </a:r>
            <a:r>
              <a:rPr i="1" lang="en" sz="1800">
                <a:latin typeface="Courier New"/>
                <a:ea typeface="Courier New"/>
                <a:cs typeface="Courier New"/>
                <a:sym typeface="Courier New"/>
              </a:rPr>
              <a:t>plsql_record</a:t>
            </a:r>
          </a:p>
          <a:p>
            <a:pPr indent="-228600" lvl="1" marL="914400" rtl="0">
              <a:spcBef>
                <a:spcPts val="0"/>
              </a:spcBef>
              <a:buChar char="○"/>
            </a:pPr>
            <a:r>
              <a:rPr lang="en"/>
              <a:t>UPDATE: </a:t>
            </a:r>
            <a:r>
              <a:rPr lang="en" sz="1800">
                <a:latin typeface="Courier New"/>
                <a:ea typeface="Courier New"/>
                <a:cs typeface="Courier New"/>
                <a:sym typeface="Courier New"/>
              </a:rPr>
              <a:t>SET ROW = </a:t>
            </a:r>
            <a:r>
              <a:rPr i="1" lang="en" sz="1800">
                <a:latin typeface="Courier New"/>
                <a:ea typeface="Courier New"/>
                <a:cs typeface="Courier New"/>
                <a:sym typeface="Courier New"/>
              </a:rPr>
              <a:t>plsql_record</a:t>
            </a:r>
          </a:p>
          <a:p>
            <a:pPr indent="-228600" lvl="1" marL="914400" rtl="0">
              <a:spcBef>
                <a:spcPts val="0"/>
              </a:spcBef>
              <a:buChar char="○"/>
            </a:pPr>
            <a:r>
              <a:rPr lang="en"/>
              <a:t>MERGE: </a:t>
            </a:r>
            <a:r>
              <a:rPr i="1" lang="en"/>
              <a:t>none</a:t>
            </a:r>
          </a:p>
          <a:p>
            <a:pPr indent="-228600" lvl="1" marL="914400" rtl="0">
              <a:spcBef>
                <a:spcPts val="0"/>
              </a:spcBef>
              <a:buChar char="○"/>
            </a:pPr>
            <a:r>
              <a:rPr lang="en"/>
              <a:t>UPDATE and DELETE: </a:t>
            </a:r>
            <a:r>
              <a:rPr lang="en" sz="1800">
                <a:latin typeface="Courier New"/>
                <a:ea typeface="Courier New"/>
                <a:cs typeface="Courier New"/>
                <a:sym typeface="Courier New"/>
              </a:rPr>
              <a:t>WHERE CURRENT OF </a:t>
            </a:r>
            <a:r>
              <a:rPr i="1" lang="en" sz="1800">
                <a:latin typeface="Courier New"/>
                <a:ea typeface="Courier New"/>
                <a:cs typeface="Courier New"/>
                <a:sym typeface="Courier New"/>
              </a:rPr>
              <a:t>forupdate_cursor</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1000"/>
                                        <p:tgtEl>
                                          <p:spTgt spid="7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animEffect filter="fade" transition="in">
                                      <p:cBhvr>
                                        <p:cTn dur="1000"/>
                                        <p:tgtEl>
                                          <p:spTgt spid="7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animEffect filter="fade" transition="in">
                                      <p:cBhvr>
                                        <p:cTn dur="1000"/>
                                        <p:tgtEl>
                                          <p:spTgt spid="7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animEffect filter="fade" transition="in">
                                      <p:cBhvr>
                                        <p:cTn dur="1000"/>
                                        <p:tgtEl>
                                          <p:spTgt spid="7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4" st="4"/>
                                            </p:txEl>
                                          </p:spTgt>
                                        </p:tgtEl>
                                        <p:attrNameLst>
                                          <p:attrName>style.visibility</p:attrName>
                                        </p:attrNameLst>
                                      </p:cBhvr>
                                      <p:to>
                                        <p:strVal val="visible"/>
                                      </p:to>
                                    </p:set>
                                    <p:animEffect filter="fade" transition="in">
                                      <p:cBhvr>
                                        <p:cTn dur="1000"/>
                                        <p:tgtEl>
                                          <p:spTgt spid="7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5" st="5"/>
                                            </p:txEl>
                                          </p:spTgt>
                                        </p:tgtEl>
                                        <p:attrNameLst>
                                          <p:attrName>style.visibility</p:attrName>
                                        </p:attrNameLst>
                                      </p:cBhvr>
                                      <p:to>
                                        <p:strVal val="visible"/>
                                      </p:to>
                                    </p:set>
                                    <p:animEffect filter="fade" transition="in">
                                      <p:cBhvr>
                                        <p:cTn dur="1000"/>
                                        <p:tgtEl>
                                          <p:spTgt spid="7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6" st="6"/>
                                            </p:txEl>
                                          </p:spTgt>
                                        </p:tgtEl>
                                        <p:attrNameLst>
                                          <p:attrName>style.visibility</p:attrName>
                                        </p:attrNameLst>
                                      </p:cBhvr>
                                      <p:to>
                                        <p:strVal val="visible"/>
                                      </p:to>
                                    </p:set>
                                    <p:animEffect filter="fade" transition="in">
                                      <p:cBhvr>
                                        <p:cTn dur="1000"/>
                                        <p:tgtEl>
                                          <p:spTgt spid="7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3" name="Shape 803"/>
        <p:cNvGrpSpPr/>
        <p:nvPr/>
      </p:nvGrpSpPr>
      <p:grpSpPr>
        <a:xfrm>
          <a:off x="0" y="0"/>
          <a:ext cx="0" cy="0"/>
          <a:chOff x="0" y="0"/>
          <a:chExt cx="0" cy="0"/>
        </a:xfrm>
      </p:grpSpPr>
      <p:sp>
        <p:nvSpPr>
          <p:cNvPr id="804" name="Shape 80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 DML</a:t>
            </a:r>
          </a:p>
        </p:txBody>
      </p:sp>
      <p:graphicFrame>
        <p:nvGraphicFramePr>
          <p:cNvPr id="805" name="Shape 805"/>
          <p:cNvGraphicFramePr/>
          <p:nvPr/>
        </p:nvGraphicFramePr>
        <p:xfrm>
          <a:off x="75575" y="634800"/>
          <a:ext cx="3000000" cy="3000000"/>
        </p:xfrm>
        <a:graphic>
          <a:graphicData uri="http://schemas.openxmlformats.org/drawingml/2006/table">
            <a:tbl>
              <a:tblPr>
                <a:noFill/>
                <a:tableStyleId>{3C02302D-1A38-4B88-AC61-B8E5A3A355C6}</a:tableStyleId>
              </a:tblPr>
              <a:tblGrid>
                <a:gridCol w="2603475"/>
                <a:gridCol w="2129850"/>
                <a:gridCol w="2255650"/>
                <a:gridCol w="2004025"/>
              </a:tblGrid>
              <a:tr h="381000">
                <a:tc>
                  <a:txBody>
                    <a:bodyPr>
                      <a:noAutofit/>
                    </a:bodyPr>
                    <a:lstStyle/>
                    <a:p>
                      <a:pPr lvl="0" rtl="0">
                        <a:lnSpc>
                          <a:spcPct val="115000"/>
                        </a:lnSpc>
                        <a:spcBef>
                          <a:spcPts val="0"/>
                        </a:spcBef>
                        <a:buNone/>
                      </a:pPr>
                      <a:r>
                        <a:rPr b="1" lang="en" sz="1000">
                          <a:solidFill>
                            <a:schemeClr val="accent2"/>
                          </a:solidFill>
                          <a:latin typeface="Courier New"/>
                          <a:ea typeface="Courier New"/>
                          <a:cs typeface="Courier New"/>
                          <a:sym typeface="Courier New"/>
                        </a:rPr>
                        <a:t>DROP</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TABLE</a:t>
                      </a:r>
                      <a:r>
                        <a:rPr lang="en" sz="1000">
                          <a:solidFill>
                            <a:schemeClr val="accent2"/>
                          </a:solidFill>
                          <a:latin typeface="Courier New"/>
                          <a:ea typeface="Courier New"/>
                          <a:cs typeface="Courier New"/>
                          <a:sym typeface="Courier New"/>
                        </a:rPr>
                        <a:t> gender </a:t>
                      </a:r>
                      <a:r>
                        <a:rPr b="1" lang="en" sz="1000">
                          <a:solidFill>
                            <a:schemeClr val="accent2"/>
                          </a:solidFill>
                          <a:latin typeface="Courier New"/>
                          <a:ea typeface="Courier New"/>
                          <a:cs typeface="Courier New"/>
                          <a:sym typeface="Courier New"/>
                        </a:rPr>
                        <a:t>PURGE</a:t>
                      </a:r>
                      <a:r>
                        <a:rPr lang="en" sz="1000">
                          <a:solidFill>
                            <a:schemeClr val="accent2"/>
                          </a:solidFill>
                          <a:latin typeface="Courier New"/>
                          <a:ea typeface="Courier New"/>
                          <a:cs typeface="Courier New"/>
                          <a:sym typeface="Courier New"/>
                        </a:rPr>
                        <a:t>;</a:t>
                      </a:r>
                    </a:p>
                    <a:p>
                      <a:pPr lvl="0" rtl="0">
                        <a:lnSpc>
                          <a:spcPct val="115000"/>
                        </a:lnSpc>
                        <a:spcBef>
                          <a:spcPts val="0"/>
                        </a:spcBef>
                        <a:buNone/>
                      </a:pPr>
                      <a:r>
                        <a:rPr b="1" lang="en" sz="1000">
                          <a:solidFill>
                            <a:schemeClr val="accent2"/>
                          </a:solidFill>
                          <a:latin typeface="Courier New"/>
                          <a:ea typeface="Courier New"/>
                          <a:cs typeface="Courier New"/>
                          <a:sym typeface="Courier New"/>
                        </a:rPr>
                        <a:t>CREATE</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TABLE</a:t>
                      </a:r>
                      <a:r>
                        <a:rPr lang="en" sz="1000">
                          <a:solidFill>
                            <a:schemeClr val="accent2"/>
                          </a:solidFill>
                          <a:latin typeface="Courier New"/>
                          <a:ea typeface="Courier New"/>
                          <a:cs typeface="Courier New"/>
                          <a:sym typeface="Courier New"/>
                        </a:rPr>
                        <a:t> gender(</a:t>
                      </a:r>
                    </a:p>
                    <a:p>
                      <a:pPr lvl="0" rtl="0">
                        <a:lnSpc>
                          <a:spcPct val="115000"/>
                        </a:lnSpc>
                        <a:spcBef>
                          <a:spcPts val="0"/>
                        </a:spcBef>
                        <a:buNone/>
                      </a:pP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id INT</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NOT</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NULL</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PRIMARY</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KEY</a:t>
                      </a:r>
                    </a:p>
                    <a:p>
                      <a:pPr lvl="0" rtl="0">
                        <a:lnSpc>
                          <a:spcPct val="115000"/>
                        </a:lnSpc>
                        <a:spcBef>
                          <a:spcPts val="0"/>
                        </a:spcBef>
                        <a:buNone/>
                      </a:pPr>
                      <a:r>
                        <a:rPr lang="en" sz="1000">
                          <a:solidFill>
                            <a:schemeClr val="accent2"/>
                          </a:solidFill>
                          <a:latin typeface="Courier New"/>
                          <a:ea typeface="Courier New"/>
                          <a:cs typeface="Courier New"/>
                          <a:sym typeface="Courier New"/>
                        </a:rPr>
                        <a:t>,cd </a:t>
                      </a:r>
                      <a:r>
                        <a:rPr b="1" lang="en" sz="1000">
                          <a:solidFill>
                            <a:schemeClr val="accent2"/>
                          </a:solidFill>
                          <a:latin typeface="Courier New"/>
                          <a:ea typeface="Courier New"/>
                          <a:cs typeface="Courier New"/>
                          <a:sym typeface="Courier New"/>
                        </a:rPr>
                        <a:t>CHAR</a:t>
                      </a:r>
                      <a:r>
                        <a:rPr lang="en" sz="1000">
                          <a:solidFill>
                            <a:schemeClr val="accent2"/>
                          </a:solidFill>
                          <a:latin typeface="Courier New"/>
                          <a:ea typeface="Courier New"/>
                          <a:cs typeface="Courier New"/>
                          <a:sym typeface="Courier New"/>
                        </a:rPr>
                        <a:t>(1) </a:t>
                      </a:r>
                      <a:r>
                        <a:rPr b="1" lang="en" sz="1000">
                          <a:solidFill>
                            <a:schemeClr val="accent2"/>
                          </a:solidFill>
                          <a:latin typeface="Courier New"/>
                          <a:ea typeface="Courier New"/>
                          <a:cs typeface="Courier New"/>
                          <a:sym typeface="Courier New"/>
                        </a:rPr>
                        <a:t>NOT</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NULL</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UNIQUE</a:t>
                      </a:r>
                    </a:p>
                    <a:p>
                      <a:pPr lvl="0" rtl="0">
                        <a:lnSpc>
                          <a:spcPct val="115000"/>
                        </a:lnSpc>
                        <a:spcBef>
                          <a:spcPts val="0"/>
                        </a:spcBef>
                        <a:buNone/>
                      </a:pPr>
                      <a:r>
                        <a:rPr lang="en" sz="1000">
                          <a:solidFill>
                            <a:schemeClr val="accent2"/>
                          </a:solidFill>
                          <a:latin typeface="Courier New"/>
                          <a:ea typeface="Courier New"/>
                          <a:cs typeface="Courier New"/>
                          <a:sym typeface="Courier New"/>
                        </a:rPr>
                        <a:t>,nm </a:t>
                      </a:r>
                      <a:r>
                        <a:rPr b="1" lang="en" sz="1000">
                          <a:solidFill>
                            <a:schemeClr val="accent2"/>
                          </a:solidFill>
                          <a:latin typeface="Courier New"/>
                          <a:ea typeface="Courier New"/>
                          <a:cs typeface="Courier New"/>
                          <a:sym typeface="Courier New"/>
                        </a:rPr>
                        <a:t>VARCHAR2</a:t>
                      </a:r>
                      <a:r>
                        <a:rPr lang="en" sz="1000">
                          <a:solidFill>
                            <a:schemeClr val="accent2"/>
                          </a:solidFill>
                          <a:latin typeface="Courier New"/>
                          <a:ea typeface="Courier New"/>
                          <a:cs typeface="Courier New"/>
                          <a:sym typeface="Courier New"/>
                        </a:rPr>
                        <a:t>(20) </a:t>
                      </a:r>
                      <a:r>
                        <a:rPr b="1" lang="en" sz="1000">
                          <a:solidFill>
                            <a:schemeClr val="accent2"/>
                          </a:solidFill>
                          <a:latin typeface="Courier New"/>
                          <a:ea typeface="Courier New"/>
                          <a:cs typeface="Courier New"/>
                          <a:sym typeface="Courier New"/>
                        </a:rPr>
                        <a:t>NOT</a:t>
                      </a:r>
                      <a:r>
                        <a:rPr lang="en" sz="1000">
                          <a:solidFill>
                            <a:schemeClr val="accent2"/>
                          </a:solidFill>
                          <a:latin typeface="Courier New"/>
                          <a:ea typeface="Courier New"/>
                          <a:cs typeface="Courier New"/>
                          <a:sym typeface="Courier New"/>
                        </a:rPr>
                        <a:t> </a:t>
                      </a:r>
                      <a:r>
                        <a:rPr b="1" lang="en" sz="1000">
                          <a:solidFill>
                            <a:schemeClr val="accent2"/>
                          </a:solidFill>
                          <a:latin typeface="Courier New"/>
                          <a:ea typeface="Courier New"/>
                          <a:cs typeface="Courier New"/>
                          <a:sym typeface="Courier New"/>
                        </a:rPr>
                        <a:t>NULL</a:t>
                      </a:r>
                      <a:r>
                        <a:rPr lang="en" sz="1000">
                          <a:solidFill>
                            <a:schemeClr val="accent2"/>
                          </a:solidFill>
                          <a:latin typeface="Courier New"/>
                          <a:ea typeface="Courier New"/>
                          <a:cs typeface="Courier New"/>
                          <a:sym typeface="Courier New"/>
                        </a:rPr>
                        <a:t>);</a:t>
                      </a:r>
                      <a:r>
                        <a:rPr lang="en" sz="1000">
                          <a:solidFill>
                            <a:schemeClr val="accent3"/>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b="1" lang="en" sz="1000">
                          <a:solidFill>
                            <a:srgbClr val="003366"/>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INSERT</a:t>
                      </a:r>
                      <a:r>
                        <a:rPr lang="en" sz="1000">
                          <a:solidFill>
                            <a:srgbClr val="FF000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1</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'F'</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'Female'</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dual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UNION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ALL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2</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'M'</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'Male'</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dual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UNION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ALL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3</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'U'</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'Unknown'</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dual;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COMMIT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b="1" lang="en" sz="1000">
                          <a:solidFill>
                            <a:schemeClr val="accent5"/>
                          </a:solidFill>
                          <a:latin typeface="Courier New"/>
                          <a:ea typeface="Courier New"/>
                          <a:cs typeface="Courier New"/>
                          <a:sym typeface="Courier New"/>
                        </a:rPr>
                        <a:t>SELECT</a:t>
                      </a:r>
                      <a:r>
                        <a:rPr lang="en" sz="1000">
                          <a:solidFill>
                            <a:schemeClr val="accent5"/>
                          </a:solidFill>
                          <a:latin typeface="Courier New"/>
                          <a:ea typeface="Courier New"/>
                          <a:cs typeface="Courier New"/>
                          <a:sym typeface="Courier New"/>
                        </a:rPr>
                        <a:t> * </a:t>
                      </a:r>
                      <a:r>
                        <a:rPr b="1" lang="en" sz="1000">
                          <a:solidFill>
                            <a:schemeClr val="accent5"/>
                          </a:solidFill>
                          <a:latin typeface="Courier New"/>
                          <a:ea typeface="Courier New"/>
                          <a:cs typeface="Courier New"/>
                          <a:sym typeface="Courier New"/>
                        </a:rPr>
                        <a:t>FROM</a:t>
                      </a:r>
                      <a:r>
                        <a:rPr lang="en" sz="1000">
                          <a:solidFill>
                            <a:schemeClr val="accent5"/>
                          </a:solidFill>
                          <a:latin typeface="Courier New"/>
                          <a:ea typeface="Courier New"/>
                          <a:cs typeface="Courier New"/>
                          <a:sym typeface="Courier New"/>
                        </a:rPr>
                        <a:t> gender;</a:t>
                      </a:r>
                    </a:p>
                  </a:txBody>
                  <a:tcPr marT="91425" marB="91425" marR="91425" marL="91425">
                    <a:solidFill>
                      <a:srgbClr val="FFF2CC"/>
                    </a:solidFill>
                  </a:tcPr>
                </a:tc>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 SERVEROUTPUT 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l_gnd_nm gender.nm%</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SELECT</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nm</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l_gnd_nm</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cd = </a:t>
                      </a:r>
                      <a:r>
                        <a:rPr lang="en" sz="1000">
                          <a:solidFill>
                            <a:srgbClr val="FF0000"/>
                          </a:solidFill>
                          <a:latin typeface="Courier New"/>
                          <a:ea typeface="Courier New"/>
                          <a:cs typeface="Courier New"/>
                          <a:sym typeface="Courier New"/>
                        </a:rPr>
                        <a:t>'U'</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sz="1000">
                        <a:solidFill>
                          <a:srgbClr val="000080"/>
                        </a:solidFill>
                        <a:latin typeface="Courier New"/>
                        <a:ea typeface="Courier New"/>
                        <a:cs typeface="Courier New"/>
                        <a:sym typeface="Courier New"/>
                      </a:endParaRPr>
                    </a:p>
                    <a:p>
                      <a:pPr lvl="0" rtl="0">
                        <a:lnSpc>
                          <a:spcPct val="115000"/>
                        </a:lnSpc>
                        <a:spcBef>
                          <a:spcPts val="0"/>
                        </a:spcBef>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'U: '</a:t>
                      </a:r>
                      <a:r>
                        <a:rPr lang="en" sz="1000">
                          <a:solidFill>
                            <a:srgbClr val="000080"/>
                          </a:solidFill>
                          <a:latin typeface="Courier New"/>
                          <a:ea typeface="Courier New"/>
                          <a:cs typeface="Courier New"/>
                          <a:sym typeface="Courier New"/>
                        </a:rPr>
                        <a:t>||l_gnd_nm);</a:t>
                      </a:r>
                    </a:p>
                    <a:p>
                      <a:pPr lvl="0" rtl="0">
                        <a:lnSpc>
                          <a:spcPct val="115000"/>
                        </a:lnSpc>
                        <a:spcBef>
                          <a:spcPts val="0"/>
                        </a:spcBef>
                        <a:buNone/>
                      </a:pPr>
                      <a:r>
                        <a:t/>
                      </a:r>
                      <a:endParaRPr b="1" sz="1000">
                        <a:solidFill>
                          <a:srgbClr val="003366"/>
                        </a:solidFill>
                        <a:latin typeface="Courier New"/>
                        <a:ea typeface="Courier New"/>
                        <a:cs typeface="Courier New"/>
                        <a:sym typeface="Courier New"/>
                      </a:endParaRP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t/>
                      </a:r>
                      <a:endParaRPr b="1" sz="1000">
                        <a:solidFill>
                          <a:srgbClr val="003366"/>
                        </a:solidFill>
                        <a:latin typeface="Courier New"/>
                        <a:ea typeface="Courier New"/>
                        <a:cs typeface="Courier New"/>
                        <a:sym typeface="Courier New"/>
                      </a:endParaRPr>
                    </a:p>
                  </a:txBody>
                  <a:tcPr marT="91425" marB="91425" marR="91425" marL="91425">
                    <a:solidFill>
                      <a:srgbClr val="FFF2CC"/>
                    </a:solidFill>
                  </a:tcPr>
                </a:tc>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 SERVEROUTPUT 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UPDATE</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gender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nm = </a:t>
                      </a:r>
                      <a:r>
                        <a:rPr lang="en" sz="1000">
                          <a:solidFill>
                            <a:srgbClr val="FF0000"/>
                          </a:solidFill>
                          <a:latin typeface="Courier New"/>
                          <a:ea typeface="Courier New"/>
                          <a:cs typeface="Courier New"/>
                          <a:sym typeface="Courier New"/>
                        </a:rPr>
                        <a:t>'FEMALE'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cd = </a:t>
                      </a:r>
                      <a:r>
                        <a:rPr lang="en" sz="1000">
                          <a:solidFill>
                            <a:srgbClr val="FF0000"/>
                          </a:solidFill>
                          <a:latin typeface="Courier New"/>
                          <a:ea typeface="Courier New"/>
                          <a:cs typeface="Courier New"/>
                          <a:sym typeface="Courier New"/>
                        </a:rPr>
                        <a:t>'F'</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sz="1000">
                        <a:solidFill>
                          <a:srgbClr val="000080"/>
                        </a:solidFill>
                        <a:latin typeface="Courier New"/>
                        <a:ea typeface="Courier New"/>
                        <a:cs typeface="Courier New"/>
                        <a:sym typeface="Courier New"/>
                      </a:endParaRP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SQL</a:t>
                      </a:r>
                      <a:r>
                        <a:rPr lang="en" sz="1000">
                          <a:solidFill>
                            <a:srgbClr val="000080"/>
                          </a:solidFill>
                          <a:latin typeface="Courier New"/>
                          <a:ea typeface="Courier New"/>
                          <a:cs typeface="Courier New"/>
                          <a:sym typeface="Courier New"/>
                        </a:rPr>
                        <a:t>%</a:t>
                      </a:r>
                      <a:r>
                        <a:rPr b="1" lang="en" sz="1000">
                          <a:solidFill>
                            <a:srgbClr val="003366"/>
                          </a:solidFill>
                          <a:latin typeface="Courier New"/>
                          <a:ea typeface="Courier New"/>
                          <a:cs typeface="Courier New"/>
                          <a:sym typeface="Courier New"/>
                        </a:rPr>
                        <a:t>ROWCOUNT</a:t>
                      </a:r>
                      <a:r>
                        <a:rPr lang="en" sz="1000">
                          <a:solidFill>
                            <a:srgbClr val="000080"/>
                          </a:solidFill>
                          <a:latin typeface="Courier New"/>
                          <a:ea typeface="Courier New"/>
                          <a:cs typeface="Courier New"/>
                          <a:sym typeface="Courier New"/>
                        </a:rPr>
                        <a:t> &gt;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'Update succeeded.'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sz="1000">
                        <a:solidFill>
                          <a:srgbClr val="000080"/>
                        </a:solidFill>
                        <a:latin typeface="Courier New"/>
                        <a:ea typeface="Courier New"/>
                        <a:cs typeface="Courier New"/>
                        <a:sym typeface="Courier New"/>
                      </a:endParaRP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COMMIT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10000"/>
                        <a:buFont typeface="Arial"/>
                        <a:buNone/>
                      </a:pPr>
                      <a:r>
                        <a:rPr b="1" lang="en" sz="1000">
                          <a:solidFill>
                            <a:schemeClr val="accent5"/>
                          </a:solidFill>
                          <a:latin typeface="Courier New"/>
                          <a:ea typeface="Courier New"/>
                          <a:cs typeface="Courier New"/>
                          <a:sym typeface="Courier New"/>
                        </a:rPr>
                        <a:t>SELECT</a:t>
                      </a:r>
                      <a:r>
                        <a:rPr lang="en" sz="1000">
                          <a:solidFill>
                            <a:schemeClr val="accent5"/>
                          </a:solidFill>
                          <a:latin typeface="Courier New"/>
                          <a:ea typeface="Courier New"/>
                          <a:cs typeface="Courier New"/>
                          <a:sym typeface="Courier New"/>
                        </a:rPr>
                        <a:t> * </a:t>
                      </a:r>
                      <a:r>
                        <a:rPr b="1" lang="en" sz="1000">
                          <a:solidFill>
                            <a:schemeClr val="accent5"/>
                          </a:solidFill>
                          <a:latin typeface="Courier New"/>
                          <a:ea typeface="Courier New"/>
                          <a:cs typeface="Courier New"/>
                          <a:sym typeface="Courier New"/>
                        </a:rPr>
                        <a:t>FROM</a:t>
                      </a:r>
                      <a:r>
                        <a:rPr lang="en" sz="1000">
                          <a:solidFill>
                            <a:schemeClr val="accent5"/>
                          </a:solidFill>
                          <a:latin typeface="Courier New"/>
                          <a:ea typeface="Courier New"/>
                          <a:cs typeface="Courier New"/>
                          <a:sym typeface="Courier New"/>
                        </a:rPr>
                        <a:t> gender;</a:t>
                      </a:r>
                    </a:p>
                    <a:p>
                      <a:pPr lvl="0">
                        <a:spcBef>
                          <a:spcPts val="0"/>
                        </a:spcBef>
                        <a:buNone/>
                      </a:pPr>
                      <a:r>
                        <a:t/>
                      </a:r>
                      <a:endParaRPr/>
                    </a:p>
                  </a:txBody>
                  <a:tcPr marT="91425" marB="91425" marR="91425" marL="91425">
                    <a:solidFill>
                      <a:srgbClr val="FFF2CC"/>
                    </a:solidFill>
                  </a:tcPr>
                </a:tc>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DELETE</a:t>
                      </a:r>
                      <a:r>
                        <a:rPr lang="en" sz="1000">
                          <a:solidFill>
                            <a:srgbClr val="FF000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cd = </a:t>
                      </a:r>
                      <a:r>
                        <a:rPr lang="en" sz="1000">
                          <a:solidFill>
                            <a:srgbClr val="FF0000"/>
                          </a:solidFill>
                          <a:latin typeface="Courier New"/>
                          <a:ea typeface="Courier New"/>
                          <a:cs typeface="Courier New"/>
                          <a:sym typeface="Courier New"/>
                        </a:rPr>
                        <a:t>'U'</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'Deleted '</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SQL</a:t>
                      </a:r>
                      <a:r>
                        <a:rPr lang="en" sz="1000">
                          <a:solidFill>
                            <a:srgbClr val="000080"/>
                          </a:solidFill>
                          <a:latin typeface="Courier New"/>
                          <a:ea typeface="Courier New"/>
                          <a:cs typeface="Courier New"/>
                          <a:sym typeface="Courier New"/>
                        </a:rPr>
                        <a:t>%</a:t>
                      </a:r>
                      <a:r>
                        <a:rPr b="1" lang="en" sz="1000">
                          <a:solidFill>
                            <a:srgbClr val="003366"/>
                          </a:solidFill>
                          <a:latin typeface="Courier New"/>
                          <a:ea typeface="Courier New"/>
                          <a:cs typeface="Courier New"/>
                          <a:sym typeface="Courier New"/>
                        </a:rPr>
                        <a:t>ROWCOUNT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row(s)'</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 COMMIT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t/>
                      </a:r>
                      <a:endParaRPr b="1" sz="1000">
                        <a:solidFill>
                          <a:schemeClr val="lt2"/>
                        </a:solidFill>
                        <a:latin typeface="Courier New"/>
                        <a:ea typeface="Courier New"/>
                        <a:cs typeface="Courier New"/>
                        <a:sym typeface="Courier New"/>
                      </a:endParaRPr>
                    </a:p>
                    <a:p>
                      <a:pPr lvl="0" rtl="0">
                        <a:lnSpc>
                          <a:spcPct val="115000"/>
                        </a:lnSpc>
                        <a:spcBef>
                          <a:spcPts val="0"/>
                        </a:spcBef>
                        <a:buNone/>
                      </a:pPr>
                      <a:r>
                        <a:rPr b="1" lang="en" sz="1000">
                          <a:solidFill>
                            <a:schemeClr val="accent5"/>
                          </a:solidFill>
                          <a:latin typeface="Courier New"/>
                          <a:ea typeface="Courier New"/>
                          <a:cs typeface="Courier New"/>
                          <a:sym typeface="Courier New"/>
                        </a:rPr>
                        <a:t>SELECT</a:t>
                      </a:r>
                      <a:r>
                        <a:rPr lang="en" sz="1000">
                          <a:solidFill>
                            <a:schemeClr val="accent5"/>
                          </a:solidFill>
                          <a:latin typeface="Courier New"/>
                          <a:ea typeface="Courier New"/>
                          <a:cs typeface="Courier New"/>
                          <a:sym typeface="Courier New"/>
                        </a:rPr>
                        <a:t> * </a:t>
                      </a:r>
                      <a:r>
                        <a:rPr b="1" lang="en" sz="1000">
                          <a:solidFill>
                            <a:schemeClr val="accent5"/>
                          </a:solidFill>
                          <a:latin typeface="Courier New"/>
                          <a:ea typeface="Courier New"/>
                          <a:cs typeface="Courier New"/>
                          <a:sym typeface="Courier New"/>
                        </a:rPr>
                        <a:t>FROM</a:t>
                      </a:r>
                      <a:r>
                        <a:rPr lang="en" sz="1000">
                          <a:solidFill>
                            <a:schemeClr val="accent5"/>
                          </a:solidFill>
                          <a:latin typeface="Courier New"/>
                          <a:ea typeface="Courier New"/>
                          <a:cs typeface="Courier New"/>
                          <a:sym typeface="Courier New"/>
                        </a:rPr>
                        <a:t> gender;</a:t>
                      </a:r>
                    </a:p>
                    <a:p>
                      <a:pPr lvl="0" rtl="0">
                        <a:lnSpc>
                          <a:spcPct val="115000"/>
                        </a:lnSpc>
                        <a:spcBef>
                          <a:spcPts val="0"/>
                        </a:spcBef>
                        <a:buClr>
                          <a:schemeClr val="dk1"/>
                        </a:buClr>
                        <a:buSzPct val="110000"/>
                        <a:buFont typeface="Arial"/>
                        <a:buNone/>
                      </a:pPr>
                      <a:r>
                        <a:t/>
                      </a:r>
                      <a:endParaRPr b="1" sz="1000">
                        <a:solidFill>
                          <a:srgbClr val="003366"/>
                        </a:solidFill>
                        <a:latin typeface="Courier New"/>
                        <a:ea typeface="Courier New"/>
                        <a:cs typeface="Courier New"/>
                        <a:sym typeface="Courier New"/>
                      </a:endParaRPr>
                    </a:p>
                  </a:txBody>
                  <a:tcPr marT="91425" marB="91425" marR="91425" marL="91425">
                    <a:solidFill>
                      <a:srgbClr val="FFF2CC"/>
                    </a:solidFill>
                  </a:tcPr>
                </a:tc>
              </a:tr>
              <a:tr h="381000">
                <a:tc>
                  <a:txBody>
                    <a:bodyPr>
                      <a:noAutofit/>
                    </a:bodyPr>
                    <a:lstStyle/>
                    <a:p>
                      <a:pPr lvl="0" rtl="0">
                        <a:lnSpc>
                          <a:spcPct val="115000"/>
                        </a:lnSpc>
                        <a:spcBef>
                          <a:spcPts val="0"/>
                        </a:spcBef>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None/>
                      </a:pPr>
                      <a:r>
                        <a:rPr lang="en" sz="1000">
                          <a:solidFill>
                            <a:schemeClr val="dk1"/>
                          </a:solidFill>
                          <a:latin typeface="Courier New"/>
                          <a:ea typeface="Courier New"/>
                          <a:cs typeface="Courier New"/>
                          <a:sym typeface="Courier New"/>
                        </a:rPr>
                        <a:t>ID CD   NM</a:t>
                      </a:r>
                    </a:p>
                    <a:p>
                      <a:pPr lvl="0" rtl="0">
                        <a:lnSpc>
                          <a:spcPct val="115000"/>
                        </a:lnSpc>
                        <a:spcBef>
                          <a:spcPts val="0"/>
                        </a:spcBef>
                        <a:buNone/>
                      </a:pPr>
                      <a:r>
                        <a:rPr lang="en" sz="1000">
                          <a:solidFill>
                            <a:schemeClr val="dk1"/>
                          </a:solidFill>
                          <a:latin typeface="Courier New"/>
                          <a:ea typeface="Courier New"/>
                          <a:cs typeface="Courier New"/>
                          <a:sym typeface="Courier New"/>
                        </a:rPr>
                        <a:t>-- ---- -------</a:t>
                      </a:r>
                    </a:p>
                    <a:p>
                      <a:pPr lvl="0" rtl="0">
                        <a:lnSpc>
                          <a:spcPct val="115000"/>
                        </a:lnSpc>
                        <a:spcBef>
                          <a:spcPts val="0"/>
                        </a:spcBef>
                        <a:buNone/>
                      </a:pPr>
                      <a:r>
                        <a:rPr lang="en" sz="1000">
                          <a:solidFill>
                            <a:schemeClr val="dk1"/>
                          </a:solidFill>
                          <a:latin typeface="Courier New"/>
                          <a:ea typeface="Courier New"/>
                          <a:cs typeface="Courier New"/>
                          <a:sym typeface="Courier New"/>
                        </a:rPr>
                        <a:t> 1 F    Female</a:t>
                      </a:r>
                    </a:p>
                    <a:p>
                      <a:pPr lvl="0" rtl="0">
                        <a:lnSpc>
                          <a:spcPct val="115000"/>
                        </a:lnSpc>
                        <a:spcBef>
                          <a:spcPts val="0"/>
                        </a:spcBef>
                        <a:buNone/>
                      </a:pPr>
                      <a:r>
                        <a:rPr lang="en" sz="1000">
                          <a:solidFill>
                            <a:schemeClr val="dk1"/>
                          </a:solidFill>
                          <a:latin typeface="Courier New"/>
                          <a:ea typeface="Courier New"/>
                          <a:cs typeface="Courier New"/>
                          <a:sym typeface="Courier New"/>
                        </a:rPr>
                        <a:t> 2 M    Male</a:t>
                      </a:r>
                    </a:p>
                    <a:p>
                      <a:pPr lvl="0" rtl="0">
                        <a:lnSpc>
                          <a:spcPct val="115000"/>
                        </a:lnSpc>
                        <a:spcBef>
                          <a:spcPts val="0"/>
                        </a:spcBef>
                        <a:buNone/>
                      </a:pPr>
                      <a:r>
                        <a:rPr lang="en" sz="1000">
                          <a:solidFill>
                            <a:schemeClr val="dk1"/>
                          </a:solidFill>
                          <a:latin typeface="Courier New"/>
                          <a:ea typeface="Courier New"/>
                          <a:cs typeface="Courier New"/>
                          <a:sym typeface="Courier New"/>
                        </a:rPr>
                        <a:t> 3 U    Unknown</a:t>
                      </a:r>
                    </a:p>
                  </a:txBody>
                  <a:tcPr marT="91425" marB="91425" marR="91425" marL="91425">
                    <a:solidFill>
                      <a:srgbClr val="D9D9D9"/>
                    </a:solidFill>
                  </a:tcPr>
                </a:tc>
                <a:tc>
                  <a:txBody>
                    <a:bodyPr>
                      <a:noAutofit/>
                    </a:bodyPr>
                    <a:lstStyle/>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None/>
                      </a:pPr>
                      <a:r>
                        <a:rPr lang="en" sz="1000">
                          <a:solidFill>
                            <a:schemeClr val="dk1"/>
                          </a:solidFill>
                          <a:latin typeface="Courier New"/>
                          <a:ea typeface="Courier New"/>
                          <a:cs typeface="Courier New"/>
                          <a:sym typeface="Courier New"/>
                        </a:rPr>
                        <a:t>U: Unknown</a:t>
                      </a:r>
                    </a:p>
                  </a:txBody>
                  <a:tcPr marT="91425" marB="91425" marR="91425" marL="91425">
                    <a:solidFill>
                      <a:srgbClr val="D9D9D9"/>
                    </a:solidFill>
                  </a:tcPr>
                </a:tc>
                <a:tc>
                  <a:txBody>
                    <a:bodyPr>
                      <a:noAutofit/>
                    </a:bodyPr>
                    <a:lstStyle/>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None/>
                      </a:pPr>
                      <a:r>
                        <a:rPr lang="en" sz="1000">
                          <a:solidFill>
                            <a:schemeClr val="dk1"/>
                          </a:solidFill>
                          <a:latin typeface="Courier New"/>
                          <a:ea typeface="Courier New"/>
                          <a:cs typeface="Courier New"/>
                          <a:sym typeface="Courier New"/>
                        </a:rPr>
                        <a:t>Update succeeded.</a:t>
                      </a:r>
                    </a:p>
                  </a:txBody>
                  <a:tcPr marT="91425" marB="91425" marR="91425" marL="91425">
                    <a:solidFill>
                      <a:srgbClr val="D9D9D9"/>
                    </a:solidFill>
                  </a:tcPr>
                </a:tc>
                <a:tc>
                  <a:txBody>
                    <a:bodyPr>
                      <a:noAutofit/>
                    </a:bodyPr>
                    <a:lstStyle/>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SQL&gt; </a:t>
                      </a:r>
                    </a:p>
                    <a:p>
                      <a:pPr lvl="0" rtl="0">
                        <a:lnSpc>
                          <a:spcPct val="115000"/>
                        </a:lnSpc>
                        <a:spcBef>
                          <a:spcPts val="0"/>
                        </a:spcBef>
                        <a:buNone/>
                      </a:pPr>
                      <a:r>
                        <a:rPr lang="en" sz="1000">
                          <a:solidFill>
                            <a:schemeClr val="dk1"/>
                          </a:solidFill>
                          <a:latin typeface="Courier New"/>
                          <a:ea typeface="Courier New"/>
                          <a:cs typeface="Courier New"/>
                          <a:sym typeface="Courier New"/>
                        </a:rPr>
                        <a:t>Deleted 1 row(s)</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ID CD   NM</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 ---- ------</a:t>
                      </a:r>
                    </a:p>
                    <a:p>
                      <a:pPr lvl="0" rtl="0">
                        <a:lnSpc>
                          <a:spcPct val="115000"/>
                        </a:lnSpc>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 1 F    FEMALE</a:t>
                      </a:r>
                    </a:p>
                    <a:p>
                      <a:pPr lvl="0" rtl="0">
                        <a:lnSpc>
                          <a:spcPct val="115000"/>
                        </a:lnSpc>
                        <a:spcBef>
                          <a:spcPts val="0"/>
                        </a:spcBef>
                        <a:buNone/>
                      </a:pPr>
                      <a:r>
                        <a:rPr lang="en" sz="1000">
                          <a:solidFill>
                            <a:schemeClr val="dk1"/>
                          </a:solidFill>
                          <a:latin typeface="Courier New"/>
                          <a:ea typeface="Courier New"/>
                          <a:cs typeface="Courier New"/>
                          <a:sym typeface="Courier New"/>
                        </a:rPr>
                        <a:t> 2 M    Male</a:t>
                      </a:r>
                    </a:p>
                  </a:txBody>
                  <a:tcPr marT="91425" marB="91425" marR="91425" marL="91425">
                    <a:solidFill>
                      <a:srgbClr val="D9D9D9"/>
                    </a:solidFill>
                  </a:tcPr>
                </a:tc>
              </a:tr>
            </a:tbl>
          </a:graphicData>
        </a:graphic>
      </p:graphicFrame>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Lesson Plan</a:t>
            </a:r>
          </a:p>
        </p:txBody>
      </p:sp>
      <p:sp>
        <p:nvSpPr>
          <p:cNvPr id="104" name="Shape 104"/>
          <p:cNvSpPr txBox="1"/>
          <p:nvPr>
            <p:ph idx="1" type="body"/>
          </p:nvPr>
        </p:nvSpPr>
        <p:spPr>
          <a:xfrm>
            <a:off x="122250" y="634800"/>
            <a:ext cx="4424700" cy="4292399"/>
          </a:xfrm>
          <a:prstGeom prst="rect">
            <a:avLst/>
          </a:prstGeom>
        </p:spPr>
        <p:txBody>
          <a:bodyPr anchorCtr="0" anchor="t" bIns="91425" lIns="91425" rIns="91425" tIns="91425">
            <a:noAutofit/>
          </a:bodyPr>
          <a:lstStyle/>
          <a:p>
            <a:pPr lvl="0" rtl="0" algn="ctr">
              <a:spcBef>
                <a:spcPts val="0"/>
              </a:spcBef>
              <a:buNone/>
            </a:pPr>
            <a:r>
              <a:rPr b="1" lang="en" sz="2400">
                <a:solidFill>
                  <a:srgbClr val="0B5394"/>
                </a:solidFill>
              </a:rPr>
              <a:t>Part 1</a:t>
            </a:r>
          </a:p>
          <a:p>
            <a:pPr indent="-381000" lvl="0" marL="457200" rtl="0">
              <a:spcBef>
                <a:spcPts val="0"/>
              </a:spcBef>
              <a:buClr>
                <a:schemeClr val="accent2"/>
              </a:buClr>
              <a:buSzPct val="100000"/>
              <a:buChar char="●"/>
            </a:pPr>
            <a:r>
              <a:rPr b="1" lang="en" sz="2400">
                <a:solidFill>
                  <a:schemeClr val="accent2"/>
                </a:solidFill>
              </a:rPr>
              <a:t>PL/SQL Resources</a:t>
            </a:r>
          </a:p>
          <a:p>
            <a:pPr indent="-381000" lvl="0" marL="457200" rtl="0">
              <a:spcBef>
                <a:spcPts val="0"/>
              </a:spcBef>
              <a:buClr>
                <a:srgbClr val="000000"/>
              </a:buClr>
              <a:buSzPct val="100000"/>
              <a:buChar char="●"/>
            </a:pPr>
            <a:r>
              <a:rPr lang="en" sz="2400">
                <a:solidFill>
                  <a:srgbClr val="000000"/>
                </a:solidFill>
                <a:hlinkClick r:id="rId3"/>
              </a:rPr>
              <a:t>Dev Environment</a:t>
            </a:r>
          </a:p>
          <a:p>
            <a:pPr indent="-381000" lvl="0" marL="457200" rtl="0">
              <a:spcBef>
                <a:spcPts val="0"/>
              </a:spcBef>
              <a:buClr>
                <a:srgbClr val="000000"/>
              </a:buClr>
              <a:buSzPct val="100000"/>
              <a:buChar char="●"/>
            </a:pPr>
            <a:r>
              <a:rPr lang="en" sz="2400">
                <a:solidFill>
                  <a:srgbClr val="000000"/>
                </a:solidFill>
                <a:hlinkClick r:id="rId4"/>
              </a:rPr>
              <a:t>Blocks &amp; Execution</a:t>
            </a:r>
          </a:p>
          <a:p>
            <a:pPr indent="-381000" lvl="0" marL="457200" rtl="0">
              <a:spcBef>
                <a:spcPts val="0"/>
              </a:spcBef>
              <a:buClr>
                <a:srgbClr val="000000"/>
              </a:buClr>
              <a:buSzPct val="100000"/>
              <a:buChar char="●"/>
            </a:pPr>
            <a:r>
              <a:rPr lang="en" sz="2400">
                <a:solidFill>
                  <a:srgbClr val="000000"/>
                </a:solidFill>
                <a:hlinkClick r:id="rId5"/>
              </a:rPr>
              <a:t>Data Types</a:t>
            </a:r>
          </a:p>
          <a:p>
            <a:pPr indent="-381000" lvl="0" marL="457200" rtl="0">
              <a:spcBef>
                <a:spcPts val="0"/>
              </a:spcBef>
              <a:buClr>
                <a:srgbClr val="000000"/>
              </a:buClr>
              <a:buSzPct val="100000"/>
              <a:buChar char="●"/>
            </a:pPr>
            <a:r>
              <a:rPr lang="en" sz="2400">
                <a:solidFill>
                  <a:srgbClr val="000000"/>
                </a:solidFill>
                <a:hlinkClick r:id="rId6"/>
              </a:rPr>
              <a:t>Language Fundamentals</a:t>
            </a:r>
          </a:p>
          <a:p>
            <a:pPr indent="-381000" lvl="0" marL="457200" rtl="0">
              <a:spcBef>
                <a:spcPts val="0"/>
              </a:spcBef>
              <a:buClr>
                <a:srgbClr val="000000"/>
              </a:buClr>
              <a:buSzPct val="100000"/>
              <a:buChar char="●"/>
            </a:pPr>
            <a:r>
              <a:rPr lang="en" sz="2400">
                <a:solidFill>
                  <a:srgbClr val="000000"/>
                </a:solidFill>
                <a:hlinkClick r:id="rId7"/>
              </a:rPr>
              <a:t>Control Statements</a:t>
            </a:r>
          </a:p>
          <a:p>
            <a:pPr indent="-381000" lvl="0" marL="457200" rtl="0">
              <a:spcBef>
                <a:spcPts val="0"/>
              </a:spcBef>
              <a:buClr>
                <a:srgbClr val="000000"/>
              </a:buClr>
              <a:buSzPct val="100000"/>
              <a:buChar char="●"/>
            </a:pPr>
            <a:r>
              <a:rPr lang="en" sz="2400">
                <a:solidFill>
                  <a:srgbClr val="000000"/>
                </a:solidFill>
                <a:hlinkClick r:id="rId8"/>
              </a:rPr>
              <a:t>Static SQL</a:t>
            </a:r>
          </a:p>
          <a:p>
            <a:pPr indent="-381000" lvl="0" marL="457200" rtl="0">
              <a:spcBef>
                <a:spcPts val="0"/>
              </a:spcBef>
              <a:buClr>
                <a:srgbClr val="000000"/>
              </a:buClr>
              <a:buSzPct val="100000"/>
              <a:buChar char="●"/>
            </a:pPr>
            <a:r>
              <a:rPr lang="en" sz="2400">
                <a:solidFill>
                  <a:srgbClr val="000000"/>
                </a:solidFill>
                <a:hlinkClick r:id="rId9"/>
              </a:rPr>
              <a:t>Dynamic SQL</a:t>
            </a:r>
          </a:p>
          <a:p>
            <a:pPr indent="-381000" lvl="0" marL="457200" rtl="0">
              <a:spcBef>
                <a:spcPts val="0"/>
              </a:spcBef>
              <a:buClr>
                <a:srgbClr val="000000"/>
              </a:buClr>
              <a:buSzPct val="100000"/>
              <a:buChar char="●"/>
            </a:pPr>
            <a:r>
              <a:rPr lang="en" sz="2400">
                <a:solidFill>
                  <a:srgbClr val="000000"/>
                </a:solidFill>
                <a:hlinkClick r:id="rId10"/>
              </a:rPr>
              <a:t>Stored PL/SQL</a:t>
            </a:r>
          </a:p>
          <a:p>
            <a:pPr indent="-381000" lvl="0" marL="457200">
              <a:spcBef>
                <a:spcPts val="0"/>
              </a:spcBef>
              <a:buClr>
                <a:srgbClr val="000000"/>
              </a:buClr>
              <a:buSzPct val="100000"/>
              <a:buChar char="●"/>
            </a:pPr>
            <a:r>
              <a:rPr lang="en" sz="2400">
                <a:solidFill>
                  <a:srgbClr val="000000"/>
                </a:solidFill>
                <a:hlinkClick r:id="rId11"/>
              </a:rPr>
              <a:t>Built-ins</a:t>
            </a:r>
          </a:p>
        </p:txBody>
      </p:sp>
      <p:sp>
        <p:nvSpPr>
          <p:cNvPr id="105" name="Shape 105"/>
          <p:cNvSpPr txBox="1"/>
          <p:nvPr>
            <p:ph idx="2" type="body"/>
          </p:nvPr>
        </p:nvSpPr>
        <p:spPr>
          <a:xfrm>
            <a:off x="4731225" y="634800"/>
            <a:ext cx="4315799" cy="4292399"/>
          </a:xfrm>
          <a:prstGeom prst="rect">
            <a:avLst/>
          </a:prstGeom>
        </p:spPr>
        <p:txBody>
          <a:bodyPr anchorCtr="0" anchor="t" bIns="91425" lIns="91425" rIns="91425" tIns="91425">
            <a:noAutofit/>
          </a:bodyPr>
          <a:lstStyle/>
          <a:p>
            <a:pPr lvl="0" rtl="0" algn="ctr">
              <a:spcBef>
                <a:spcPts val="0"/>
              </a:spcBef>
              <a:buNone/>
            </a:pPr>
            <a:r>
              <a:rPr b="1" lang="en" sz="2400">
                <a:solidFill>
                  <a:schemeClr val="accent1"/>
                </a:solidFill>
              </a:rPr>
              <a:t>Part 2</a:t>
            </a:r>
          </a:p>
          <a:p>
            <a:pPr indent="-381000" lvl="0" marL="457200" rtl="0">
              <a:spcBef>
                <a:spcPts val="0"/>
              </a:spcBef>
              <a:buClr>
                <a:schemeClr val="accent1"/>
              </a:buClr>
              <a:buSzPct val="100000"/>
              <a:buChar char="●"/>
            </a:pPr>
            <a:r>
              <a:rPr lang="en" sz="2400">
                <a:solidFill>
                  <a:schemeClr val="accent1"/>
                </a:solidFill>
                <a:hlinkClick r:id="rId12"/>
              </a:rPr>
              <a:t>Composite Data Types</a:t>
            </a:r>
          </a:p>
          <a:p>
            <a:pPr indent="-381000" lvl="0" marL="457200" rtl="0">
              <a:spcBef>
                <a:spcPts val="0"/>
              </a:spcBef>
              <a:buClr>
                <a:schemeClr val="accent1"/>
              </a:buClr>
              <a:buSzPct val="100000"/>
              <a:buChar char="●"/>
            </a:pPr>
            <a:r>
              <a:rPr lang="en" sz="2400">
                <a:solidFill>
                  <a:schemeClr val="accent1"/>
                </a:solidFill>
                <a:hlinkClick r:id="rId13"/>
              </a:rPr>
              <a:t>Bulk Processing</a:t>
            </a:r>
          </a:p>
          <a:p>
            <a:pPr indent="-381000" lvl="0" marL="457200" rtl="0">
              <a:spcBef>
                <a:spcPts val="0"/>
              </a:spcBef>
              <a:buClr>
                <a:schemeClr val="accent1"/>
              </a:buClr>
              <a:buSzPct val="100000"/>
              <a:buChar char="●"/>
            </a:pPr>
            <a:r>
              <a:rPr lang="en" sz="2400">
                <a:solidFill>
                  <a:schemeClr val="accent1"/>
                </a:solidFill>
                <a:hlinkClick r:id="rId14"/>
              </a:rPr>
              <a:t>Exceptions</a:t>
            </a:r>
          </a:p>
          <a:p>
            <a:pPr indent="-381000" lvl="0" marL="457200" rtl="0">
              <a:spcBef>
                <a:spcPts val="0"/>
              </a:spcBef>
              <a:buClr>
                <a:schemeClr val="accent1"/>
              </a:buClr>
              <a:buSzPct val="100000"/>
              <a:buChar char="●"/>
            </a:pPr>
            <a:r>
              <a:rPr lang="en" sz="2400">
                <a:solidFill>
                  <a:schemeClr val="accent1"/>
                </a:solidFill>
                <a:hlinkClick r:id="rId15"/>
              </a:rPr>
              <a:t>Data Abstraction</a:t>
            </a:r>
          </a:p>
          <a:p>
            <a:pPr indent="-381000" lvl="0" marL="457200" rtl="0">
              <a:spcBef>
                <a:spcPts val="0"/>
              </a:spcBef>
              <a:buClr>
                <a:schemeClr val="accent1"/>
              </a:buClr>
              <a:buSzPct val="100000"/>
              <a:buChar char="●"/>
            </a:pPr>
            <a:r>
              <a:rPr lang="en" sz="2400">
                <a:solidFill>
                  <a:schemeClr val="accent1"/>
                </a:solidFill>
                <a:hlinkClick r:id="rId16"/>
              </a:rPr>
              <a:t>Code Org &amp; DevOps</a:t>
            </a:r>
          </a:p>
          <a:p>
            <a:pPr indent="-381000" lvl="0" marL="457200" rtl="0">
              <a:spcBef>
                <a:spcPts val="0"/>
              </a:spcBef>
              <a:buClr>
                <a:schemeClr val="accent1"/>
              </a:buClr>
              <a:buSzPct val="100000"/>
              <a:buChar char="●"/>
            </a:pPr>
            <a:r>
              <a:rPr lang="en" sz="2400">
                <a:solidFill>
                  <a:schemeClr val="accent1"/>
                </a:solidFill>
                <a:hlinkClick r:id="rId17"/>
              </a:rPr>
              <a:t>Compilation &amp; Debug</a:t>
            </a:r>
          </a:p>
          <a:p>
            <a:pPr indent="-381000" lvl="0" marL="457200" rtl="0">
              <a:spcBef>
                <a:spcPts val="0"/>
              </a:spcBef>
              <a:buClr>
                <a:schemeClr val="accent1"/>
              </a:buClr>
              <a:buSzPct val="100000"/>
              <a:buChar char="●"/>
            </a:pPr>
            <a:r>
              <a:rPr lang="en" sz="2400">
                <a:solidFill>
                  <a:schemeClr val="accent1"/>
                </a:solidFill>
                <a:hlinkClick r:id="rId18"/>
              </a:rPr>
              <a:t>Instrumentation</a:t>
            </a:r>
          </a:p>
          <a:p>
            <a:pPr indent="-381000" lvl="0" marL="457200" rtl="0">
              <a:spcBef>
                <a:spcPts val="0"/>
              </a:spcBef>
              <a:buClr>
                <a:schemeClr val="accent1"/>
              </a:buClr>
              <a:buSzPct val="100000"/>
              <a:buChar char="●"/>
            </a:pPr>
            <a:r>
              <a:rPr lang="en" sz="2400">
                <a:solidFill>
                  <a:schemeClr val="accent1"/>
                </a:solidFill>
                <a:hlinkClick r:id="rId19"/>
              </a:rPr>
              <a:t>Security</a:t>
            </a:r>
          </a:p>
          <a:p>
            <a:pPr indent="-381000" lvl="0" marL="457200" rtl="0">
              <a:spcBef>
                <a:spcPts val="0"/>
              </a:spcBef>
              <a:buClr>
                <a:schemeClr val="accent1"/>
              </a:buClr>
              <a:buSzPct val="100000"/>
              <a:buChar char="●"/>
            </a:pPr>
            <a:r>
              <a:rPr lang="en" sz="2400">
                <a:solidFill>
                  <a:schemeClr val="accent1"/>
                </a:solidFill>
                <a:hlinkClick r:id="rId20"/>
              </a:rPr>
              <a:t>Libraries</a:t>
            </a:r>
          </a:p>
          <a:p>
            <a:pPr indent="-381000" lvl="0" marL="457200">
              <a:spcBef>
                <a:spcPts val="0"/>
              </a:spcBef>
              <a:buClr>
                <a:schemeClr val="accent1"/>
              </a:buClr>
              <a:buSzPct val="100000"/>
              <a:buChar char="●"/>
            </a:pPr>
            <a:r>
              <a:rPr lang="en" sz="2400">
                <a:solidFill>
                  <a:schemeClr val="accent1"/>
                </a:solidFill>
                <a:hlinkClick r:id="rId21"/>
              </a:rPr>
              <a:t>Templates &amp; Tools</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9" name="Shape 809"/>
        <p:cNvGrpSpPr/>
        <p:nvPr/>
      </p:nvGrpSpPr>
      <p:grpSpPr>
        <a:xfrm>
          <a:off x="0" y="0"/>
          <a:ext cx="0" cy="0"/>
          <a:chOff x="0" y="0"/>
          <a:chExt cx="0" cy="0"/>
        </a:xfrm>
      </p:grpSpPr>
      <p:sp>
        <p:nvSpPr>
          <p:cNvPr id="810" name="Shape 81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 DDL, DCL and TCL</a:t>
            </a:r>
          </a:p>
        </p:txBody>
      </p:sp>
      <p:sp>
        <p:nvSpPr>
          <p:cNvPr id="811" name="Shape 81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DDL (data definition) and DCL (data control) statements can be issued from PL/SQL using dynamic SQL (covered in next section).</a:t>
            </a:r>
          </a:p>
          <a:p>
            <a:pPr indent="-228600" lvl="0" marL="457200" rtl="0">
              <a:spcBef>
                <a:spcPts val="0"/>
              </a:spcBef>
              <a:buChar char="●"/>
            </a:pPr>
            <a:r>
              <a:rPr lang="en"/>
              <a:t>TCL (transaction control) statements can be issued directly in PL/SQL.</a:t>
            </a:r>
          </a:p>
          <a:p>
            <a:pPr indent="-228600" lvl="1" marL="914400" rtl="0">
              <a:spcBef>
                <a:spcPts val="0"/>
              </a:spcBef>
              <a:buChar char="○"/>
            </a:pPr>
            <a:r>
              <a:rPr lang="en"/>
              <a:t>COMMIT - leave to the caller/client</a:t>
            </a:r>
          </a:p>
          <a:p>
            <a:pPr indent="-228600" lvl="1" marL="914400" rtl="0">
              <a:spcBef>
                <a:spcPts val="0"/>
              </a:spcBef>
              <a:buChar char="○"/>
            </a:pPr>
            <a:r>
              <a:rPr lang="en"/>
              <a:t>ROLLBACK - usually auto-handled during exception</a:t>
            </a:r>
          </a:p>
          <a:p>
            <a:pPr indent="-228600" lvl="1" marL="914400" rtl="0">
              <a:spcBef>
                <a:spcPts val="0"/>
              </a:spcBef>
              <a:buChar char="○"/>
            </a:pPr>
            <a:r>
              <a:rPr lang="en"/>
              <a:t>SET TRANSACTION - rarely used</a:t>
            </a:r>
          </a:p>
          <a:p>
            <a:pPr indent="-228600" lvl="1" marL="914400">
              <a:spcBef>
                <a:spcPts val="0"/>
              </a:spcBef>
              <a:buChar char="○"/>
            </a:pPr>
            <a:r>
              <a:rPr lang="en"/>
              <a:t>SAVEPOINT - rarely used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0" st="0"/>
                                            </p:txEl>
                                          </p:spTgt>
                                        </p:tgtEl>
                                        <p:attrNameLst>
                                          <p:attrName>style.visibility</p:attrName>
                                        </p:attrNameLst>
                                      </p:cBhvr>
                                      <p:to>
                                        <p:strVal val="visible"/>
                                      </p:to>
                                    </p:set>
                                    <p:animEffect filter="fade" transition="in">
                                      <p:cBhvr>
                                        <p:cTn dur="1000"/>
                                        <p:tgtEl>
                                          <p:spTgt spid="8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1" st="1"/>
                                            </p:txEl>
                                          </p:spTgt>
                                        </p:tgtEl>
                                        <p:attrNameLst>
                                          <p:attrName>style.visibility</p:attrName>
                                        </p:attrNameLst>
                                      </p:cBhvr>
                                      <p:to>
                                        <p:strVal val="visible"/>
                                      </p:to>
                                    </p:set>
                                    <p:animEffect filter="fade" transition="in">
                                      <p:cBhvr>
                                        <p:cTn dur="1000"/>
                                        <p:tgtEl>
                                          <p:spTgt spid="8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2" st="2"/>
                                            </p:txEl>
                                          </p:spTgt>
                                        </p:tgtEl>
                                        <p:attrNameLst>
                                          <p:attrName>style.visibility</p:attrName>
                                        </p:attrNameLst>
                                      </p:cBhvr>
                                      <p:to>
                                        <p:strVal val="visible"/>
                                      </p:to>
                                    </p:set>
                                    <p:animEffect filter="fade" transition="in">
                                      <p:cBhvr>
                                        <p:cTn dur="1000"/>
                                        <p:tgtEl>
                                          <p:spTgt spid="8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3" st="3"/>
                                            </p:txEl>
                                          </p:spTgt>
                                        </p:tgtEl>
                                        <p:attrNameLst>
                                          <p:attrName>style.visibility</p:attrName>
                                        </p:attrNameLst>
                                      </p:cBhvr>
                                      <p:to>
                                        <p:strVal val="visible"/>
                                      </p:to>
                                    </p:set>
                                    <p:animEffect filter="fade" transition="in">
                                      <p:cBhvr>
                                        <p:cTn dur="1000"/>
                                        <p:tgtEl>
                                          <p:spTgt spid="8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4" st="4"/>
                                            </p:txEl>
                                          </p:spTgt>
                                        </p:tgtEl>
                                        <p:attrNameLst>
                                          <p:attrName>style.visibility</p:attrName>
                                        </p:attrNameLst>
                                      </p:cBhvr>
                                      <p:to>
                                        <p:strVal val="visible"/>
                                      </p:to>
                                    </p:set>
                                    <p:animEffect filter="fade" transition="in">
                                      <p:cBhvr>
                                        <p:cTn dur="1000"/>
                                        <p:tgtEl>
                                          <p:spTgt spid="8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xEl>
                                              <p:pRg end="5" st="5"/>
                                            </p:txEl>
                                          </p:spTgt>
                                        </p:tgtEl>
                                        <p:attrNameLst>
                                          <p:attrName>style.visibility</p:attrName>
                                        </p:attrNameLst>
                                      </p:cBhvr>
                                      <p:to>
                                        <p:strVal val="visible"/>
                                      </p:to>
                                    </p:set>
                                    <p:animEffect filter="fade" transition="in">
                                      <p:cBhvr>
                                        <p:cTn dur="1000"/>
                                        <p:tgtEl>
                                          <p:spTgt spid="8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5" name="Shape 815"/>
        <p:cNvGrpSpPr/>
        <p:nvPr/>
      </p:nvGrpSpPr>
      <p:grpSpPr>
        <a:xfrm>
          <a:off x="0" y="0"/>
          <a:ext cx="0" cy="0"/>
          <a:chOff x="0" y="0"/>
          <a:chExt cx="0" cy="0"/>
        </a:xfrm>
      </p:grpSpPr>
      <p:sp>
        <p:nvSpPr>
          <p:cNvPr id="816" name="Shape 81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 </a:t>
            </a:r>
            <a:r>
              <a:rPr lang="en" sz="3200"/>
              <a:t>Autonomous Transaction</a:t>
            </a:r>
          </a:p>
        </p:txBody>
      </p:sp>
      <p:sp>
        <p:nvSpPr>
          <p:cNvPr id="817" name="Shape 81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Using stored procedures, Oracle allows independent transactions to be broken off from the main transaction, which commit or roll back on their own.</a:t>
            </a:r>
          </a:p>
          <a:p>
            <a:pPr indent="-228600" lvl="0" marL="457200" rtl="0">
              <a:spcBef>
                <a:spcPts val="0"/>
              </a:spcBef>
              <a:buChar char="●"/>
            </a:pPr>
            <a:r>
              <a:rPr lang="en"/>
              <a:t>This is useful for logging error messages or incrementing retry counters, even when the outer program fails and rolls everything else back.</a:t>
            </a:r>
          </a:p>
          <a:p>
            <a:pPr indent="-228600" lvl="0" marL="457200">
              <a:spcBef>
                <a:spcPts val="0"/>
              </a:spcBef>
              <a:buChar char="●"/>
            </a:pPr>
            <a:r>
              <a:rPr lang="en"/>
              <a:t>A good example of this will be seen in the Part 2 Abstraction section.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0" st="0"/>
                                            </p:txEl>
                                          </p:spTgt>
                                        </p:tgtEl>
                                        <p:attrNameLst>
                                          <p:attrName>style.visibility</p:attrName>
                                        </p:attrNameLst>
                                      </p:cBhvr>
                                      <p:to>
                                        <p:strVal val="visible"/>
                                      </p:to>
                                    </p:set>
                                    <p:animEffect filter="fade" transition="in">
                                      <p:cBhvr>
                                        <p:cTn dur="1000"/>
                                        <p:tgtEl>
                                          <p:spTgt spid="8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1" st="1"/>
                                            </p:txEl>
                                          </p:spTgt>
                                        </p:tgtEl>
                                        <p:attrNameLst>
                                          <p:attrName>style.visibility</p:attrName>
                                        </p:attrNameLst>
                                      </p:cBhvr>
                                      <p:to>
                                        <p:strVal val="visible"/>
                                      </p:to>
                                    </p:set>
                                    <p:animEffect filter="fade" transition="in">
                                      <p:cBhvr>
                                        <p:cTn dur="1000"/>
                                        <p:tgtEl>
                                          <p:spTgt spid="8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xEl>
                                              <p:pRg end="2" st="2"/>
                                            </p:txEl>
                                          </p:spTgt>
                                        </p:tgtEl>
                                        <p:attrNameLst>
                                          <p:attrName>style.visibility</p:attrName>
                                        </p:attrNameLst>
                                      </p:cBhvr>
                                      <p:to>
                                        <p:strVal val="visible"/>
                                      </p:to>
                                    </p:set>
                                    <p:animEffect filter="fade" transition="in">
                                      <p:cBhvr>
                                        <p:cTn dur="1000"/>
                                        <p:tgtEl>
                                          <p:spTgt spid="81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1" name="Shape 821"/>
        <p:cNvGrpSpPr/>
        <p:nvPr/>
      </p:nvGrpSpPr>
      <p:grpSpPr>
        <a:xfrm>
          <a:off x="0" y="0"/>
          <a:ext cx="0" cy="0"/>
          <a:chOff x="0" y="0"/>
          <a:chExt cx="0" cy="0"/>
        </a:xfrm>
      </p:grpSpPr>
      <p:sp>
        <p:nvSpPr>
          <p:cNvPr id="822" name="Shape 82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Static SQL: Cursors</a:t>
            </a:r>
          </a:p>
        </p:txBody>
      </p:sp>
      <p:sp>
        <p:nvSpPr>
          <p:cNvPr id="823" name="Shape 82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Cursors are fundamental to database programming.</a:t>
            </a:r>
          </a:p>
          <a:p>
            <a:pPr indent="-228600" lvl="0" marL="457200" rtl="0">
              <a:spcBef>
                <a:spcPts val="0"/>
              </a:spcBef>
              <a:buChar char="●"/>
            </a:pPr>
            <a:r>
              <a:rPr lang="en"/>
              <a:t>One uses an implicit or explicit cursor to get data out and process it in PL/SQL.</a:t>
            </a:r>
          </a:p>
          <a:p>
            <a:pPr indent="-228600" lvl="0" marL="457200" rtl="0">
              <a:spcBef>
                <a:spcPts val="0"/>
              </a:spcBef>
              <a:buChar char="●"/>
            </a:pPr>
            <a:r>
              <a:rPr lang="en"/>
              <a:t>A cursor is a handle (pointer) to an area of memory private to the session that holds information about a DML statement and its results.</a:t>
            </a:r>
          </a:p>
          <a:p>
            <a:pPr indent="-406400" lvl="0" marL="457200" marR="0" rtl="0" algn="l">
              <a:lnSpc>
                <a:spcPct val="100000"/>
              </a:lnSpc>
              <a:spcBef>
                <a:spcPts val="600"/>
              </a:spcBef>
              <a:spcAft>
                <a:spcPts val="0"/>
              </a:spcAft>
              <a:buClr>
                <a:schemeClr val="dk2"/>
              </a:buClr>
              <a:buSzPct val="100000"/>
              <a:buFont typeface="Arial"/>
              <a:buChar char="●"/>
            </a:pPr>
            <a:r>
              <a:rPr lang="en"/>
              <a:t>A cursor variable is used to pass a cursor. It is an address to a SQL work area.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xEl>
                                              <p:pRg end="0" st="0"/>
                                            </p:txEl>
                                          </p:spTgt>
                                        </p:tgtEl>
                                        <p:attrNameLst>
                                          <p:attrName>style.visibility</p:attrName>
                                        </p:attrNameLst>
                                      </p:cBhvr>
                                      <p:to>
                                        <p:strVal val="visible"/>
                                      </p:to>
                                    </p:set>
                                    <p:animEffect filter="fade" transition="in">
                                      <p:cBhvr>
                                        <p:cTn dur="1000"/>
                                        <p:tgtEl>
                                          <p:spTgt spid="8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xEl>
                                              <p:pRg end="1" st="1"/>
                                            </p:txEl>
                                          </p:spTgt>
                                        </p:tgtEl>
                                        <p:attrNameLst>
                                          <p:attrName>style.visibility</p:attrName>
                                        </p:attrNameLst>
                                      </p:cBhvr>
                                      <p:to>
                                        <p:strVal val="visible"/>
                                      </p:to>
                                    </p:set>
                                    <p:animEffect filter="fade" transition="in">
                                      <p:cBhvr>
                                        <p:cTn dur="1000"/>
                                        <p:tgtEl>
                                          <p:spTgt spid="8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xEl>
                                              <p:pRg end="2" st="2"/>
                                            </p:txEl>
                                          </p:spTgt>
                                        </p:tgtEl>
                                        <p:attrNameLst>
                                          <p:attrName>style.visibility</p:attrName>
                                        </p:attrNameLst>
                                      </p:cBhvr>
                                      <p:to>
                                        <p:strVal val="visible"/>
                                      </p:to>
                                    </p:set>
                                    <p:animEffect filter="fade" transition="in">
                                      <p:cBhvr>
                                        <p:cTn dur="1000"/>
                                        <p:tgtEl>
                                          <p:spTgt spid="8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xEl>
                                              <p:pRg end="3" st="3"/>
                                            </p:txEl>
                                          </p:spTgt>
                                        </p:tgtEl>
                                        <p:attrNameLst>
                                          <p:attrName>style.visibility</p:attrName>
                                        </p:attrNameLst>
                                      </p:cBhvr>
                                      <p:to>
                                        <p:strVal val="visible"/>
                                      </p:to>
                                    </p:set>
                                    <p:animEffect filter="fade" transition="in">
                                      <p:cBhvr>
                                        <p:cTn dur="1000"/>
                                        <p:tgtEl>
                                          <p:spTgt spid="82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7" name="Shape 827"/>
        <p:cNvGrpSpPr/>
        <p:nvPr/>
      </p:nvGrpSpPr>
      <p:grpSpPr>
        <a:xfrm>
          <a:off x="0" y="0"/>
          <a:ext cx="0" cy="0"/>
          <a:chOff x="0" y="0"/>
          <a:chExt cx="0" cy="0"/>
        </a:xfrm>
      </p:grpSpPr>
      <p:sp>
        <p:nvSpPr>
          <p:cNvPr id="828" name="Shape 82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Cursors</a:t>
            </a:r>
          </a:p>
        </p:txBody>
      </p:sp>
      <p:sp>
        <p:nvSpPr>
          <p:cNvPr id="829" name="Shape 82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When session ends, its cursors</a:t>
            </a:r>
            <a:r>
              <a:rPr baseline="30000" lang="en"/>
              <a:t>1</a:t>
            </a:r>
            <a:r>
              <a:rPr lang="en"/>
              <a:t> cease to exist.</a:t>
            </a:r>
          </a:p>
          <a:p>
            <a:pPr indent="-228600" lvl="0" marL="457200" rtl="0">
              <a:spcBef>
                <a:spcPts val="0"/>
              </a:spcBef>
              <a:buChar char="●"/>
            </a:pPr>
            <a:r>
              <a:rPr lang="en"/>
              <a:t>Implicit Cursor: created and handled automatically by PL/SQL engine.</a:t>
            </a:r>
          </a:p>
          <a:p>
            <a:pPr indent="-228600" lvl="0" marL="457200" rtl="0">
              <a:spcBef>
                <a:spcPts val="0"/>
              </a:spcBef>
              <a:buChar char="●"/>
            </a:pPr>
            <a:r>
              <a:rPr lang="en" sz="2600">
                <a:solidFill>
                  <a:schemeClr val="dk1"/>
                </a:solidFill>
              </a:rPr>
              <a:t>Cursor attributes available for implicit cursors</a:t>
            </a:r>
            <a:r>
              <a:rPr baseline="30000" lang="en" sz="2600">
                <a:solidFill>
                  <a:schemeClr val="dk1"/>
                </a:solidFill>
              </a:rPr>
              <a:t>2</a:t>
            </a:r>
            <a:r>
              <a:rPr lang="en" sz="2600">
                <a:solidFill>
                  <a:schemeClr val="dk1"/>
                </a:solidFill>
              </a:rPr>
              <a:t>: </a:t>
            </a:r>
            <a:r>
              <a:rPr lang="en" sz="2000">
                <a:solidFill>
                  <a:schemeClr val="dk1"/>
                </a:solidFill>
              </a:rPr>
              <a:t>SQL%ISOPEN (never used because it’s always false), SQL%FOUND, SQL%NOTFOUND, </a:t>
            </a:r>
            <a:r>
              <a:rPr b="1" lang="en" sz="2000">
                <a:solidFill>
                  <a:schemeClr val="dk1"/>
                </a:solidFill>
              </a:rPr>
              <a:t>SQL%ROWCOUNT</a:t>
            </a:r>
            <a:r>
              <a:rPr lang="en" sz="2000">
                <a:solidFill>
                  <a:schemeClr val="dk1"/>
                </a:solidFill>
              </a:rPr>
              <a:t>, SQL%BULK_ROWCOUNT, SQL%BULK_EXCEPTIONS</a:t>
            </a:r>
          </a:p>
          <a:p>
            <a:pPr indent="-228600" lvl="0" marL="457200" rtl="0">
              <a:spcBef>
                <a:spcPts val="0"/>
              </a:spcBef>
              <a:buChar char="●"/>
            </a:pPr>
            <a:r>
              <a:rPr lang="en"/>
              <a:t>Explicit Cursor: created and handled by coder.</a:t>
            </a:r>
          </a:p>
          <a:p>
            <a:pPr indent="-228600" lvl="1" marL="914400" rtl="0">
              <a:spcBef>
                <a:spcPts val="0"/>
              </a:spcBef>
              <a:buChar char="○"/>
            </a:pPr>
            <a:r>
              <a:rPr lang="en" sz="2000">
                <a:solidFill>
                  <a:schemeClr val="dk1"/>
                </a:solidFill>
              </a:rPr>
              <a:t>Same cursor attributes are available, but prefixed with cursor name:</a:t>
            </a:r>
          </a:p>
          <a:p>
            <a:pPr indent="0" lvl="0" marL="457200" rtl="0">
              <a:spcBef>
                <a:spcPts val="0"/>
              </a:spcBef>
              <a:buNone/>
            </a:pPr>
            <a:r>
              <a:rPr lang="en" sz="2000">
                <a:solidFill>
                  <a:schemeClr val="dk1"/>
                </a:solidFill>
              </a:rPr>
              <a:t>mycur%FOUND, mycur%ROWCOUNT, my%ISOPEN, etc.</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animEffect filter="fade" transition="in">
                                      <p:cBhvr>
                                        <p:cTn dur="1000"/>
                                        <p:tgtEl>
                                          <p:spTgt spid="8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1" st="1"/>
                                            </p:txEl>
                                          </p:spTgt>
                                        </p:tgtEl>
                                        <p:attrNameLst>
                                          <p:attrName>style.visibility</p:attrName>
                                        </p:attrNameLst>
                                      </p:cBhvr>
                                      <p:to>
                                        <p:strVal val="visible"/>
                                      </p:to>
                                    </p:set>
                                    <p:animEffect filter="fade" transition="in">
                                      <p:cBhvr>
                                        <p:cTn dur="1000"/>
                                        <p:tgtEl>
                                          <p:spTgt spid="8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2" st="2"/>
                                            </p:txEl>
                                          </p:spTgt>
                                        </p:tgtEl>
                                        <p:attrNameLst>
                                          <p:attrName>style.visibility</p:attrName>
                                        </p:attrNameLst>
                                      </p:cBhvr>
                                      <p:to>
                                        <p:strVal val="visible"/>
                                      </p:to>
                                    </p:set>
                                    <p:animEffect filter="fade" transition="in">
                                      <p:cBhvr>
                                        <p:cTn dur="1000"/>
                                        <p:tgtEl>
                                          <p:spTgt spid="8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3" st="3"/>
                                            </p:txEl>
                                          </p:spTgt>
                                        </p:tgtEl>
                                        <p:attrNameLst>
                                          <p:attrName>style.visibility</p:attrName>
                                        </p:attrNameLst>
                                      </p:cBhvr>
                                      <p:to>
                                        <p:strVal val="visible"/>
                                      </p:to>
                                    </p:set>
                                    <p:animEffect filter="fade" transition="in">
                                      <p:cBhvr>
                                        <p:cTn dur="1000"/>
                                        <p:tgtEl>
                                          <p:spTgt spid="8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4" st="4"/>
                                            </p:txEl>
                                          </p:spTgt>
                                        </p:tgtEl>
                                        <p:attrNameLst>
                                          <p:attrName>style.visibility</p:attrName>
                                        </p:attrNameLst>
                                      </p:cBhvr>
                                      <p:to>
                                        <p:strVal val="visible"/>
                                      </p:to>
                                    </p:set>
                                    <p:animEffect filter="fade" transition="in">
                                      <p:cBhvr>
                                        <p:cTn dur="1000"/>
                                        <p:tgtEl>
                                          <p:spTgt spid="8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5" st="5"/>
                                            </p:txEl>
                                          </p:spTgt>
                                        </p:tgtEl>
                                        <p:attrNameLst>
                                          <p:attrName>style.visibility</p:attrName>
                                        </p:attrNameLst>
                                      </p:cBhvr>
                                      <p:to>
                                        <p:strVal val="visible"/>
                                      </p:to>
                                    </p:set>
                                    <p:animEffect filter="fade" transition="in">
                                      <p:cBhvr>
                                        <p:cTn dur="1000"/>
                                        <p:tgtEl>
                                          <p:spTgt spid="82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3" name="Shape 833"/>
        <p:cNvGrpSpPr/>
        <p:nvPr/>
      </p:nvGrpSpPr>
      <p:grpSpPr>
        <a:xfrm>
          <a:off x="0" y="0"/>
          <a:ext cx="0" cy="0"/>
          <a:chOff x="0" y="0"/>
          <a:chExt cx="0" cy="0"/>
        </a:xfrm>
      </p:grpSpPr>
      <p:sp>
        <p:nvSpPr>
          <p:cNvPr id="834" name="Shape 83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Cursors | Explicit</a:t>
            </a:r>
          </a:p>
        </p:txBody>
      </p:sp>
      <p:graphicFrame>
        <p:nvGraphicFramePr>
          <p:cNvPr id="835" name="Shape 835"/>
          <p:cNvGraphicFramePr/>
          <p:nvPr/>
        </p:nvGraphicFramePr>
        <p:xfrm>
          <a:off x="147450" y="708225"/>
          <a:ext cx="3000000" cy="3000000"/>
        </p:xfrm>
        <a:graphic>
          <a:graphicData uri="http://schemas.openxmlformats.org/drawingml/2006/table">
            <a:tbl>
              <a:tblPr>
                <a:noFill/>
                <a:tableStyleId>{3C02302D-1A38-4B88-AC61-B8E5A3A355C6}</a:tableStyleId>
              </a:tblPr>
              <a:tblGrid>
                <a:gridCol w="4374300"/>
                <a:gridCol w="4374300"/>
              </a:tblGrid>
              <a:tr h="381000">
                <a:tc>
                  <a:txBody>
                    <a:bodyPr>
                      <a:noAutofit/>
                    </a:bodyPr>
                    <a:lstStyle/>
                    <a:p>
                      <a:pPr lvl="0" rtl="0">
                        <a:spcBef>
                          <a:spcPts val="600"/>
                        </a:spcBef>
                        <a:buNone/>
                      </a:pPr>
                      <a:r>
                        <a:rPr lang="en" sz="2400">
                          <a:solidFill>
                            <a:schemeClr val="dk2"/>
                          </a:solidFill>
                        </a:rPr>
                        <a:t>Declare and define a named cursor query</a:t>
                      </a:r>
                    </a:p>
                  </a:txBody>
                  <a:tcPr marT="91425" marB="91425" marR="91425" marL="91425"/>
                </a:tc>
                <a:tc>
                  <a:txBody>
                    <a:bodyPr>
                      <a:noAutofit/>
                    </a:bodyPr>
                    <a:lstStyle/>
                    <a:p>
                      <a:pPr indent="0" lvl="0" marL="0" rtl="0">
                        <a:spcBef>
                          <a:spcPts val="600"/>
                        </a:spcBef>
                        <a:buNone/>
                      </a:pPr>
                      <a:r>
                        <a:rPr lang="en" sz="1800">
                          <a:solidFill>
                            <a:schemeClr val="dk2"/>
                          </a:solidFill>
                          <a:latin typeface="Courier New"/>
                          <a:ea typeface="Courier New"/>
                          <a:cs typeface="Courier New"/>
                          <a:sym typeface="Courier New"/>
                        </a:rPr>
                        <a:t>CURSOR </a:t>
                      </a:r>
                      <a:r>
                        <a:rPr i="1" lang="en" sz="1800">
                          <a:solidFill>
                            <a:schemeClr val="dk2"/>
                          </a:solidFill>
                          <a:latin typeface="Courier New"/>
                          <a:ea typeface="Courier New"/>
                          <a:cs typeface="Courier New"/>
                          <a:sym typeface="Courier New"/>
                        </a:rPr>
                        <a:t>cursor_name </a:t>
                      </a:r>
                      <a:r>
                        <a:rPr lang="en" sz="1800">
                          <a:solidFill>
                            <a:schemeClr val="dk2"/>
                          </a:solidFill>
                          <a:latin typeface="Courier New"/>
                          <a:ea typeface="Courier New"/>
                          <a:cs typeface="Courier New"/>
                          <a:sym typeface="Courier New"/>
                        </a:rPr>
                        <a:t>[ </a:t>
                      </a:r>
                      <a:r>
                        <a:rPr i="1" lang="en" sz="1800">
                          <a:solidFill>
                            <a:schemeClr val="dk2"/>
                          </a:solidFill>
                          <a:latin typeface="Courier New"/>
                          <a:ea typeface="Courier New"/>
                          <a:cs typeface="Courier New"/>
                          <a:sym typeface="Courier New"/>
                        </a:rPr>
                        <a:t>parameter_list </a:t>
                      </a:r>
                      <a:r>
                        <a:rPr lang="en" sz="1800">
                          <a:solidFill>
                            <a:schemeClr val="dk2"/>
                          </a:solidFill>
                          <a:latin typeface="Courier New"/>
                          <a:ea typeface="Courier New"/>
                          <a:cs typeface="Courier New"/>
                          <a:sym typeface="Courier New"/>
                        </a:rPr>
                        <a:t>] [ RETURN </a:t>
                      </a:r>
                      <a:r>
                        <a:rPr i="1" lang="en" sz="1800">
                          <a:solidFill>
                            <a:schemeClr val="dk2"/>
                          </a:solidFill>
                          <a:latin typeface="Courier New"/>
                          <a:ea typeface="Courier New"/>
                          <a:cs typeface="Courier New"/>
                          <a:sym typeface="Courier New"/>
                        </a:rPr>
                        <a:t>return_type </a:t>
                      </a:r>
                      <a:r>
                        <a:rPr lang="en" sz="1800">
                          <a:solidFill>
                            <a:schemeClr val="dk2"/>
                          </a:solidFill>
                          <a:latin typeface="Courier New"/>
                          <a:ea typeface="Courier New"/>
                          <a:cs typeface="Courier New"/>
                          <a:sym typeface="Courier New"/>
                        </a:rPr>
                        <a:t>]</a:t>
                      </a:r>
                    </a:p>
                    <a:p>
                      <a:pPr indent="0" lvl="0" marL="0" rtl="0">
                        <a:spcBef>
                          <a:spcPts val="600"/>
                        </a:spcBef>
                        <a:buNone/>
                      </a:pPr>
                      <a:r>
                        <a:rPr lang="en" sz="1800">
                          <a:solidFill>
                            <a:schemeClr val="dk2"/>
                          </a:solidFill>
                          <a:latin typeface="Courier New"/>
                          <a:ea typeface="Courier New"/>
                          <a:cs typeface="Courier New"/>
                          <a:sym typeface="Courier New"/>
                        </a:rPr>
                        <a:t>IS </a:t>
                      </a:r>
                      <a:r>
                        <a:rPr i="1" lang="en" sz="1800">
                          <a:solidFill>
                            <a:schemeClr val="dk2"/>
                          </a:solidFill>
                          <a:latin typeface="Courier New"/>
                          <a:ea typeface="Courier New"/>
                          <a:cs typeface="Courier New"/>
                          <a:sym typeface="Courier New"/>
                        </a:rPr>
                        <a:t>select_statement</a:t>
                      </a:r>
                      <a:r>
                        <a:rPr lang="en" sz="1800">
                          <a:solidFill>
                            <a:schemeClr val="dk2"/>
                          </a:solidFill>
                          <a:latin typeface="Courier New"/>
                          <a:ea typeface="Courier New"/>
                          <a:cs typeface="Courier New"/>
                          <a:sym typeface="Courier New"/>
                        </a:rPr>
                        <a:t>;</a:t>
                      </a:r>
                    </a:p>
                  </a:txBody>
                  <a:tcPr marT="91425" marB="91425" marR="91425" marL="91425"/>
                </a:tc>
              </a:tr>
              <a:tr h="381000">
                <a:tc>
                  <a:txBody>
                    <a:bodyPr>
                      <a:noAutofit/>
                    </a:bodyPr>
                    <a:lstStyle/>
                    <a:p>
                      <a:pPr lvl="0" rtl="0">
                        <a:spcBef>
                          <a:spcPts val="600"/>
                        </a:spcBef>
                        <a:buNone/>
                      </a:pPr>
                      <a:r>
                        <a:rPr lang="en" sz="2400">
                          <a:solidFill>
                            <a:schemeClr val="dk2"/>
                          </a:solidFill>
                        </a:rPr>
                        <a:t>Open the cursor</a:t>
                      </a:r>
                    </a:p>
                  </a:txBody>
                  <a:tcPr marT="91425" marB="91425" marR="91425" marL="91425"/>
                </a:tc>
                <a:tc>
                  <a:txBody>
                    <a:bodyPr>
                      <a:noAutofit/>
                    </a:bodyPr>
                    <a:lstStyle/>
                    <a:p>
                      <a:pPr lvl="0" rtl="0">
                        <a:spcBef>
                          <a:spcPts val="600"/>
                        </a:spcBef>
                        <a:buNone/>
                      </a:pPr>
                      <a:r>
                        <a:rPr lang="en" sz="1800">
                          <a:solidFill>
                            <a:schemeClr val="dk2"/>
                          </a:solidFill>
                          <a:latin typeface="Courier New"/>
                          <a:ea typeface="Courier New"/>
                          <a:cs typeface="Courier New"/>
                          <a:sym typeface="Courier New"/>
                        </a:rPr>
                        <a:t>OPEN </a:t>
                      </a:r>
                      <a:r>
                        <a:rPr i="1" lang="en" sz="1800">
                          <a:solidFill>
                            <a:schemeClr val="dk2"/>
                          </a:solidFill>
                          <a:latin typeface="Courier New"/>
                          <a:ea typeface="Courier New"/>
                          <a:cs typeface="Courier New"/>
                          <a:sym typeface="Courier New"/>
                        </a:rPr>
                        <a:t>cursor_name </a:t>
                      </a:r>
                      <a:r>
                        <a:rPr lang="en" sz="1800">
                          <a:solidFill>
                            <a:schemeClr val="dk2"/>
                          </a:solidFill>
                          <a:latin typeface="Courier New"/>
                          <a:ea typeface="Courier New"/>
                          <a:cs typeface="Courier New"/>
                          <a:sym typeface="Courier New"/>
                        </a:rPr>
                        <a:t>[</a:t>
                      </a:r>
                      <a:r>
                        <a:rPr i="1" lang="en" sz="1800">
                          <a:solidFill>
                            <a:schemeClr val="dk2"/>
                          </a:solidFill>
                          <a:latin typeface="Courier New"/>
                          <a:ea typeface="Courier New"/>
                          <a:cs typeface="Courier New"/>
                          <a:sym typeface="Courier New"/>
                        </a:rPr>
                        <a:t>parameter_list</a:t>
                      </a:r>
                      <a:r>
                        <a:rPr lang="en" sz="1800">
                          <a:solidFill>
                            <a:schemeClr val="dk2"/>
                          </a:solidFill>
                          <a:latin typeface="Courier New"/>
                          <a:ea typeface="Courier New"/>
                          <a:cs typeface="Courier New"/>
                          <a:sym typeface="Courier New"/>
                        </a:rPr>
                        <a:t>];</a:t>
                      </a:r>
                    </a:p>
                  </a:txBody>
                  <a:tcPr marT="91425" marB="91425" marR="91425" marL="91425"/>
                </a:tc>
              </a:tr>
              <a:tr h="396200">
                <a:tc>
                  <a:txBody>
                    <a:bodyPr>
                      <a:noAutofit/>
                    </a:bodyPr>
                    <a:lstStyle/>
                    <a:p>
                      <a:pPr lvl="0" rtl="0">
                        <a:spcBef>
                          <a:spcPts val="600"/>
                        </a:spcBef>
                        <a:buNone/>
                      </a:pPr>
                      <a:r>
                        <a:rPr lang="en" sz="2400">
                          <a:solidFill>
                            <a:schemeClr val="dk2"/>
                          </a:solidFill>
                        </a:rPr>
                        <a:t>Fetch the row into variable(s)</a:t>
                      </a:r>
                    </a:p>
                  </a:txBody>
                  <a:tcPr marT="91425" marB="91425" marR="91425" marL="91425"/>
                </a:tc>
                <a:tc>
                  <a:txBody>
                    <a:bodyPr>
                      <a:noAutofit/>
                    </a:bodyPr>
                    <a:lstStyle/>
                    <a:p>
                      <a:pPr indent="0" lvl="0" marL="0" rtl="0">
                        <a:spcBef>
                          <a:spcPts val="600"/>
                        </a:spcBef>
                        <a:buNone/>
                      </a:pPr>
                      <a:r>
                        <a:rPr lang="en" sz="1800">
                          <a:solidFill>
                            <a:schemeClr val="dk2"/>
                          </a:solidFill>
                          <a:latin typeface="Courier New"/>
                          <a:ea typeface="Courier New"/>
                          <a:cs typeface="Courier New"/>
                          <a:sym typeface="Courier New"/>
                        </a:rPr>
                        <a:t>FETCH </a:t>
                      </a:r>
                      <a:r>
                        <a:rPr i="1" lang="en" sz="1800">
                          <a:solidFill>
                            <a:schemeClr val="dk2"/>
                          </a:solidFill>
                          <a:latin typeface="Courier New"/>
                          <a:ea typeface="Courier New"/>
                          <a:cs typeface="Courier New"/>
                          <a:sym typeface="Courier New"/>
                        </a:rPr>
                        <a:t>cursor_name </a:t>
                      </a:r>
                      <a:r>
                        <a:rPr lang="en" sz="1800">
                          <a:solidFill>
                            <a:schemeClr val="dk2"/>
                          </a:solidFill>
                          <a:latin typeface="Courier New"/>
                          <a:ea typeface="Courier New"/>
                          <a:cs typeface="Courier New"/>
                          <a:sym typeface="Courier New"/>
                        </a:rPr>
                        <a:t>INTO {</a:t>
                      </a:r>
                      <a:r>
                        <a:rPr i="1" lang="en" sz="1800">
                          <a:solidFill>
                            <a:schemeClr val="dk2"/>
                          </a:solidFill>
                          <a:latin typeface="Courier New"/>
                          <a:ea typeface="Courier New"/>
                          <a:cs typeface="Courier New"/>
                          <a:sym typeface="Courier New"/>
                        </a:rPr>
                        <a:t>variable(s)/record</a:t>
                      </a:r>
                      <a:r>
                        <a:rPr lang="en" sz="1800">
                          <a:solidFill>
                            <a:schemeClr val="dk2"/>
                          </a:solidFill>
                          <a:latin typeface="Courier New"/>
                          <a:ea typeface="Courier New"/>
                          <a:cs typeface="Courier New"/>
                          <a:sym typeface="Courier New"/>
                        </a:rPr>
                        <a:t>}</a:t>
                      </a:r>
                    </a:p>
                  </a:txBody>
                  <a:tcPr marT="91425" marB="91425" marR="91425" marL="91425"/>
                </a:tc>
              </a:tr>
              <a:tr h="396200">
                <a:tc>
                  <a:txBody>
                    <a:bodyPr>
                      <a:noAutofit/>
                    </a:bodyPr>
                    <a:lstStyle/>
                    <a:p>
                      <a:pPr lvl="0" rtl="0">
                        <a:spcBef>
                          <a:spcPts val="600"/>
                        </a:spcBef>
                        <a:buNone/>
                      </a:pPr>
                      <a:r>
                        <a:rPr lang="en" sz="2400">
                          <a:solidFill>
                            <a:schemeClr val="dk2"/>
                          </a:solidFill>
                        </a:rPr>
                        <a:t>Ensure a row was found</a:t>
                      </a:r>
                    </a:p>
                  </a:txBody>
                  <a:tcPr marT="91425" marB="91425" marR="91425" marL="91425"/>
                </a:tc>
                <a:tc>
                  <a:txBody>
                    <a:bodyPr>
                      <a:noAutofit/>
                    </a:bodyPr>
                    <a:lstStyle/>
                    <a:p>
                      <a:pPr lvl="0" rtl="0">
                        <a:spcBef>
                          <a:spcPts val="600"/>
                        </a:spcBef>
                        <a:buNone/>
                      </a:pPr>
                      <a:r>
                        <a:rPr lang="en" sz="1800">
                          <a:solidFill>
                            <a:schemeClr val="dk2"/>
                          </a:solidFill>
                          <a:latin typeface="Courier New"/>
                          <a:ea typeface="Courier New"/>
                          <a:cs typeface="Courier New"/>
                          <a:sym typeface="Courier New"/>
                        </a:rPr>
                        <a:t>IF</a:t>
                      </a:r>
                      <a:r>
                        <a:rPr i="1" lang="en" sz="1800">
                          <a:solidFill>
                            <a:schemeClr val="dk2"/>
                          </a:solidFill>
                          <a:latin typeface="Courier New"/>
                          <a:ea typeface="Courier New"/>
                          <a:cs typeface="Courier New"/>
                          <a:sym typeface="Courier New"/>
                        </a:rPr>
                        <a:t> cursor_name</a:t>
                      </a:r>
                      <a:r>
                        <a:rPr lang="en" sz="1800">
                          <a:solidFill>
                            <a:schemeClr val="dk2"/>
                          </a:solidFill>
                          <a:latin typeface="Courier New"/>
                          <a:ea typeface="Courier New"/>
                          <a:cs typeface="Courier New"/>
                          <a:sym typeface="Courier New"/>
                        </a:rPr>
                        <a:t>%FOUND</a:t>
                      </a:r>
                      <a:r>
                        <a:rPr i="1" lang="en" sz="1800">
                          <a:solidFill>
                            <a:schemeClr val="dk2"/>
                          </a:solidFill>
                          <a:latin typeface="Courier New"/>
                          <a:ea typeface="Courier New"/>
                          <a:cs typeface="Courier New"/>
                          <a:sym typeface="Courier New"/>
                        </a:rPr>
                        <a:t>...</a:t>
                      </a:r>
                    </a:p>
                  </a:txBody>
                  <a:tcPr marT="91425" marB="91425" marR="91425" marL="91425"/>
                </a:tc>
              </a:tr>
              <a:tr h="396200">
                <a:tc>
                  <a:txBody>
                    <a:bodyPr>
                      <a:noAutofit/>
                    </a:bodyPr>
                    <a:lstStyle/>
                    <a:p>
                      <a:pPr lvl="0" rtl="0">
                        <a:spcBef>
                          <a:spcPts val="600"/>
                        </a:spcBef>
                        <a:buNone/>
                      </a:pPr>
                      <a:r>
                        <a:rPr lang="en" sz="2400">
                          <a:solidFill>
                            <a:schemeClr val="dk2"/>
                          </a:solidFill>
                        </a:rPr>
                        <a:t>Close the cursor</a:t>
                      </a:r>
                    </a:p>
                  </a:txBody>
                  <a:tcPr marT="91425" marB="91425" marR="91425" marL="91425"/>
                </a:tc>
                <a:tc>
                  <a:txBody>
                    <a:bodyPr>
                      <a:noAutofit/>
                    </a:bodyPr>
                    <a:lstStyle/>
                    <a:p>
                      <a:pPr lvl="0" rtl="0">
                        <a:spcBef>
                          <a:spcPts val="600"/>
                        </a:spcBef>
                        <a:buNone/>
                      </a:pPr>
                      <a:r>
                        <a:rPr lang="en" sz="1800">
                          <a:solidFill>
                            <a:schemeClr val="dk2"/>
                          </a:solidFill>
                          <a:latin typeface="Courier New"/>
                          <a:ea typeface="Courier New"/>
                          <a:cs typeface="Courier New"/>
                          <a:sym typeface="Courier New"/>
                        </a:rPr>
                        <a:t>CLOSE </a:t>
                      </a:r>
                      <a:r>
                        <a:rPr i="1" lang="en" sz="1800">
                          <a:solidFill>
                            <a:schemeClr val="dk2"/>
                          </a:solidFill>
                          <a:latin typeface="Courier New"/>
                          <a:ea typeface="Courier New"/>
                          <a:cs typeface="Courier New"/>
                          <a:sym typeface="Courier New"/>
                        </a:rPr>
                        <a:t>cursor_name;</a:t>
                      </a:r>
                    </a:p>
                  </a:txBody>
                  <a:tcPr marT="91425" marB="91425" marR="91425" marL="91425"/>
                </a:tc>
              </a:tr>
            </a:tbl>
          </a:graphicData>
        </a:graphic>
      </p:graphicFrame>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9" name="Shape 839"/>
        <p:cNvGrpSpPr/>
        <p:nvPr/>
      </p:nvGrpSpPr>
      <p:grpSpPr>
        <a:xfrm>
          <a:off x="0" y="0"/>
          <a:ext cx="0" cy="0"/>
          <a:chOff x="0" y="0"/>
          <a:chExt cx="0" cy="0"/>
        </a:xfrm>
      </p:grpSpPr>
      <p:sp>
        <p:nvSpPr>
          <p:cNvPr id="840" name="Shape 84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Cursors | Implicit</a:t>
            </a:r>
          </a:p>
        </p:txBody>
      </p:sp>
      <p:sp>
        <p:nvSpPr>
          <p:cNvPr id="841" name="Shape 84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Implicit Cursors come in two flavors:</a:t>
            </a:r>
          </a:p>
          <a:p>
            <a:pPr indent="-228600" lvl="0" marL="457200" rtl="0">
              <a:spcBef>
                <a:spcPts val="0"/>
              </a:spcBef>
              <a:buChar char="●"/>
            </a:pPr>
            <a:r>
              <a:rPr lang="en"/>
              <a:t>SELECT … [BULK COLLECT] INTO</a:t>
            </a:r>
          </a:p>
          <a:p>
            <a:pPr indent="-228600" lvl="0" marL="457200" rtl="0">
              <a:spcBef>
                <a:spcPts val="0"/>
              </a:spcBef>
              <a:buChar char="●"/>
            </a:pPr>
            <a:r>
              <a:rPr lang="en"/>
              <a:t>Cursor FOR Loop</a:t>
            </a:r>
          </a:p>
        </p:txBody>
      </p:sp>
    </p:spTree>
  </p:cSld>
  <p:clrMapOvr>
    <a:masterClrMapping/>
  </p:clrMapOvr>
  <p:transition spd="slow">
    <p:cut/>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5" name="Shape 845"/>
        <p:cNvGrpSpPr/>
        <p:nvPr/>
      </p:nvGrpSpPr>
      <p:grpSpPr>
        <a:xfrm>
          <a:off x="0" y="0"/>
          <a:ext cx="0" cy="0"/>
          <a:chOff x="0" y="0"/>
          <a:chExt cx="0" cy="0"/>
        </a:xfrm>
      </p:grpSpPr>
      <p:sp>
        <p:nvSpPr>
          <p:cNvPr id="846" name="Shape 84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a:t>
            </a:r>
            <a:r>
              <a:rPr lang="en" sz="3300"/>
              <a:t>Cursor FOR Loop</a:t>
            </a:r>
          </a:p>
        </p:txBody>
      </p:sp>
      <p:sp>
        <p:nvSpPr>
          <p:cNvPr id="847" name="Shape 84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Elegant, simple way of getting data out and working with it. Far easier than an explicit cursor.</a:t>
            </a:r>
          </a:p>
          <a:p>
            <a:pPr indent="-228600" lvl="0" marL="457200" rtl="0">
              <a:spcBef>
                <a:spcPts val="0"/>
              </a:spcBef>
              <a:buChar char="●"/>
            </a:pPr>
            <a:r>
              <a:rPr lang="en"/>
              <a:t>Implicitly allocates a local record variable</a:t>
            </a:r>
          </a:p>
          <a:p>
            <a:pPr indent="-228600" lvl="1" marL="914400" rtl="0">
              <a:spcBef>
                <a:spcPts val="0"/>
              </a:spcBef>
              <a:buChar char="○"/>
            </a:pPr>
            <a:r>
              <a:rPr lang="en"/>
              <a:t>Record type signature matches the columns in the cursor</a:t>
            </a:r>
          </a:p>
          <a:p>
            <a:pPr indent="-228600" lvl="1" marL="914400" rtl="0">
              <a:spcBef>
                <a:spcPts val="0"/>
              </a:spcBef>
              <a:buChar char="○"/>
            </a:pPr>
            <a:r>
              <a:rPr lang="en"/>
              <a:t>Record scope is just the loop</a:t>
            </a:r>
          </a:p>
          <a:p>
            <a:pPr indent="-228600" lvl="0" marL="457200" rtl="0">
              <a:spcBef>
                <a:spcPts val="0"/>
              </a:spcBef>
              <a:buChar char="●"/>
            </a:pPr>
            <a:r>
              <a:rPr lang="en"/>
              <a:t>Handles most cursor operations implicitly:</a:t>
            </a:r>
          </a:p>
          <a:p>
            <a:pPr indent="-228600" lvl="1" marL="914400" rtl="0">
              <a:spcBef>
                <a:spcPts val="0"/>
              </a:spcBef>
              <a:buChar char="○"/>
            </a:pPr>
            <a:r>
              <a:rPr lang="en"/>
              <a:t>Cursor is opened</a:t>
            </a:r>
          </a:p>
          <a:p>
            <a:pPr indent="-228600" lvl="1" marL="914400" rtl="0">
              <a:spcBef>
                <a:spcPts val="0"/>
              </a:spcBef>
              <a:buChar char="○"/>
            </a:pPr>
            <a:r>
              <a:rPr lang="en"/>
              <a:t>Next row is fetched on each iteration</a:t>
            </a:r>
          </a:p>
          <a:p>
            <a:pPr indent="-228600" lvl="1" marL="914400" rtl="0">
              <a:spcBef>
                <a:spcPts val="0"/>
              </a:spcBef>
              <a:buChar char="○"/>
            </a:pPr>
            <a:r>
              <a:rPr lang="en"/>
              <a:t>When no more rows, cursor closed and loop exits</a:t>
            </a:r>
          </a:p>
          <a:p>
            <a:pPr indent="-228600" lvl="0" marL="457200" rtl="0">
              <a:spcBef>
                <a:spcPts val="0"/>
              </a:spcBef>
              <a:buChar char="●"/>
            </a:pPr>
            <a:r>
              <a:rPr lang="en"/>
              <a:t>Not for single-row fetches or bulk processing.</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0" st="0"/>
                                            </p:txEl>
                                          </p:spTgt>
                                        </p:tgtEl>
                                        <p:attrNameLst>
                                          <p:attrName>style.visibility</p:attrName>
                                        </p:attrNameLst>
                                      </p:cBhvr>
                                      <p:to>
                                        <p:strVal val="visible"/>
                                      </p:to>
                                    </p:set>
                                    <p:animEffect filter="fade" transition="in">
                                      <p:cBhvr>
                                        <p:cTn dur="1000"/>
                                        <p:tgtEl>
                                          <p:spTgt spid="8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1" st="1"/>
                                            </p:txEl>
                                          </p:spTgt>
                                        </p:tgtEl>
                                        <p:attrNameLst>
                                          <p:attrName>style.visibility</p:attrName>
                                        </p:attrNameLst>
                                      </p:cBhvr>
                                      <p:to>
                                        <p:strVal val="visible"/>
                                      </p:to>
                                    </p:set>
                                    <p:animEffect filter="fade" transition="in">
                                      <p:cBhvr>
                                        <p:cTn dur="1000"/>
                                        <p:tgtEl>
                                          <p:spTgt spid="8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2" st="2"/>
                                            </p:txEl>
                                          </p:spTgt>
                                        </p:tgtEl>
                                        <p:attrNameLst>
                                          <p:attrName>style.visibility</p:attrName>
                                        </p:attrNameLst>
                                      </p:cBhvr>
                                      <p:to>
                                        <p:strVal val="visible"/>
                                      </p:to>
                                    </p:set>
                                    <p:animEffect filter="fade" transition="in">
                                      <p:cBhvr>
                                        <p:cTn dur="1000"/>
                                        <p:tgtEl>
                                          <p:spTgt spid="8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3" st="3"/>
                                            </p:txEl>
                                          </p:spTgt>
                                        </p:tgtEl>
                                        <p:attrNameLst>
                                          <p:attrName>style.visibility</p:attrName>
                                        </p:attrNameLst>
                                      </p:cBhvr>
                                      <p:to>
                                        <p:strVal val="visible"/>
                                      </p:to>
                                    </p:set>
                                    <p:animEffect filter="fade" transition="in">
                                      <p:cBhvr>
                                        <p:cTn dur="1000"/>
                                        <p:tgtEl>
                                          <p:spTgt spid="8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4" st="4"/>
                                            </p:txEl>
                                          </p:spTgt>
                                        </p:tgtEl>
                                        <p:attrNameLst>
                                          <p:attrName>style.visibility</p:attrName>
                                        </p:attrNameLst>
                                      </p:cBhvr>
                                      <p:to>
                                        <p:strVal val="visible"/>
                                      </p:to>
                                    </p:set>
                                    <p:animEffect filter="fade" transition="in">
                                      <p:cBhvr>
                                        <p:cTn dur="1000"/>
                                        <p:tgtEl>
                                          <p:spTgt spid="8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5" st="5"/>
                                            </p:txEl>
                                          </p:spTgt>
                                        </p:tgtEl>
                                        <p:attrNameLst>
                                          <p:attrName>style.visibility</p:attrName>
                                        </p:attrNameLst>
                                      </p:cBhvr>
                                      <p:to>
                                        <p:strVal val="visible"/>
                                      </p:to>
                                    </p:set>
                                    <p:animEffect filter="fade" transition="in">
                                      <p:cBhvr>
                                        <p:cTn dur="1000"/>
                                        <p:tgtEl>
                                          <p:spTgt spid="8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6" st="6"/>
                                            </p:txEl>
                                          </p:spTgt>
                                        </p:tgtEl>
                                        <p:attrNameLst>
                                          <p:attrName>style.visibility</p:attrName>
                                        </p:attrNameLst>
                                      </p:cBhvr>
                                      <p:to>
                                        <p:strVal val="visible"/>
                                      </p:to>
                                    </p:set>
                                    <p:animEffect filter="fade" transition="in">
                                      <p:cBhvr>
                                        <p:cTn dur="1000"/>
                                        <p:tgtEl>
                                          <p:spTgt spid="8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7" st="7"/>
                                            </p:txEl>
                                          </p:spTgt>
                                        </p:tgtEl>
                                        <p:attrNameLst>
                                          <p:attrName>style.visibility</p:attrName>
                                        </p:attrNameLst>
                                      </p:cBhvr>
                                      <p:to>
                                        <p:strVal val="visible"/>
                                      </p:to>
                                    </p:set>
                                    <p:animEffect filter="fade" transition="in">
                                      <p:cBhvr>
                                        <p:cTn dur="1000"/>
                                        <p:tgtEl>
                                          <p:spTgt spid="8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8" st="8"/>
                                            </p:txEl>
                                          </p:spTgt>
                                        </p:tgtEl>
                                        <p:attrNameLst>
                                          <p:attrName>style.visibility</p:attrName>
                                        </p:attrNameLst>
                                      </p:cBhvr>
                                      <p:to>
                                        <p:strVal val="visible"/>
                                      </p:to>
                                    </p:set>
                                    <p:animEffect filter="fade" transition="in">
                                      <p:cBhvr>
                                        <p:cTn dur="1000"/>
                                        <p:tgtEl>
                                          <p:spTgt spid="84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1" name="Shape 851"/>
        <p:cNvGrpSpPr/>
        <p:nvPr/>
      </p:nvGrpSpPr>
      <p:grpSpPr>
        <a:xfrm>
          <a:off x="0" y="0"/>
          <a:ext cx="0" cy="0"/>
          <a:chOff x="0" y="0"/>
          <a:chExt cx="0" cy="0"/>
        </a:xfrm>
      </p:grpSpPr>
      <p:sp>
        <p:nvSpPr>
          <p:cNvPr id="852" name="Shape 85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a:t>
            </a:r>
            <a:r>
              <a:rPr lang="en" sz="3300"/>
              <a:t>Cursor FOR Loop</a:t>
            </a:r>
          </a:p>
        </p:txBody>
      </p:sp>
      <p:sp>
        <p:nvSpPr>
          <p:cNvPr id="853" name="Shape 853"/>
          <p:cNvSpPr txBox="1"/>
          <p:nvPr>
            <p:ph idx="1" type="body"/>
          </p:nvPr>
        </p:nvSpPr>
        <p:spPr>
          <a:xfrm>
            <a:off x="108900" y="634800"/>
            <a:ext cx="8934599" cy="4247699"/>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 ON</a:t>
            </a:r>
          </a:p>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l_count </a:t>
            </a:r>
            <a:r>
              <a:rPr b="1" lang="en" sz="1600">
                <a:solidFill>
                  <a:srgbClr val="003366"/>
                </a:solidFill>
                <a:latin typeface="Courier New"/>
                <a:ea typeface="Courier New"/>
                <a:cs typeface="Courier New"/>
                <a:sym typeface="Courier New"/>
              </a:rPr>
              <a:t>INTEGER</a:t>
            </a:r>
            <a:r>
              <a:rPr lang="en" sz="1600">
                <a:solidFill>
                  <a:srgbClr val="000080"/>
                </a:solidFill>
                <a:latin typeface="Courier New"/>
                <a:ea typeface="Courier New"/>
                <a:cs typeface="Courier New"/>
                <a:sym typeface="Courier New"/>
              </a:rPr>
              <a:t> := </a:t>
            </a:r>
            <a:r>
              <a:rPr lang="en" sz="1600">
                <a:solidFill>
                  <a:srgbClr val="0000FF"/>
                </a:solidFill>
                <a:latin typeface="Courier New"/>
                <a:ea typeface="Courier New"/>
                <a:cs typeface="Courier New"/>
                <a:sym typeface="Courier New"/>
              </a:rPr>
              <a:t>0</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FOR</a:t>
            </a:r>
            <a:r>
              <a:rPr lang="en" sz="1600">
                <a:solidFill>
                  <a:srgbClr val="000080"/>
                </a:solidFill>
                <a:latin typeface="Courier New"/>
                <a:ea typeface="Courier New"/>
                <a:cs typeface="Courier New"/>
                <a:sym typeface="Courier New"/>
              </a:rPr>
              <a:t> l_obj </a:t>
            </a:r>
            <a:r>
              <a:rPr b="1" lang="en" sz="1600">
                <a:solidFill>
                  <a:srgbClr val="003366"/>
                </a:solidFill>
                <a:latin typeface="Courier New"/>
                <a:ea typeface="Courier New"/>
                <a:cs typeface="Courier New"/>
                <a:sym typeface="Courier New"/>
              </a:rPr>
              <a:t>IN</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SELECT</a:t>
            </a:r>
            <a:r>
              <a:rPr lang="en" sz="1600">
                <a:solidFill>
                  <a:srgbClr val="000080"/>
                </a:solidFill>
                <a:latin typeface="Courier New"/>
                <a:ea typeface="Courier New"/>
                <a:cs typeface="Courier New"/>
                <a:sym typeface="Courier New"/>
              </a:rPr>
              <a:t> object_name, object_type</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FROM</a:t>
            </a:r>
            <a:r>
              <a:rPr lang="en" sz="1600">
                <a:solidFill>
                  <a:srgbClr val="000080"/>
                </a:solidFill>
                <a:latin typeface="Courier New"/>
                <a:ea typeface="Courier New"/>
                <a:cs typeface="Courier New"/>
                <a:sym typeface="Courier New"/>
              </a:rPr>
              <a:t> user_objects</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ORDER</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BY</a:t>
            </a:r>
            <a:r>
              <a:rPr lang="en" sz="1600">
                <a:solidFill>
                  <a:srgbClr val="000080"/>
                </a:solidFill>
                <a:latin typeface="Courier New"/>
                <a:ea typeface="Courier New"/>
                <a:cs typeface="Courier New"/>
                <a:sym typeface="Courier New"/>
              </a:rPr>
              <a:t> object_type, object_name) </a:t>
            </a:r>
            <a:r>
              <a:rPr b="1" lang="en" sz="1600">
                <a:solidFill>
                  <a:srgbClr val="003366"/>
                </a:solidFill>
                <a:latin typeface="Courier New"/>
                <a:ea typeface="Courier New"/>
                <a:cs typeface="Courier New"/>
                <a:sym typeface="Courier New"/>
              </a:rPr>
              <a:t>LOOP</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l_count := l_count + </a:t>
            </a:r>
            <a:r>
              <a:rPr lang="en" sz="1600">
                <a:solidFill>
                  <a:srgbClr val="0000FF"/>
                </a:solidFill>
                <a:latin typeface="Courier New"/>
                <a:ea typeface="Courier New"/>
                <a:cs typeface="Courier New"/>
                <a:sym typeface="Courier New"/>
              </a:rPr>
              <a:t>1</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CONTINUE</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WHEN</a:t>
            </a:r>
            <a:r>
              <a:rPr lang="en" sz="1600">
                <a:solidFill>
                  <a:srgbClr val="000080"/>
                </a:solidFill>
                <a:latin typeface="Courier New"/>
                <a:ea typeface="Courier New"/>
                <a:cs typeface="Courier New"/>
                <a:sym typeface="Courier New"/>
              </a:rPr>
              <a:t> l_count = </a:t>
            </a:r>
            <a:r>
              <a:rPr lang="en" sz="1600">
                <a:solidFill>
                  <a:srgbClr val="0000FF"/>
                </a:solidFill>
                <a:latin typeface="Courier New"/>
                <a:ea typeface="Courier New"/>
                <a:cs typeface="Courier New"/>
                <a:sym typeface="Courier New"/>
              </a:rPr>
              <a:t>4</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pr(l_count || </a:t>
            </a:r>
            <a:r>
              <a:rPr lang="en" sz="1600">
                <a:solidFill>
                  <a:srgbClr val="FF0000"/>
                </a:solidFill>
                <a:latin typeface="Courier New"/>
                <a:ea typeface="Courier New"/>
                <a:cs typeface="Courier New"/>
                <a:sym typeface="Courier New"/>
              </a:rPr>
              <a:t>': '</a:t>
            </a:r>
            <a:r>
              <a:rPr lang="en" sz="1600">
                <a:solidFill>
                  <a:srgbClr val="000080"/>
                </a:solidFill>
                <a:latin typeface="Courier New"/>
                <a:ea typeface="Courier New"/>
                <a:cs typeface="Courier New"/>
                <a:sym typeface="Courier New"/>
              </a:rPr>
              <a:t> || l_obj.object_name ||</a:t>
            </a:r>
          </a:p>
          <a:p>
            <a:pPr lvl="0" rtl="0">
              <a:lnSpc>
                <a:spcPct val="115000"/>
              </a:lnSpc>
              <a:spcBef>
                <a:spcPts val="0"/>
              </a:spcBef>
              <a:buClr>
                <a:schemeClr val="dk1"/>
              </a:buClr>
              <a:buSzPct val="68750"/>
              <a:buFont typeface="Arial"/>
              <a:buNone/>
            </a:pPr>
            <a:r>
              <a:rPr lang="en" sz="1600">
                <a:solidFill>
                  <a:srgbClr val="FF0000"/>
                </a:solidFill>
                <a:latin typeface="Courier New"/>
                <a:ea typeface="Courier New"/>
                <a:cs typeface="Courier New"/>
                <a:sym typeface="Courier New"/>
              </a:rPr>
              <a:t>       ' ('</a:t>
            </a:r>
            <a:r>
              <a:rPr lang="en" sz="1600">
                <a:solidFill>
                  <a:srgbClr val="000080"/>
                </a:solidFill>
                <a:latin typeface="Courier New"/>
                <a:ea typeface="Courier New"/>
                <a:cs typeface="Courier New"/>
                <a:sym typeface="Courier New"/>
              </a:rPr>
              <a:t>||l_obj.object_type||</a:t>
            </a:r>
            <a:r>
              <a:rPr lang="en" sz="1600">
                <a:solidFill>
                  <a:srgbClr val="FF0000"/>
                </a:solidFill>
                <a:latin typeface="Courier New"/>
                <a:ea typeface="Courier New"/>
                <a:cs typeface="Courier New"/>
                <a:sym typeface="Courier New"/>
              </a:rPr>
              <a:t>')'</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EXIT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WHEN</a:t>
            </a:r>
            <a:r>
              <a:rPr lang="en" sz="1600">
                <a:solidFill>
                  <a:srgbClr val="000080"/>
                </a:solidFill>
                <a:latin typeface="Courier New"/>
                <a:ea typeface="Courier New"/>
                <a:cs typeface="Courier New"/>
                <a:sym typeface="Courier New"/>
              </a:rPr>
              <a:t> l_count = </a:t>
            </a:r>
            <a:r>
              <a:rPr lang="en" sz="1600">
                <a:solidFill>
                  <a:srgbClr val="0000FF"/>
                </a:solidFill>
                <a:latin typeface="Courier New"/>
                <a:ea typeface="Courier New"/>
                <a:cs typeface="Courier New"/>
                <a:sym typeface="Courier New"/>
              </a:rPr>
              <a:t>10</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LOOP</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a:t>
            </a:r>
          </a:p>
        </p:txBody>
      </p:sp>
      <p:sp>
        <p:nvSpPr>
          <p:cNvPr id="854" name="Shape 854"/>
          <p:cNvSpPr txBox="1"/>
          <p:nvPr/>
        </p:nvSpPr>
        <p:spPr>
          <a:xfrm>
            <a:off x="8056200" y="1705875"/>
            <a:ext cx="987300" cy="8955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Implicit Cursor FOR Loop</a:t>
            </a:r>
          </a:p>
        </p:txBody>
      </p:sp>
      <p:sp>
        <p:nvSpPr>
          <p:cNvPr id="855" name="Shape 855"/>
          <p:cNvSpPr/>
          <p:nvPr/>
        </p:nvSpPr>
        <p:spPr>
          <a:xfrm>
            <a:off x="7256900" y="1725825"/>
            <a:ext cx="799200" cy="2516099"/>
          </a:xfrm>
          <a:prstGeom prst="rightBrace">
            <a:avLst>
              <a:gd fmla="val 8333" name="adj1"/>
              <a:gd fmla="val 17941"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56" name="Shape 856"/>
          <p:cNvSpPr txBox="1"/>
          <p:nvPr/>
        </p:nvSpPr>
        <p:spPr>
          <a:xfrm>
            <a:off x="6269600" y="2934150"/>
            <a:ext cx="1145399" cy="2621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Skip on 4th</a:t>
            </a:r>
          </a:p>
        </p:txBody>
      </p:sp>
      <p:sp>
        <p:nvSpPr>
          <p:cNvPr id="857" name="Shape 857"/>
          <p:cNvSpPr txBox="1"/>
          <p:nvPr/>
        </p:nvSpPr>
        <p:spPr>
          <a:xfrm>
            <a:off x="6269600" y="3769800"/>
            <a:ext cx="1374600" cy="3345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Leave on 10th</a:t>
            </a:r>
          </a:p>
        </p:txBody>
      </p:sp>
      <p:sp>
        <p:nvSpPr>
          <p:cNvPr id="858" name="Shape 858"/>
          <p:cNvSpPr txBox="1"/>
          <p:nvPr/>
        </p:nvSpPr>
        <p:spPr>
          <a:xfrm>
            <a:off x="6269600" y="1833875"/>
            <a:ext cx="987300" cy="5165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Implicit Cursor</a:t>
            </a:r>
          </a:p>
        </p:txBody>
      </p:sp>
      <p:sp>
        <p:nvSpPr>
          <p:cNvPr id="859" name="Shape 859"/>
          <p:cNvSpPr/>
          <p:nvPr/>
        </p:nvSpPr>
        <p:spPr>
          <a:xfrm>
            <a:off x="6104975" y="1836825"/>
            <a:ext cx="164700" cy="764700"/>
          </a:xfrm>
          <a:prstGeom prst="rightBrace">
            <a:avLst>
              <a:gd fmla="val 8333" name="adj1"/>
              <a:gd fmla="val 39678"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60" name="Shape 860"/>
          <p:cNvCxnSpPr>
            <a:stCxn id="856" idx="1"/>
          </p:cNvCxnSpPr>
          <p:nvPr/>
        </p:nvCxnSpPr>
        <p:spPr>
          <a:xfrm rot="10800000">
            <a:off x="3973700" y="3065249"/>
            <a:ext cx="2295900" cy="0"/>
          </a:xfrm>
          <a:prstGeom prst="straightConnector1">
            <a:avLst/>
          </a:prstGeom>
          <a:noFill/>
          <a:ln cap="flat" cmpd="sng" w="9525">
            <a:solidFill>
              <a:schemeClr val="dk2"/>
            </a:solidFill>
            <a:prstDash val="solid"/>
            <a:round/>
            <a:headEnd len="lg" w="lg" type="none"/>
            <a:tailEnd len="lg" w="lg" type="triangle"/>
          </a:ln>
        </p:spPr>
      </p:cxnSp>
      <p:cxnSp>
        <p:nvCxnSpPr>
          <p:cNvPr id="861" name="Shape 861"/>
          <p:cNvCxnSpPr/>
          <p:nvPr/>
        </p:nvCxnSpPr>
        <p:spPr>
          <a:xfrm rot="10800000">
            <a:off x="3558999" y="3938625"/>
            <a:ext cx="2694000" cy="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5" name="Shape 865"/>
        <p:cNvGrpSpPr/>
        <p:nvPr/>
      </p:nvGrpSpPr>
      <p:grpSpPr>
        <a:xfrm>
          <a:off x="0" y="0"/>
          <a:ext cx="0" cy="0"/>
          <a:chOff x="0" y="0"/>
          <a:chExt cx="0" cy="0"/>
        </a:xfrm>
      </p:grpSpPr>
      <p:sp>
        <p:nvSpPr>
          <p:cNvPr id="866" name="Shape 86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Explicit vs. Implicit</a:t>
            </a:r>
            <a:r>
              <a:rPr lang="en" sz="3300"/>
              <a:t> Loop</a:t>
            </a:r>
          </a:p>
        </p:txBody>
      </p:sp>
      <p:sp>
        <p:nvSpPr>
          <p:cNvPr id="867" name="Shape 867"/>
          <p:cNvSpPr txBox="1"/>
          <p:nvPr>
            <p:ph idx="1" type="body"/>
          </p:nvPr>
        </p:nvSpPr>
        <p:spPr>
          <a:xfrm>
            <a:off x="114600" y="1015350"/>
            <a:ext cx="4457400" cy="4081799"/>
          </a:xfrm>
          <a:prstGeom prst="rect">
            <a:avLst/>
          </a:prstGeom>
          <a:solidFill>
            <a:srgbClr val="FFF2CC"/>
          </a:solidFill>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CURSOR</a:t>
            </a:r>
            <a:r>
              <a:rPr lang="en" sz="1000">
                <a:solidFill>
                  <a:srgbClr val="000080"/>
                </a:solidFill>
                <a:latin typeface="Courier New"/>
                <a:ea typeface="Courier New"/>
                <a:cs typeface="Courier New"/>
                <a:sym typeface="Courier New"/>
              </a:rPr>
              <a:t> cur_objs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explicit cursor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object_name, object_type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user_objects</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ORDER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BY</a:t>
            </a:r>
            <a:r>
              <a:rPr lang="en" sz="1000">
                <a:solidFill>
                  <a:srgbClr val="000080"/>
                </a:solidFill>
                <a:latin typeface="Courier New"/>
                <a:ea typeface="Courier New"/>
                <a:cs typeface="Courier New"/>
                <a:sym typeface="Courier New"/>
              </a:rPr>
              <a:t> object_type, object_name;</a:t>
            </a:r>
          </a:p>
          <a:p>
            <a:pPr lvl="0" rtl="0">
              <a:lnSpc>
                <a:spcPct val="115000"/>
              </a:lnSpc>
              <a:spcBef>
                <a:spcPts val="0"/>
              </a:spcBef>
              <a:buNone/>
            </a:pPr>
            <a:r>
              <a:rPr lang="en" sz="1000">
                <a:solidFill>
                  <a:srgbClr val="000080"/>
                </a:solidFill>
                <a:latin typeface="Courier New"/>
                <a:ea typeface="Courier New"/>
                <a:cs typeface="Courier New"/>
                <a:sym typeface="Courier New"/>
              </a:rPr>
              <a:t>   l_obj cur_objs%</a:t>
            </a:r>
            <a:r>
              <a:rPr b="1" lang="en" sz="1000">
                <a:solidFill>
                  <a:srgbClr val="003366"/>
                </a:solidFill>
                <a:latin typeface="Courier New"/>
                <a:ea typeface="Courier New"/>
                <a:cs typeface="Courier New"/>
                <a:sym typeface="Courier New"/>
              </a:rPr>
              <a:t>ROWTYPE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local record</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OPEN</a:t>
            </a:r>
            <a:r>
              <a:rPr lang="en" sz="1000">
                <a:solidFill>
                  <a:srgbClr val="000080"/>
                </a:solidFill>
                <a:latin typeface="Courier New"/>
                <a:ea typeface="Courier New"/>
                <a:cs typeface="Courier New"/>
                <a:sym typeface="Courier New"/>
              </a:rPr>
              <a:t> cur_objs; </a:t>
            </a:r>
            <a:r>
              <a:rPr i="1" lang="en" sz="1000">
                <a:solidFill>
                  <a:srgbClr val="339966"/>
                </a:solidFill>
                <a:latin typeface="Courier New"/>
                <a:ea typeface="Courier New"/>
                <a:cs typeface="Courier New"/>
                <a:sym typeface="Courier New"/>
              </a:rPr>
              <a:t>-- explicit open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open-ended loop</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FETCH</a:t>
            </a:r>
            <a:r>
              <a:rPr lang="en" sz="1000">
                <a:solidFill>
                  <a:srgbClr val="000080"/>
                </a:solidFill>
                <a:latin typeface="Courier New"/>
                <a:ea typeface="Courier New"/>
                <a:cs typeface="Courier New"/>
                <a:sym typeface="Courier New"/>
              </a:rPr>
              <a:t> cur_objs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l_obj; </a:t>
            </a:r>
            <a:r>
              <a:rPr i="1" lang="en" sz="1000">
                <a:solidFill>
                  <a:srgbClr val="339966"/>
                </a:solidFill>
                <a:latin typeface="Courier New"/>
                <a:ea typeface="Courier New"/>
                <a:cs typeface="Courier New"/>
                <a:sym typeface="Courier New"/>
              </a:rPr>
              <a:t>-- explicit fetch</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EXIT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cur_objs%</a:t>
            </a:r>
            <a:r>
              <a:rPr b="1" lang="en" sz="1000">
                <a:solidFill>
                  <a:srgbClr val="003366"/>
                </a:solidFill>
                <a:latin typeface="Courier New"/>
                <a:ea typeface="Courier New"/>
                <a:cs typeface="Courier New"/>
                <a:sym typeface="Courier New"/>
              </a:rPr>
              <a:t>NOTFOUND</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explicit exit</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 l_count +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CONTINUE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l_count = </a:t>
            </a:r>
            <a:r>
              <a:rPr lang="en" sz="1000">
                <a:solidFill>
                  <a:srgbClr val="0000FF"/>
                </a:solidFill>
                <a:latin typeface="Courier New"/>
                <a:ea typeface="Courier New"/>
                <a:cs typeface="Courier New"/>
                <a:sym typeface="Courier New"/>
              </a:rPr>
              <a:t>4</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pr(l_count || </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 || l_obj.object_name ||</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||l_obj.object_type||</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EXIT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l_count = </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CLOSE</a:t>
            </a:r>
            <a:r>
              <a:rPr lang="en" sz="1000">
                <a:solidFill>
                  <a:srgbClr val="000080"/>
                </a:solidFill>
                <a:latin typeface="Courier New"/>
                <a:ea typeface="Courier New"/>
                <a:cs typeface="Courier New"/>
                <a:sym typeface="Courier New"/>
              </a:rPr>
              <a:t> cur_objs; </a:t>
            </a:r>
            <a:r>
              <a:rPr i="1" lang="en" sz="1000">
                <a:solidFill>
                  <a:srgbClr val="339966"/>
                </a:solidFill>
                <a:latin typeface="Courier New"/>
                <a:ea typeface="Courier New"/>
                <a:cs typeface="Courier New"/>
                <a:sym typeface="Courier New"/>
              </a:rPr>
              <a:t>-- explicit cursor close</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p:txBody>
      </p:sp>
      <p:sp>
        <p:nvSpPr>
          <p:cNvPr id="868" name="Shape 868"/>
          <p:cNvSpPr txBox="1"/>
          <p:nvPr>
            <p:ph idx="1" type="body"/>
          </p:nvPr>
        </p:nvSpPr>
        <p:spPr>
          <a:xfrm>
            <a:off x="4572000" y="1015325"/>
            <a:ext cx="4457400" cy="4081799"/>
          </a:xfrm>
          <a:prstGeom prst="rect">
            <a:avLst/>
          </a:prstGeom>
          <a:solidFill>
            <a:srgbClr val="FFF2CC"/>
          </a:solidFill>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l_obj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object_name,object_type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user_objects</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ORDER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BY</a:t>
            </a:r>
            <a:r>
              <a:rPr lang="en" sz="1000">
                <a:solidFill>
                  <a:srgbClr val="000080"/>
                </a:solidFill>
                <a:latin typeface="Courier New"/>
                <a:ea typeface="Courier New"/>
                <a:cs typeface="Courier New"/>
                <a:sym typeface="Courier New"/>
              </a:rPr>
              <a:t> object_type,object_name) </a:t>
            </a:r>
            <a:r>
              <a:rPr b="1" lang="en" sz="1000">
                <a:solidFill>
                  <a:srgbClr val="003366"/>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 l_count +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CONTINUE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l_count = </a:t>
            </a:r>
            <a:r>
              <a:rPr lang="en" sz="1000">
                <a:solidFill>
                  <a:srgbClr val="0000FF"/>
                </a:solidFill>
                <a:latin typeface="Courier New"/>
                <a:ea typeface="Courier New"/>
                <a:cs typeface="Courier New"/>
                <a:sym typeface="Courier New"/>
              </a:rPr>
              <a:t>4</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pr(l_count || </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 || l_obj.object_name ||</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 || l_obj.object_type || </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EXIT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l_count = </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p:txBody>
      </p:sp>
      <p:sp>
        <p:nvSpPr>
          <p:cNvPr id="869" name="Shape 869"/>
          <p:cNvSpPr txBox="1"/>
          <p:nvPr/>
        </p:nvSpPr>
        <p:spPr>
          <a:xfrm>
            <a:off x="114600" y="647475"/>
            <a:ext cx="4457400" cy="367799"/>
          </a:xfrm>
          <a:prstGeom prst="rect">
            <a:avLst/>
          </a:prstGeom>
          <a:solidFill>
            <a:srgbClr val="9FC5E8"/>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Explicit Cursor and Loop</a:t>
            </a:r>
          </a:p>
        </p:txBody>
      </p:sp>
      <p:sp>
        <p:nvSpPr>
          <p:cNvPr id="870" name="Shape 870"/>
          <p:cNvSpPr txBox="1"/>
          <p:nvPr/>
        </p:nvSpPr>
        <p:spPr>
          <a:xfrm>
            <a:off x="4572000" y="647484"/>
            <a:ext cx="4457400" cy="367799"/>
          </a:xfrm>
          <a:prstGeom prst="rect">
            <a:avLst/>
          </a:prstGeom>
          <a:solidFill>
            <a:srgbClr val="9FC5E8"/>
          </a:solidFill>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Cursor FOR Loop</a:t>
            </a:r>
          </a:p>
        </p:txBody>
      </p:sp>
      <p:sp>
        <p:nvSpPr>
          <p:cNvPr id="871" name="Shape 871"/>
          <p:cNvSpPr txBox="1"/>
          <p:nvPr/>
        </p:nvSpPr>
        <p:spPr>
          <a:xfrm>
            <a:off x="4669925" y="3650000"/>
            <a:ext cx="4188899" cy="932399"/>
          </a:xfrm>
          <a:prstGeom prst="rect">
            <a:avLst/>
          </a:prstGeom>
          <a:solidFill>
            <a:srgbClr val="D9EAD3"/>
          </a:solidFill>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a:t>All the commented items in the explicit cursor example become unnecessary using the Cursor FOR Loop.</a:t>
            </a:r>
          </a:p>
        </p:txBody>
      </p:sp>
    </p:spTree>
  </p:cSld>
  <p:clrMapOvr>
    <a:masterClrMapping/>
  </p:clrMapOvr>
  <p:transition spd="slow">
    <p:cut/>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5" name="Shape 875"/>
        <p:cNvGrpSpPr/>
        <p:nvPr/>
      </p:nvGrpSpPr>
      <p:grpSpPr>
        <a:xfrm>
          <a:off x="0" y="0"/>
          <a:ext cx="0" cy="0"/>
          <a:chOff x="0" y="0"/>
          <a:chExt cx="0" cy="0"/>
        </a:xfrm>
      </p:grpSpPr>
      <p:sp>
        <p:nvSpPr>
          <p:cNvPr id="876" name="Shape 87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Cursor Variables</a:t>
            </a:r>
          </a:p>
        </p:txBody>
      </p:sp>
      <p:sp>
        <p:nvSpPr>
          <p:cNvPr id="877" name="Shape 877"/>
          <p:cNvSpPr txBox="1"/>
          <p:nvPr/>
        </p:nvSpPr>
        <p:spPr>
          <a:xfrm>
            <a:off x="955325" y="4013475"/>
            <a:ext cx="7985399" cy="678599"/>
          </a:xfrm>
          <a:prstGeom prst="rect">
            <a:avLst/>
          </a:prstGeom>
          <a:solidFill>
            <a:srgbClr val="FFF2CC"/>
          </a:solidFill>
          <a:ln>
            <a:noFill/>
          </a:ln>
        </p:spPr>
        <p:txBody>
          <a:bodyPr anchorCtr="0" anchor="t" bIns="91425" lIns="91425" rIns="91425" tIns="91425">
            <a:noAutofit/>
          </a:bodyPr>
          <a:lstStyle/>
          <a:p>
            <a:pPr lvl="0" rtl="0">
              <a:spcBef>
                <a:spcPts val="0"/>
              </a:spcBef>
              <a:buNone/>
            </a:pPr>
            <a:r>
              <a:t/>
            </a:r>
            <a:endParaRPr sz="1800"/>
          </a:p>
          <a:p>
            <a:pPr lvl="0" rtl="0">
              <a:spcBef>
                <a:spcPts val="0"/>
              </a:spcBef>
              <a:buNone/>
            </a:pPr>
            <a:r>
              <a:t/>
            </a:r>
            <a:endParaRPr sz="1800">
              <a:solidFill>
                <a:srgbClr val="000080"/>
              </a:solidFill>
              <a:latin typeface="Courier New"/>
              <a:ea typeface="Courier New"/>
              <a:cs typeface="Courier New"/>
              <a:sym typeface="Courier New"/>
            </a:endParaRPr>
          </a:p>
        </p:txBody>
      </p:sp>
      <p:sp>
        <p:nvSpPr>
          <p:cNvPr id="878" name="Shape 878"/>
          <p:cNvSpPr/>
          <p:nvPr/>
        </p:nvSpPr>
        <p:spPr>
          <a:xfrm>
            <a:off x="967925" y="2903700"/>
            <a:ext cx="7972799" cy="405599"/>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9" name="Shape 879"/>
          <p:cNvSpPr txBox="1"/>
          <p:nvPr>
            <p:ph idx="1" type="body"/>
          </p:nvPr>
        </p:nvSpPr>
        <p:spPr>
          <a:xfrm>
            <a:off x="108900" y="634800"/>
            <a:ext cx="8934599" cy="4483200"/>
          </a:xfrm>
          <a:prstGeom prst="rect">
            <a:avLst/>
          </a:prstGeom>
        </p:spPr>
        <p:txBody>
          <a:bodyPr anchorCtr="0" anchor="t" bIns="91425" lIns="91425" rIns="91425" tIns="91425">
            <a:noAutofit/>
          </a:bodyPr>
          <a:lstStyle/>
          <a:p>
            <a:pPr indent="-228600" lvl="0" marL="457200" rtl="0">
              <a:spcBef>
                <a:spcPts val="0"/>
              </a:spcBef>
              <a:buChar char="●"/>
            </a:pPr>
            <a:r>
              <a:rPr lang="en"/>
              <a:t>An address to a SQL work area. Must be opened, or pointed at an already open cursor, to be useful</a:t>
            </a:r>
            <a:r>
              <a:rPr baseline="30000" lang="en"/>
              <a:t>1</a:t>
            </a:r>
            <a:r>
              <a:rPr lang="en"/>
              <a:t>.</a:t>
            </a:r>
          </a:p>
          <a:p>
            <a:pPr indent="-228600" lvl="0" marL="457200" rtl="0">
              <a:spcBef>
                <a:spcPts val="0"/>
              </a:spcBef>
              <a:buChar char="●"/>
            </a:pPr>
            <a:r>
              <a:rPr lang="en"/>
              <a:t>Can be pointed at different queries.</a:t>
            </a:r>
          </a:p>
          <a:p>
            <a:pPr indent="-228600" lvl="0" marL="457200" rtl="0">
              <a:spcBef>
                <a:spcPts val="0"/>
              </a:spcBef>
              <a:buChar char="●"/>
            </a:pPr>
            <a:r>
              <a:rPr lang="en"/>
              <a:t>Declare cursor variable to be:</a:t>
            </a:r>
          </a:p>
          <a:p>
            <a:pPr indent="-228600" lvl="1" marL="914400" rtl="0">
              <a:spcBef>
                <a:spcPts val="0"/>
              </a:spcBef>
              <a:buChar char="○"/>
            </a:pPr>
            <a:r>
              <a:rPr lang="en"/>
              <a:t>the weak SYS_REFCURSOR built-in data type</a:t>
            </a:r>
          </a:p>
          <a:p>
            <a:pPr indent="0" lvl="0" marL="914400" rtl="0">
              <a:spcBef>
                <a:spcPts val="0"/>
              </a:spcBef>
              <a:buNone/>
            </a:pPr>
            <a:r>
              <a:rPr lang="en" sz="1800">
                <a:latin typeface="Courier New"/>
                <a:ea typeface="Courier New"/>
                <a:cs typeface="Courier New"/>
                <a:sym typeface="Courier New"/>
              </a:rPr>
              <a:t>l_cur_var </a:t>
            </a:r>
            <a:r>
              <a:rPr b="1" lang="en" sz="1800">
                <a:solidFill>
                  <a:srgbClr val="003366"/>
                </a:solidFill>
                <a:latin typeface="Courier New"/>
                <a:ea typeface="Courier New"/>
                <a:cs typeface="Courier New"/>
                <a:sym typeface="Courier New"/>
              </a:rPr>
              <a:t>SYS_REFCURSOR</a:t>
            </a:r>
            <a:r>
              <a:rPr lang="en" sz="1800">
                <a:latin typeface="Courier New"/>
                <a:ea typeface="Courier New"/>
                <a:cs typeface="Courier New"/>
                <a:sym typeface="Courier New"/>
              </a:rPr>
              <a:t>;</a:t>
            </a:r>
          </a:p>
          <a:p>
            <a:pPr indent="-228600" lvl="1" marL="914400" rtl="0">
              <a:spcBef>
                <a:spcPts val="0"/>
              </a:spcBef>
              <a:buChar char="○"/>
            </a:pPr>
            <a:r>
              <a:rPr lang="en"/>
              <a:t>a strong, user-defined REF CURSOR type which returns a table, cursor or PL/SQL record-anchored rowtype.</a:t>
            </a:r>
          </a:p>
          <a:p>
            <a:pPr indent="0" lvl="0" marL="914400" rtl="0">
              <a:lnSpc>
                <a:spcPct val="115000"/>
              </a:lnSpc>
              <a:spcBef>
                <a:spcPts val="0"/>
              </a:spcBef>
              <a:buNone/>
            </a:pPr>
            <a:r>
              <a:rPr b="1" lang="en" sz="1800">
                <a:solidFill>
                  <a:srgbClr val="003366"/>
                </a:solidFill>
                <a:latin typeface="Courier New"/>
                <a:ea typeface="Courier New"/>
                <a:cs typeface="Courier New"/>
                <a:sym typeface="Courier New"/>
              </a:rPr>
              <a:t>TYPE</a:t>
            </a:r>
            <a:r>
              <a:rPr lang="en" sz="1800">
                <a:solidFill>
                  <a:srgbClr val="000080"/>
                </a:solidFill>
                <a:latin typeface="Courier New"/>
                <a:ea typeface="Courier New"/>
                <a:cs typeface="Courier New"/>
                <a:sym typeface="Courier New"/>
              </a:rPr>
              <a:t> </a:t>
            </a:r>
            <a:r>
              <a:rPr i="1" lang="en" sz="1800">
                <a:solidFill>
                  <a:srgbClr val="000080"/>
                </a:solidFill>
                <a:latin typeface="Courier New"/>
                <a:ea typeface="Courier New"/>
                <a:cs typeface="Courier New"/>
                <a:sym typeface="Courier New"/>
              </a:rPr>
              <a:t>type_name </a:t>
            </a:r>
            <a:r>
              <a:rPr b="1" lang="en" sz="1800">
                <a:solidFill>
                  <a:srgbClr val="003366"/>
                </a:solidFill>
                <a:latin typeface="Courier New"/>
                <a:ea typeface="Courier New"/>
                <a:cs typeface="Courier New"/>
                <a:sym typeface="Courier New"/>
              </a:rPr>
              <a:t>IS</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REF</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CURSOR</a:t>
            </a:r>
            <a:r>
              <a:rPr lang="en" sz="1800">
                <a:solidFill>
                  <a:srgbClr val="000080"/>
                </a:solidFill>
                <a:latin typeface="Courier New"/>
                <a:ea typeface="Courier New"/>
                <a:cs typeface="Courier New"/>
                <a:sym typeface="Courier New"/>
              </a:rPr>
              <a:t> [ </a:t>
            </a:r>
            <a:r>
              <a:rPr b="1" lang="en" sz="1800">
                <a:solidFill>
                  <a:srgbClr val="003366"/>
                </a:solidFill>
                <a:latin typeface="Courier New"/>
                <a:ea typeface="Courier New"/>
                <a:cs typeface="Courier New"/>
                <a:sym typeface="Courier New"/>
              </a:rPr>
              <a:t>RETURN</a:t>
            </a:r>
            <a:r>
              <a:rPr lang="en" sz="1800">
                <a:solidFill>
                  <a:srgbClr val="000080"/>
                </a:solidFill>
                <a:latin typeface="Courier New"/>
                <a:ea typeface="Courier New"/>
                <a:cs typeface="Courier New"/>
                <a:sym typeface="Courier New"/>
              </a:rPr>
              <a:t> </a:t>
            </a:r>
            <a:r>
              <a:rPr i="1" lang="en" sz="1800">
                <a:solidFill>
                  <a:srgbClr val="000080"/>
                </a:solidFill>
                <a:latin typeface="Courier New"/>
                <a:ea typeface="Courier New"/>
                <a:cs typeface="Courier New"/>
                <a:sym typeface="Courier New"/>
              </a:rPr>
              <a:t>return_type </a:t>
            </a:r>
            <a:r>
              <a:rPr lang="en" sz="1800">
                <a:solidFill>
                  <a:srgbClr val="000080"/>
                </a:solidFill>
                <a:latin typeface="Courier New"/>
                <a:ea typeface="Courier New"/>
                <a:cs typeface="Courier New"/>
                <a:sym typeface="Courier New"/>
              </a:rPr>
              <a:t>];</a:t>
            </a:r>
          </a:p>
          <a:p>
            <a:pPr indent="0" lvl="0" marL="914400" rtl="0">
              <a:lnSpc>
                <a:spcPct val="115000"/>
              </a:lnSpc>
              <a:spcBef>
                <a:spcPts val="0"/>
              </a:spcBef>
              <a:buNone/>
            </a:pPr>
            <a:r>
              <a:rPr lang="en" sz="1800">
                <a:solidFill>
                  <a:srgbClr val="000080"/>
                </a:solidFill>
                <a:latin typeface="Courier New"/>
                <a:ea typeface="Courier New"/>
                <a:cs typeface="Courier New"/>
                <a:sym typeface="Courier New"/>
              </a:rPr>
              <a:t>l_cur_var </a:t>
            </a:r>
            <a:r>
              <a:rPr i="1" lang="en" sz="1800">
                <a:solidFill>
                  <a:srgbClr val="000080"/>
                </a:solidFill>
                <a:latin typeface="Courier New"/>
                <a:ea typeface="Courier New"/>
                <a:cs typeface="Courier New"/>
                <a:sym typeface="Courier New"/>
              </a:rPr>
              <a:t>type_name</a:t>
            </a:r>
            <a:r>
              <a:rPr lang="en" sz="1800">
                <a:solidFill>
                  <a:srgbClr val="000080"/>
                </a:solidFill>
                <a:latin typeface="Courier New"/>
                <a:ea typeface="Courier New"/>
                <a:cs typeface="Courier New"/>
                <a:sym typeface="Courier New"/>
              </a:rPr>
              <a:t>;</a:t>
            </a:r>
          </a:p>
          <a:p>
            <a:pPr indent="0" lvl="0" marL="914400" rtl="0">
              <a:spcBef>
                <a:spcPts val="0"/>
              </a:spcBef>
              <a:buNone/>
            </a:pPr>
            <a:r>
              <a:t/>
            </a:r>
            <a:endParaRPr sz="1800">
              <a:latin typeface="Courier New"/>
              <a:ea typeface="Courier New"/>
              <a:cs typeface="Courier New"/>
              <a:sym typeface="Courier New"/>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Resources</a:t>
            </a:r>
          </a:p>
        </p:txBody>
      </p:sp>
      <p:sp>
        <p:nvSpPr>
          <p:cNvPr id="111" name="Shape 11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42900" lvl="0" marL="457200" rtl="0">
              <a:lnSpc>
                <a:spcPct val="90000"/>
              </a:lnSpc>
              <a:spcBef>
                <a:spcPts val="0"/>
              </a:spcBef>
              <a:buSzPct val="100000"/>
            </a:pPr>
            <a:r>
              <a:rPr lang="en" sz="1800"/>
              <a:t>Give a man a fish, and you'll feed him for a day; give him a religion, and he'll starve to death while praying for a fish. </a:t>
            </a:r>
            <a:r>
              <a:rPr lang="en" sz="1400"/>
              <a:t>(Unknown)</a:t>
            </a:r>
          </a:p>
          <a:p>
            <a:pPr indent="-342900" lvl="0" marL="457200" rtl="0">
              <a:lnSpc>
                <a:spcPct val="90000"/>
              </a:lnSpc>
              <a:spcBef>
                <a:spcPts val="0"/>
              </a:spcBef>
              <a:buSzPct val="100000"/>
            </a:pPr>
            <a:r>
              <a:rPr lang="en" sz="1800"/>
              <a:t>Give a man a fish, and he can eat for a day.  But teach a man how to fish, and he'll be dead of mercury poisoning inside of three years. </a:t>
            </a:r>
            <a:r>
              <a:rPr lang="en" sz="1400"/>
              <a:t>(Charles Haas)</a:t>
            </a:r>
          </a:p>
          <a:p>
            <a:pPr indent="-342900" lvl="0" marL="457200" rtl="0">
              <a:lnSpc>
                <a:spcPct val="90000"/>
              </a:lnSpc>
              <a:spcBef>
                <a:spcPts val="0"/>
              </a:spcBef>
              <a:buSzPct val="100000"/>
            </a:pPr>
            <a:r>
              <a:rPr lang="en" sz="1800"/>
              <a:t>There's a fine line between fishing and just standing on the shore like an idiot. </a:t>
            </a:r>
            <a:r>
              <a:rPr lang="en" sz="1400"/>
              <a:t>(Steven Wright)</a:t>
            </a:r>
          </a:p>
          <a:p>
            <a:pPr indent="-381000" lvl="0" marL="457200" rtl="0">
              <a:lnSpc>
                <a:spcPct val="90000"/>
              </a:lnSpc>
              <a:spcBef>
                <a:spcPts val="0"/>
              </a:spcBef>
              <a:buSzPct val="100000"/>
            </a:pPr>
            <a:r>
              <a:rPr b="1" lang="en" sz="2400">
                <a:solidFill>
                  <a:schemeClr val="accent2"/>
                </a:solidFill>
              </a:rPr>
              <a:t>Give a man a fish and you feed him for a day. Teach him how to fish and you feed him for a lifetime.</a:t>
            </a:r>
            <a:r>
              <a:rPr b="1" lang="en" sz="2400"/>
              <a:t> </a:t>
            </a:r>
            <a:r>
              <a:rPr lang="en" sz="2400"/>
              <a:t>(Lao Tzu)</a:t>
            </a:r>
          </a:p>
          <a:p>
            <a:pPr indent="-381000" lvl="0" marL="457200" rtl="0">
              <a:lnSpc>
                <a:spcPct val="90000"/>
              </a:lnSpc>
              <a:spcBef>
                <a:spcPts val="0"/>
              </a:spcBef>
              <a:buSzPct val="100000"/>
            </a:pPr>
            <a:r>
              <a:rPr lang="en" sz="2400"/>
              <a:t>In 2 hours, this session can only unwrap the first layer of PL/SQL programming knowledge. But if you become familiar with the following resources, you’ll know where to get answers to the questions you have yet to ask.</a:t>
            </a:r>
          </a:p>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3" name="Shape 883"/>
        <p:cNvGrpSpPr/>
        <p:nvPr/>
      </p:nvGrpSpPr>
      <p:grpSpPr>
        <a:xfrm>
          <a:off x="0" y="0"/>
          <a:ext cx="0" cy="0"/>
          <a:chOff x="0" y="0"/>
          <a:chExt cx="0" cy="0"/>
        </a:xfrm>
      </p:grpSpPr>
      <p:sp>
        <p:nvSpPr>
          <p:cNvPr id="884" name="Shape 88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Static SQL: Cursor Variables</a:t>
            </a:r>
          </a:p>
        </p:txBody>
      </p:sp>
      <p:sp>
        <p:nvSpPr>
          <p:cNvPr id="885" name="Shape 885"/>
          <p:cNvSpPr txBox="1"/>
          <p:nvPr>
            <p:ph idx="1" type="body"/>
          </p:nvPr>
        </p:nvSpPr>
        <p:spPr>
          <a:xfrm>
            <a:off x="108900" y="634800"/>
            <a:ext cx="5219099" cy="4461900"/>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122222"/>
              <a:buFont typeface="Arial"/>
              <a:buNone/>
            </a:pPr>
            <a:r>
              <a:rPr b="1" lang="en" sz="900">
                <a:solidFill>
                  <a:srgbClr val="003366"/>
                </a:solidFill>
                <a:latin typeface="Courier New"/>
                <a:ea typeface="Courier New"/>
                <a:cs typeface="Courier New"/>
                <a:sym typeface="Courier New"/>
              </a:rPr>
              <a:t>SET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SERVEROUTPUT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22222"/>
              <a:buFont typeface="Arial"/>
              <a:buNone/>
            </a:pPr>
            <a:r>
              <a:rPr b="1" lang="en" sz="9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TYPE</a:t>
            </a:r>
            <a:r>
              <a:rPr lang="en" sz="900">
                <a:solidFill>
                  <a:srgbClr val="000080"/>
                </a:solidFill>
                <a:latin typeface="Courier New"/>
                <a:ea typeface="Courier New"/>
                <a:cs typeface="Courier New"/>
                <a:sym typeface="Courier New"/>
              </a:rPr>
              <a:t> t_gender_row </a:t>
            </a:r>
            <a:r>
              <a:rPr b="1" lang="en" sz="900">
                <a:solidFill>
                  <a:srgbClr val="003366"/>
                </a:solidFill>
                <a:latin typeface="Courier New"/>
                <a:ea typeface="Courier New"/>
                <a:cs typeface="Courier New"/>
                <a:sym typeface="Courier New"/>
              </a:rPr>
              <a:t>IS</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REF</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CURSOR</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RETURN</a:t>
            </a:r>
            <a:r>
              <a:rPr lang="en" sz="900">
                <a:solidFill>
                  <a:srgbClr val="000080"/>
                </a:solidFill>
                <a:latin typeface="Courier New"/>
                <a:ea typeface="Courier New"/>
                <a:cs typeface="Courier New"/>
                <a:sym typeface="Courier New"/>
              </a:rPr>
              <a:t> gender%</a:t>
            </a:r>
            <a:r>
              <a:rPr b="1" lang="en" sz="900">
                <a:solidFill>
                  <a:srgbClr val="003366"/>
                </a:solidFill>
                <a:latin typeface="Courier New"/>
                <a:ea typeface="Courier New"/>
                <a:cs typeface="Courier New"/>
                <a:sym typeface="Courier New"/>
              </a:rPr>
              <a:t>ROWTYPE</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l_cv_strong t_gender_row;</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l_cv_weak   </a:t>
            </a:r>
            <a:r>
              <a:rPr b="1" lang="en" sz="900">
                <a:solidFill>
                  <a:srgbClr val="003366"/>
                </a:solidFill>
                <a:latin typeface="Courier New"/>
                <a:ea typeface="Courier New"/>
                <a:cs typeface="Courier New"/>
                <a:sym typeface="Courier New"/>
              </a:rPr>
              <a:t>SYS_REFCURSOR</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TYPE</a:t>
            </a:r>
            <a:r>
              <a:rPr lang="en" sz="900">
                <a:solidFill>
                  <a:srgbClr val="000080"/>
                </a:solidFill>
                <a:latin typeface="Courier New"/>
                <a:ea typeface="Courier New"/>
                <a:cs typeface="Courier New"/>
                <a:sym typeface="Courier New"/>
              </a:rPr>
              <a:t> t_gender_tab </a:t>
            </a:r>
            <a:r>
              <a:rPr b="1" lang="en" sz="900">
                <a:solidFill>
                  <a:srgbClr val="003366"/>
                </a:solidFill>
                <a:latin typeface="Courier New"/>
                <a:ea typeface="Courier New"/>
                <a:cs typeface="Courier New"/>
                <a:sym typeface="Courier New"/>
              </a:rPr>
              <a:t>IS</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TABLE</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OF</a:t>
            </a:r>
            <a:r>
              <a:rPr lang="en" sz="900">
                <a:solidFill>
                  <a:srgbClr val="000080"/>
                </a:solidFill>
                <a:latin typeface="Courier New"/>
                <a:ea typeface="Courier New"/>
                <a:cs typeface="Courier New"/>
                <a:sym typeface="Courier New"/>
              </a:rPr>
              <a:t> gender%</a:t>
            </a:r>
            <a:r>
              <a:rPr b="1" lang="en" sz="900">
                <a:solidFill>
                  <a:srgbClr val="003366"/>
                </a:solidFill>
                <a:latin typeface="Courier New"/>
                <a:ea typeface="Courier New"/>
                <a:cs typeface="Courier New"/>
                <a:sym typeface="Courier New"/>
              </a:rPr>
              <a:t>ROWTYPE</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l_gender_tab1 t_gender_tab;</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l_gender_tab2 t_gender_tab;</a:t>
            </a:r>
          </a:p>
          <a:p>
            <a:pPr lvl="0" rtl="0">
              <a:lnSpc>
                <a:spcPct val="115000"/>
              </a:lnSpc>
              <a:spcBef>
                <a:spcPts val="0"/>
              </a:spcBef>
              <a:buClr>
                <a:schemeClr val="dk1"/>
              </a:buClr>
              <a:buSzPct val="122222"/>
              <a:buFont typeface="Arial"/>
              <a:buNone/>
            </a:pPr>
            <a:r>
              <a:rPr b="1" lang="en" sz="9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OPEN</a:t>
            </a:r>
            <a:r>
              <a:rPr lang="en" sz="900">
                <a:solidFill>
                  <a:srgbClr val="000080"/>
                </a:solidFill>
                <a:latin typeface="Courier New"/>
                <a:ea typeface="Courier New"/>
                <a:cs typeface="Courier New"/>
                <a:sym typeface="Courier New"/>
              </a:rPr>
              <a:t> l_cv_strong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gender;</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FETCH</a:t>
            </a:r>
            <a:r>
              <a:rPr lang="en" sz="900">
                <a:solidFill>
                  <a:srgbClr val="000080"/>
                </a:solidFill>
                <a:latin typeface="Courier New"/>
                <a:ea typeface="Courier New"/>
                <a:cs typeface="Courier New"/>
                <a:sym typeface="Courier New"/>
              </a:rPr>
              <a:t> l_cv_strong </a:t>
            </a:r>
            <a:r>
              <a:rPr b="1" lang="en" sz="900">
                <a:solidFill>
                  <a:srgbClr val="003366"/>
                </a:solidFill>
                <a:latin typeface="Courier New"/>
                <a:ea typeface="Courier New"/>
                <a:cs typeface="Courier New"/>
                <a:sym typeface="Courier New"/>
              </a:rPr>
              <a:t>BULK</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COLLECT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INTO</a:t>
            </a:r>
            <a:r>
              <a:rPr lang="en" sz="900">
                <a:solidFill>
                  <a:srgbClr val="000080"/>
                </a:solidFill>
                <a:latin typeface="Courier New"/>
                <a:ea typeface="Courier New"/>
                <a:cs typeface="Courier New"/>
                <a:sym typeface="Courier New"/>
              </a:rPr>
              <a:t> l_gender_tab1;</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CLOSE</a:t>
            </a:r>
            <a:r>
              <a:rPr lang="en" sz="900">
                <a:solidFill>
                  <a:srgbClr val="000080"/>
                </a:solidFill>
                <a:latin typeface="Courier New"/>
                <a:ea typeface="Courier New"/>
                <a:cs typeface="Courier New"/>
                <a:sym typeface="Courier New"/>
              </a:rPr>
              <a:t> l_cv_strong;</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OPEN</a:t>
            </a:r>
            <a:r>
              <a:rPr lang="en" sz="900">
                <a:solidFill>
                  <a:srgbClr val="000080"/>
                </a:solidFill>
                <a:latin typeface="Courier New"/>
                <a:ea typeface="Courier New"/>
                <a:cs typeface="Courier New"/>
                <a:sym typeface="Courier New"/>
              </a:rPr>
              <a:t> l_cv_weak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gender;</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FETCH</a:t>
            </a:r>
            <a:r>
              <a:rPr lang="en" sz="900">
                <a:solidFill>
                  <a:srgbClr val="000080"/>
                </a:solidFill>
                <a:latin typeface="Courier New"/>
                <a:ea typeface="Courier New"/>
                <a:cs typeface="Courier New"/>
                <a:sym typeface="Courier New"/>
              </a:rPr>
              <a:t> l_cv_weak </a:t>
            </a:r>
            <a:r>
              <a:rPr b="1" lang="en" sz="900">
                <a:solidFill>
                  <a:srgbClr val="003366"/>
                </a:solidFill>
                <a:latin typeface="Courier New"/>
                <a:ea typeface="Courier New"/>
                <a:cs typeface="Courier New"/>
                <a:sym typeface="Courier New"/>
              </a:rPr>
              <a:t>BULK</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COLLECT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INTO</a:t>
            </a:r>
            <a:r>
              <a:rPr lang="en" sz="900">
                <a:solidFill>
                  <a:srgbClr val="000080"/>
                </a:solidFill>
                <a:latin typeface="Courier New"/>
                <a:ea typeface="Courier New"/>
                <a:cs typeface="Courier New"/>
                <a:sym typeface="Courier New"/>
              </a:rPr>
              <a:t> l_gender_tab2;</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CLOSE</a:t>
            </a:r>
            <a:r>
              <a:rPr lang="en" sz="900">
                <a:solidFill>
                  <a:srgbClr val="000080"/>
                </a:solidFill>
                <a:latin typeface="Courier New"/>
                <a:ea typeface="Courier New"/>
                <a:cs typeface="Courier New"/>
                <a:sym typeface="Courier New"/>
              </a:rPr>
              <a:t> l_cv_weak;</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IF</a:t>
            </a:r>
            <a:r>
              <a:rPr lang="en" sz="900">
                <a:solidFill>
                  <a:srgbClr val="000080"/>
                </a:solidFill>
                <a:latin typeface="Courier New"/>
                <a:ea typeface="Courier New"/>
                <a:cs typeface="Courier New"/>
                <a:sym typeface="Courier New"/>
              </a:rPr>
              <a:t> (l_gender_tab1.COUNT = l_gender_tab2.COUNT) </a:t>
            </a:r>
            <a:r>
              <a:rPr b="1" lang="en" sz="9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pr(</a:t>
            </a:r>
            <a:r>
              <a:rPr lang="en" sz="900">
                <a:solidFill>
                  <a:srgbClr val="FF0000"/>
                </a:solidFill>
                <a:latin typeface="Courier New"/>
                <a:ea typeface="Courier New"/>
                <a:cs typeface="Courier New"/>
                <a:sym typeface="Courier New"/>
              </a:rPr>
              <a:t>'Both ref cursors fetched same number of rows.'</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IF</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i </a:t>
            </a:r>
            <a:r>
              <a:rPr b="1" lang="en" sz="900">
                <a:solidFill>
                  <a:srgbClr val="003366"/>
                </a:solidFill>
                <a:latin typeface="Courier New"/>
                <a:ea typeface="Courier New"/>
                <a:cs typeface="Courier New"/>
                <a:sym typeface="Courier New"/>
              </a:rPr>
              <a:t>IN</a:t>
            </a:r>
            <a:r>
              <a:rPr lang="en" sz="900">
                <a:solidFill>
                  <a:srgbClr val="000080"/>
                </a:solidFill>
                <a:latin typeface="Courier New"/>
                <a:ea typeface="Courier New"/>
                <a:cs typeface="Courier New"/>
                <a:sym typeface="Courier New"/>
              </a:rPr>
              <a:t> l_gender_tab1.FIRST .. l_gender_tab1.LAST </a:t>
            </a:r>
            <a:r>
              <a:rPr b="1" lang="en" sz="900">
                <a:solidFill>
                  <a:srgbClr val="003366"/>
                </a:solidFill>
                <a:latin typeface="Courier New"/>
                <a:ea typeface="Courier New"/>
                <a:cs typeface="Courier New"/>
                <a:sym typeface="Courier New"/>
              </a:rPr>
              <a:t>LOOP</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pr(l_gender_tab1(i).id||</a:t>
            </a:r>
            <a:r>
              <a:rPr lang="en" sz="900">
                <a:solidFill>
                  <a:srgbClr val="FF0000"/>
                </a:solidFill>
                <a:latin typeface="Courier New"/>
                <a:ea typeface="Courier New"/>
                <a:cs typeface="Courier New"/>
                <a:sym typeface="Courier New"/>
              </a:rPr>
              <a:t>': '</a:t>
            </a:r>
            <a:r>
              <a:rPr lang="en" sz="900">
                <a:solidFill>
                  <a:srgbClr val="000080"/>
                </a:solidFill>
                <a:latin typeface="Courier New"/>
                <a:ea typeface="Courier New"/>
                <a:cs typeface="Courier New"/>
                <a:sym typeface="Courier New"/>
              </a:rPr>
              <a:t>||l_gender_tab1(i).cd);</a:t>
            </a:r>
          </a:p>
          <a:p>
            <a:pPr lvl="0" rtl="0">
              <a:lnSpc>
                <a:spcPct val="115000"/>
              </a:lnSpc>
              <a:spcBef>
                <a:spcPts val="0"/>
              </a:spcBef>
              <a:buClr>
                <a:schemeClr val="dk1"/>
              </a:buClr>
              <a:buSzPct val="122222"/>
              <a:buFont typeface="Arial"/>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LOOP</a:t>
            </a:r>
            <a:r>
              <a:rPr lang="en" sz="9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22222"/>
              <a:buFont typeface="Arial"/>
              <a:buNone/>
            </a:pP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a:t>
            </a:r>
          </a:p>
        </p:txBody>
      </p:sp>
      <p:sp>
        <p:nvSpPr>
          <p:cNvPr id="886" name="Shape 886"/>
          <p:cNvSpPr txBox="1"/>
          <p:nvPr/>
        </p:nvSpPr>
        <p:spPr>
          <a:xfrm>
            <a:off x="5337125" y="644500"/>
            <a:ext cx="3705600" cy="4461900"/>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Font typeface="Arial"/>
              <a:buNone/>
            </a:pPr>
            <a:r>
              <a:rPr lang="en">
                <a:latin typeface="Courier New"/>
                <a:ea typeface="Courier New"/>
                <a:cs typeface="Courier New"/>
                <a:sym typeface="Courier New"/>
              </a:rPr>
              <a:t>SQL&gt; </a:t>
            </a:r>
          </a:p>
          <a:p>
            <a:pPr lvl="0" rtl="0">
              <a:spcBef>
                <a:spcPts val="0"/>
              </a:spcBef>
              <a:buClr>
                <a:schemeClr val="dk1"/>
              </a:buClr>
              <a:buFont typeface="Arial"/>
              <a:buNone/>
            </a:pPr>
            <a:r>
              <a:rPr lang="en">
                <a:latin typeface="Courier New"/>
                <a:ea typeface="Courier New"/>
                <a:cs typeface="Courier New"/>
                <a:sym typeface="Courier New"/>
              </a:rPr>
              <a:t>Both ref cursors fetched same number of rows.</a:t>
            </a:r>
          </a:p>
          <a:p>
            <a:pPr lvl="0" rtl="0">
              <a:spcBef>
                <a:spcPts val="0"/>
              </a:spcBef>
              <a:buClr>
                <a:schemeClr val="dk1"/>
              </a:buClr>
              <a:buFont typeface="Arial"/>
              <a:buNone/>
            </a:pPr>
            <a:r>
              <a:rPr lang="en">
                <a:latin typeface="Courier New"/>
                <a:ea typeface="Courier New"/>
                <a:cs typeface="Courier New"/>
                <a:sym typeface="Courier New"/>
              </a:rPr>
              <a:t>1: F</a:t>
            </a:r>
          </a:p>
          <a:p>
            <a:pPr lvl="0" rtl="0">
              <a:spcBef>
                <a:spcPts val="0"/>
              </a:spcBef>
              <a:buClr>
                <a:schemeClr val="dk1"/>
              </a:buClr>
              <a:buFont typeface="Arial"/>
              <a:buNone/>
            </a:pPr>
            <a:r>
              <a:rPr lang="en">
                <a:latin typeface="Courier New"/>
                <a:ea typeface="Courier New"/>
                <a:cs typeface="Courier New"/>
                <a:sym typeface="Courier New"/>
              </a:rPr>
              <a:t>2: M</a:t>
            </a:r>
          </a:p>
          <a:p>
            <a:pPr lvl="0">
              <a:spcBef>
                <a:spcPts val="0"/>
              </a:spcBef>
              <a:buNone/>
            </a:pPr>
            <a:r>
              <a:rPr lang="en">
                <a:latin typeface="Courier New"/>
                <a:ea typeface="Courier New"/>
                <a:cs typeface="Courier New"/>
                <a:sym typeface="Courier New"/>
              </a:rPr>
              <a:t>3: U</a:t>
            </a:r>
          </a:p>
        </p:txBody>
      </p:sp>
    </p:spTree>
  </p:cSld>
  <p:clrMapOvr>
    <a:masterClrMapping/>
  </p:clrMapOvr>
  <p:transition spd="slow">
    <p:cut/>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0" name="Shape 890"/>
        <p:cNvGrpSpPr/>
        <p:nvPr/>
      </p:nvGrpSpPr>
      <p:grpSpPr>
        <a:xfrm>
          <a:off x="0" y="0"/>
          <a:ext cx="0" cy="0"/>
          <a:chOff x="0" y="0"/>
          <a:chExt cx="0" cy="0"/>
        </a:xfrm>
      </p:grpSpPr>
      <p:sp>
        <p:nvSpPr>
          <p:cNvPr id="891" name="Shape 89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Static SQL: Cursor Expressions</a:t>
            </a:r>
          </a:p>
        </p:txBody>
      </p:sp>
      <p:sp>
        <p:nvSpPr>
          <p:cNvPr id="892" name="Shape 89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One of the columns in a SELECT statement can be a nested cursor, essentially a result set per row within another result set.</a:t>
            </a:r>
          </a:p>
          <a:p>
            <a:pPr indent="-228600" lvl="0" marL="457200" rtl="0">
              <a:spcBef>
                <a:spcPts val="0"/>
              </a:spcBef>
              <a:buChar char="●"/>
            </a:pPr>
            <a:r>
              <a:rPr lang="en"/>
              <a:t>You can spot a cursor expression if a subquery is wrapped like this:</a:t>
            </a:r>
          </a:p>
          <a:p>
            <a:pPr indent="0" lvl="0" marL="457200" rtl="0">
              <a:spcBef>
                <a:spcPts val="0"/>
              </a:spcBef>
              <a:buNone/>
            </a:pPr>
            <a:r>
              <a:rPr lang="en" sz="1800">
                <a:latin typeface="Courier New"/>
                <a:ea typeface="Courier New"/>
                <a:cs typeface="Courier New"/>
                <a:sym typeface="Courier New"/>
              </a:rPr>
              <a:t>SELECT … </a:t>
            </a:r>
            <a:r>
              <a:rPr lang="en" sz="1800">
                <a:solidFill>
                  <a:srgbClr val="FF0000"/>
                </a:solidFill>
                <a:latin typeface="Courier New"/>
                <a:ea typeface="Courier New"/>
                <a:cs typeface="Courier New"/>
                <a:sym typeface="Courier New"/>
              </a:rPr>
              <a:t>CURSOR(</a:t>
            </a:r>
            <a:r>
              <a:rPr lang="en" sz="1800">
                <a:latin typeface="Courier New"/>
                <a:ea typeface="Courier New"/>
                <a:cs typeface="Courier New"/>
                <a:sym typeface="Courier New"/>
              </a:rPr>
              <a:t>subquery</a:t>
            </a:r>
            <a:r>
              <a:rPr lang="en" sz="1800">
                <a:solidFill>
                  <a:srgbClr val="FF0000"/>
                </a:solidFill>
                <a:latin typeface="Courier New"/>
                <a:ea typeface="Courier New"/>
                <a:cs typeface="Courier New"/>
                <a:sym typeface="Courier New"/>
              </a:rPr>
              <a:t>)</a:t>
            </a:r>
            <a:r>
              <a:rPr lang="en" sz="1800">
                <a:latin typeface="Courier New"/>
                <a:ea typeface="Courier New"/>
                <a:cs typeface="Courier New"/>
                <a:sym typeface="Courier New"/>
              </a:rPr>
              <a:t>...FROM</a:t>
            </a:r>
          </a:p>
          <a:p>
            <a:pPr indent="-228600" lvl="0" marL="457200" rtl="0">
              <a:spcBef>
                <a:spcPts val="0"/>
              </a:spcBef>
              <a:buChar char="●"/>
            </a:pPr>
            <a:r>
              <a:rPr lang="en"/>
              <a:t>Cursor expressions are perfect for services that marshall JSON data.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6" name="Shape 896"/>
        <p:cNvGrpSpPr/>
        <p:nvPr/>
      </p:nvGrpSpPr>
      <p:grpSpPr>
        <a:xfrm>
          <a:off x="0" y="0"/>
          <a:ext cx="0" cy="0"/>
          <a:chOff x="0" y="0"/>
          <a:chExt cx="0" cy="0"/>
        </a:xfrm>
      </p:grpSpPr>
      <p:sp>
        <p:nvSpPr>
          <p:cNvPr id="897" name="Shape 89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898" name="Shape 898"/>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rgbClr val="222222"/>
              </a:buClr>
              <a:buSzPct val="100000"/>
              <a:buChar char="●"/>
            </a:pPr>
            <a:r>
              <a:rPr lang="en" sz="2400">
                <a:solidFill>
                  <a:srgbClr val="222222"/>
                </a:solidFill>
              </a:rPr>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Clr>
                <a:schemeClr val="accent2"/>
              </a:buClr>
              <a:buSzPct val="100000"/>
              <a:buChar char="●"/>
            </a:pPr>
            <a:r>
              <a:rPr b="1" lang="en" sz="2400">
                <a:solidFill>
                  <a:schemeClr val="accent2"/>
                </a:solidFill>
              </a:rPr>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899" name="Shape 899"/>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3" name="Shape 903"/>
        <p:cNvGrpSpPr/>
        <p:nvPr/>
      </p:nvGrpSpPr>
      <p:grpSpPr>
        <a:xfrm>
          <a:off x="0" y="0"/>
          <a:ext cx="0" cy="0"/>
          <a:chOff x="0" y="0"/>
          <a:chExt cx="0" cy="0"/>
        </a:xfrm>
      </p:grpSpPr>
      <p:sp>
        <p:nvSpPr>
          <p:cNvPr id="904" name="Shape 90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Dynamic SQL</a:t>
            </a:r>
          </a:p>
        </p:txBody>
      </p:sp>
      <p:sp>
        <p:nvSpPr>
          <p:cNvPr id="905" name="Shape 90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Static SQL is a SQL statement that the Oracle Cost Based Optimizer can evaluate at compile time.</a:t>
            </a:r>
          </a:p>
          <a:p>
            <a:pPr indent="-228600" lvl="0" marL="457200" rtl="0">
              <a:spcBef>
                <a:spcPts val="0"/>
              </a:spcBef>
            </a:pPr>
            <a:r>
              <a:rPr lang="en"/>
              <a:t>Dynamic SQL is evaluated at runtime.</a:t>
            </a:r>
          </a:p>
          <a:p>
            <a:pPr indent="-228600" lvl="1" marL="914400" rtl="0">
              <a:spcBef>
                <a:spcPts val="0"/>
              </a:spcBef>
              <a:buChar char="○"/>
            </a:pPr>
            <a:r>
              <a:rPr lang="en"/>
              <a:t>Columns, predicates and even tables can be flexibly added or eliminated from the query at runtime</a:t>
            </a:r>
          </a:p>
          <a:p>
            <a:pPr indent="-228600" lvl="1" marL="914400" rtl="0">
              <a:spcBef>
                <a:spcPts val="0"/>
              </a:spcBef>
              <a:buChar char="○"/>
            </a:pPr>
            <a:r>
              <a:rPr lang="en"/>
              <a:t>Used to generate SQL scripts</a:t>
            </a:r>
          </a:p>
          <a:p>
            <a:pPr indent="-228600" lvl="1" marL="914400" rtl="0">
              <a:spcBef>
                <a:spcPts val="0"/>
              </a:spcBef>
              <a:buChar char="○"/>
            </a:pPr>
            <a:r>
              <a:rPr lang="en"/>
              <a:t>Used to run DDL and DCL statements</a:t>
            </a:r>
          </a:p>
          <a:p>
            <a:pPr indent="-228600" lvl="1" marL="914400" rtl="0">
              <a:spcBef>
                <a:spcPts val="0"/>
              </a:spcBef>
              <a:buChar char="○"/>
            </a:pPr>
            <a:r>
              <a:rPr lang="en"/>
              <a:t>Used to support flexible reporting screens</a:t>
            </a:r>
          </a:p>
          <a:p>
            <a:pPr indent="-228600" lvl="0" marL="457200" rtl="0">
              <a:spcBef>
                <a:spcPts val="0"/>
              </a:spcBef>
            </a:pPr>
            <a:r>
              <a:rPr lang="en" u="sng">
                <a:solidFill>
                  <a:schemeClr val="hlink"/>
                </a:solidFill>
                <a:hlinkClick r:id="rId3"/>
              </a:rPr>
              <a:t>Native Dynamic SQL</a:t>
            </a:r>
            <a:r>
              <a:rPr lang="en"/>
              <a:t>: </a:t>
            </a:r>
            <a:r>
              <a:rPr lang="en" sz="1800">
                <a:latin typeface="Courier New"/>
                <a:ea typeface="Courier New"/>
                <a:cs typeface="Courier New"/>
                <a:sym typeface="Courier New"/>
              </a:rPr>
              <a:t>EXECUTE IMMEDIATE '</a:t>
            </a:r>
            <a:r>
              <a:rPr i="1" lang="en" sz="1800">
                <a:latin typeface="Courier New"/>
                <a:ea typeface="Courier New"/>
                <a:cs typeface="Courier New"/>
                <a:sym typeface="Courier New"/>
              </a:rPr>
              <a:t>sql_stmt</a:t>
            </a:r>
            <a:r>
              <a:rPr lang="en" sz="1800">
                <a:latin typeface="Courier New"/>
                <a:ea typeface="Courier New"/>
                <a:cs typeface="Courier New"/>
                <a:sym typeface="Courier New"/>
              </a:rPr>
              <a:t>'</a:t>
            </a:r>
          </a:p>
          <a:p>
            <a:pPr indent="-228600" lvl="0" marL="457200">
              <a:spcBef>
                <a:spcPts val="0"/>
              </a:spcBef>
            </a:pPr>
            <a:r>
              <a:rPr lang="en" u="sng">
                <a:solidFill>
                  <a:schemeClr val="hlink"/>
                </a:solidFill>
                <a:hlinkClick r:id="rId4"/>
              </a:rPr>
              <a:t>DBMS_SQL</a:t>
            </a:r>
            <a:r>
              <a:rPr lang="en"/>
              <a:t>: When NDS doesn’t suffice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0" st="0"/>
                                            </p:txEl>
                                          </p:spTgt>
                                        </p:tgtEl>
                                        <p:attrNameLst>
                                          <p:attrName>style.visibility</p:attrName>
                                        </p:attrNameLst>
                                      </p:cBhvr>
                                      <p:to>
                                        <p:strVal val="visible"/>
                                      </p:to>
                                    </p:set>
                                    <p:animEffect filter="fade" transition="in">
                                      <p:cBhvr>
                                        <p:cTn dur="1000"/>
                                        <p:tgtEl>
                                          <p:spTgt spid="9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1" st="1"/>
                                            </p:txEl>
                                          </p:spTgt>
                                        </p:tgtEl>
                                        <p:attrNameLst>
                                          <p:attrName>style.visibility</p:attrName>
                                        </p:attrNameLst>
                                      </p:cBhvr>
                                      <p:to>
                                        <p:strVal val="visible"/>
                                      </p:to>
                                    </p:set>
                                    <p:animEffect filter="fade" transition="in">
                                      <p:cBhvr>
                                        <p:cTn dur="1000"/>
                                        <p:tgtEl>
                                          <p:spTgt spid="9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2" st="2"/>
                                            </p:txEl>
                                          </p:spTgt>
                                        </p:tgtEl>
                                        <p:attrNameLst>
                                          <p:attrName>style.visibility</p:attrName>
                                        </p:attrNameLst>
                                      </p:cBhvr>
                                      <p:to>
                                        <p:strVal val="visible"/>
                                      </p:to>
                                    </p:set>
                                    <p:animEffect filter="fade" transition="in">
                                      <p:cBhvr>
                                        <p:cTn dur="1000"/>
                                        <p:tgtEl>
                                          <p:spTgt spid="9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3" st="3"/>
                                            </p:txEl>
                                          </p:spTgt>
                                        </p:tgtEl>
                                        <p:attrNameLst>
                                          <p:attrName>style.visibility</p:attrName>
                                        </p:attrNameLst>
                                      </p:cBhvr>
                                      <p:to>
                                        <p:strVal val="visible"/>
                                      </p:to>
                                    </p:set>
                                    <p:animEffect filter="fade" transition="in">
                                      <p:cBhvr>
                                        <p:cTn dur="1000"/>
                                        <p:tgtEl>
                                          <p:spTgt spid="9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4" st="4"/>
                                            </p:txEl>
                                          </p:spTgt>
                                        </p:tgtEl>
                                        <p:attrNameLst>
                                          <p:attrName>style.visibility</p:attrName>
                                        </p:attrNameLst>
                                      </p:cBhvr>
                                      <p:to>
                                        <p:strVal val="visible"/>
                                      </p:to>
                                    </p:set>
                                    <p:animEffect filter="fade" transition="in">
                                      <p:cBhvr>
                                        <p:cTn dur="1000"/>
                                        <p:tgtEl>
                                          <p:spTgt spid="9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5" st="5"/>
                                            </p:txEl>
                                          </p:spTgt>
                                        </p:tgtEl>
                                        <p:attrNameLst>
                                          <p:attrName>style.visibility</p:attrName>
                                        </p:attrNameLst>
                                      </p:cBhvr>
                                      <p:to>
                                        <p:strVal val="visible"/>
                                      </p:to>
                                    </p:set>
                                    <p:animEffect filter="fade" transition="in">
                                      <p:cBhvr>
                                        <p:cTn dur="1000"/>
                                        <p:tgtEl>
                                          <p:spTgt spid="9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6" st="6"/>
                                            </p:txEl>
                                          </p:spTgt>
                                        </p:tgtEl>
                                        <p:attrNameLst>
                                          <p:attrName>style.visibility</p:attrName>
                                        </p:attrNameLst>
                                      </p:cBhvr>
                                      <p:to>
                                        <p:strVal val="visible"/>
                                      </p:to>
                                    </p:set>
                                    <p:animEffect filter="fade" transition="in">
                                      <p:cBhvr>
                                        <p:cTn dur="1000"/>
                                        <p:tgtEl>
                                          <p:spTgt spid="9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xEl>
                                              <p:pRg end="7" st="7"/>
                                            </p:txEl>
                                          </p:spTgt>
                                        </p:tgtEl>
                                        <p:attrNameLst>
                                          <p:attrName>style.visibility</p:attrName>
                                        </p:attrNameLst>
                                      </p:cBhvr>
                                      <p:to>
                                        <p:strVal val="visible"/>
                                      </p:to>
                                    </p:set>
                                    <p:animEffect filter="fade" transition="in">
                                      <p:cBhvr>
                                        <p:cTn dur="1000"/>
                                        <p:tgtEl>
                                          <p:spTgt spid="90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9" name="Shape 909"/>
        <p:cNvGrpSpPr/>
        <p:nvPr/>
      </p:nvGrpSpPr>
      <p:grpSpPr>
        <a:xfrm>
          <a:off x="0" y="0"/>
          <a:ext cx="0" cy="0"/>
          <a:chOff x="0" y="0"/>
          <a:chExt cx="0" cy="0"/>
        </a:xfrm>
      </p:grpSpPr>
      <p:sp>
        <p:nvSpPr>
          <p:cNvPr id="910" name="Shape 91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Dynamic SQL: Generate more SQL</a:t>
            </a:r>
          </a:p>
        </p:txBody>
      </p:sp>
      <p:sp>
        <p:nvSpPr>
          <p:cNvPr id="911" name="Shape 911"/>
          <p:cNvSpPr txBox="1"/>
          <p:nvPr>
            <p:ph idx="1" type="body"/>
          </p:nvPr>
        </p:nvSpPr>
        <p:spPr>
          <a:xfrm>
            <a:off x="108900" y="634800"/>
            <a:ext cx="5160000" cy="4247699"/>
          </a:xfrm>
          <a:prstGeom prst="rect">
            <a:avLst/>
          </a:prstGeom>
          <a:solidFill>
            <a:srgbClr val="FFF2CC"/>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SIZE</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1000000</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ln_count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CURSOR</a:t>
            </a:r>
            <a:r>
              <a:rPr lang="en" sz="1000">
                <a:solidFill>
                  <a:srgbClr val="000080"/>
                </a:solidFill>
                <a:latin typeface="Courier New"/>
                <a:ea typeface="Courier New"/>
                <a:cs typeface="Courier New"/>
                <a:sym typeface="Courier New"/>
              </a:rPr>
              <a:t> cur_tables </a:t>
            </a: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ut.table_name, ut.num_rows, ut.last_analyzed</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user_tables ut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LEFT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JOIN</a:t>
            </a:r>
            <a:r>
              <a:rPr lang="en" sz="1000">
                <a:solidFill>
                  <a:srgbClr val="000080"/>
                </a:solidFill>
                <a:latin typeface="Courier New"/>
                <a:ea typeface="Courier New"/>
                <a:cs typeface="Courier New"/>
                <a:sym typeface="Courier New"/>
              </a:rPr>
              <a:t> user_views uv </a:t>
            </a: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uv.view_name = ut.table_name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LEFT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JOIN</a:t>
            </a:r>
            <a:r>
              <a:rPr lang="en" sz="1000">
                <a:solidFill>
                  <a:srgbClr val="000080"/>
                </a:solidFill>
                <a:latin typeface="Courier New"/>
                <a:ea typeface="Courier New"/>
                <a:cs typeface="Courier New"/>
                <a:sym typeface="Courier New"/>
              </a:rPr>
              <a:t> user_mviews um </a:t>
            </a: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um.mview_name = ut.table_name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LEFT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JOIN</a:t>
            </a:r>
            <a:r>
              <a:rPr lang="en" sz="1000">
                <a:solidFill>
                  <a:srgbClr val="000080"/>
                </a:solidFill>
                <a:latin typeface="Courier New"/>
                <a:ea typeface="Courier New"/>
                <a:cs typeface="Courier New"/>
                <a:sym typeface="Courier New"/>
              </a:rPr>
              <a:t> user_queue_tables uq</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uq.queue_table = ut.table_name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LEFT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JOIN</a:t>
            </a:r>
            <a:r>
              <a:rPr lang="en" sz="1000">
                <a:solidFill>
                  <a:srgbClr val="000080"/>
                </a:solidFill>
                <a:latin typeface="Courier New"/>
                <a:ea typeface="Courier New"/>
                <a:cs typeface="Courier New"/>
                <a:sym typeface="Courier New"/>
              </a:rPr>
              <a:t> user_external_tables ex</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ex.table_name = ut.table_name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uv.view_name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um.mview_name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uq.queue_table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ex.table_name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ut.table_name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LIKE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'AQ$%'</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ut.table_name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LIKE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'DR$%'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ut.table_name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LIKE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'ERR%'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TEMPORARY</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ORDER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BY</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i="1" lang="en" sz="1000">
                <a:solidFill>
                  <a:srgbClr val="339966"/>
                </a:solidFill>
                <a:latin typeface="Courier New"/>
                <a:ea typeface="Courier New"/>
                <a:cs typeface="Courier New"/>
                <a:sym typeface="Courier New"/>
              </a:rPr>
              <a:t>-- &lt;body continued in next column&gt;</a:t>
            </a:r>
          </a:p>
        </p:txBody>
      </p:sp>
      <p:sp>
        <p:nvSpPr>
          <p:cNvPr id="912" name="Shape 912"/>
          <p:cNvSpPr txBox="1"/>
          <p:nvPr>
            <p:ph idx="1" type="body"/>
          </p:nvPr>
        </p:nvSpPr>
        <p:spPr>
          <a:xfrm>
            <a:off x="5261100" y="634800"/>
            <a:ext cx="3763800" cy="4247699"/>
          </a:xfrm>
          <a:prstGeom prst="rect">
            <a:avLst/>
          </a:prstGeom>
          <a:solidFill>
            <a:srgbClr val="FFF2CC"/>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lr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cur_tables </a:t>
            </a:r>
            <a:r>
              <a:rPr b="1" lang="en" sz="1000">
                <a:solidFill>
                  <a:srgbClr val="003366"/>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ln_count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EXECUTE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IMMEDIATE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'SELECT COUNT(*) FROM '</a:t>
            </a:r>
            <a:r>
              <a:rPr lang="en" sz="1000">
                <a:solidFill>
                  <a:srgbClr val="000080"/>
                </a:solidFill>
                <a:latin typeface="Courier New"/>
                <a:ea typeface="Courier New"/>
                <a:cs typeface="Courier New"/>
                <a:sym typeface="Courier New"/>
              </a:rPr>
              <a:t> || lr.table_name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ln_count;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(ln_count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None/>
            </a:pPr>
            <a:r>
              <a:rPr lang="en" sz="1000">
                <a:solidFill>
                  <a:srgbClr val="000080"/>
                </a:solidFill>
                <a:latin typeface="Courier New"/>
                <a:ea typeface="Courier New"/>
                <a:cs typeface="Courier New"/>
                <a:sym typeface="Courier New"/>
              </a:rPr>
              <a:t>     	   pr(lr.table_name || </a:t>
            </a:r>
            <a:r>
              <a:rPr lang="en" sz="1000">
                <a:solidFill>
                  <a:srgbClr val="FF0000"/>
                </a:solidFill>
                <a:latin typeface="Courier New"/>
                <a:ea typeface="Courier New"/>
                <a:cs typeface="Courier New"/>
                <a:sym typeface="Courier New"/>
              </a:rPr>
              <a:t>' is empty.'</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b="1" sz="900">
              <a:solidFill>
                <a:srgbClr val="003366"/>
              </a:solidFill>
              <a:latin typeface="Courier New"/>
              <a:ea typeface="Courier New"/>
              <a:cs typeface="Courier New"/>
              <a:sym typeface="Courier New"/>
            </a:endParaRPr>
          </a:p>
        </p:txBody>
      </p:sp>
      <p:sp>
        <p:nvSpPr>
          <p:cNvPr id="913" name="Shape 913"/>
          <p:cNvSpPr txBox="1"/>
          <p:nvPr/>
        </p:nvSpPr>
        <p:spPr>
          <a:xfrm>
            <a:off x="5269025" y="2940350"/>
            <a:ext cx="3747900" cy="19422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Clr>
                <a:schemeClr val="dk1"/>
              </a:buClr>
              <a:buSzPct val="91666"/>
              <a:buFont typeface="Arial"/>
              <a:buNone/>
            </a:pPr>
            <a:r>
              <a:rPr lang="en" sz="1200">
                <a:latin typeface="Courier New"/>
                <a:ea typeface="Courier New"/>
                <a:cs typeface="Courier New"/>
                <a:sym typeface="Courier New"/>
              </a:rPr>
              <a:t>FACIL_CONTACTS is empty.</a:t>
            </a:r>
          </a:p>
          <a:p>
            <a:pPr lvl="0" rtl="0">
              <a:spcBef>
                <a:spcPts val="0"/>
              </a:spcBef>
              <a:buClr>
                <a:schemeClr val="dk1"/>
              </a:buClr>
              <a:buSzPct val="91666"/>
              <a:buFont typeface="Arial"/>
              <a:buNone/>
            </a:pPr>
            <a:r>
              <a:rPr lang="en" sz="1200">
                <a:latin typeface="Courier New"/>
                <a:ea typeface="Courier New"/>
                <a:cs typeface="Courier New"/>
                <a:sym typeface="Courier New"/>
              </a:rPr>
              <a:t>FACIL_EMAILS is empty.</a:t>
            </a:r>
          </a:p>
          <a:p>
            <a:pPr lvl="0" rtl="0">
              <a:spcBef>
                <a:spcPts val="0"/>
              </a:spcBef>
              <a:buClr>
                <a:schemeClr val="dk1"/>
              </a:buClr>
              <a:buSzPct val="91666"/>
              <a:buFont typeface="Arial"/>
              <a:buNone/>
            </a:pPr>
            <a:r>
              <a:rPr lang="en" sz="1200">
                <a:latin typeface="Courier New"/>
                <a:ea typeface="Courier New"/>
                <a:cs typeface="Courier New"/>
                <a:sym typeface="Courier New"/>
              </a:rPr>
              <a:t>FACIL_LEADER_EMAILS is empty.</a:t>
            </a:r>
          </a:p>
          <a:p>
            <a:pPr lvl="0" rtl="0">
              <a:spcBef>
                <a:spcPts val="0"/>
              </a:spcBef>
              <a:buClr>
                <a:schemeClr val="dk1"/>
              </a:buClr>
              <a:buSzPct val="91666"/>
              <a:buFont typeface="Arial"/>
              <a:buNone/>
            </a:pPr>
            <a:r>
              <a:rPr lang="en" sz="1200">
                <a:latin typeface="Courier New"/>
                <a:ea typeface="Courier New"/>
                <a:cs typeface="Courier New"/>
                <a:sym typeface="Courier New"/>
              </a:rPr>
              <a:t>FACIL_LEADER_PHONES is empty.</a:t>
            </a:r>
          </a:p>
          <a:p>
            <a:pPr lvl="0">
              <a:spcBef>
                <a:spcPts val="0"/>
              </a:spcBef>
              <a:buNone/>
            </a:pPr>
            <a:r>
              <a:rPr lang="en" sz="1200">
                <a:latin typeface="Courier New"/>
                <a:ea typeface="Courier New"/>
                <a:cs typeface="Courier New"/>
                <a:sym typeface="Courier New"/>
              </a:rPr>
              <a:t>FACIL_PHONES is empty.</a:t>
            </a:r>
          </a:p>
        </p:txBody>
      </p:sp>
    </p:spTree>
  </p:cSld>
  <p:clrMapOvr>
    <a:masterClrMapping/>
  </p:clrMapOvr>
  <p:transition spd="slow">
    <p:cut/>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7" name="Shape 917"/>
        <p:cNvGrpSpPr/>
        <p:nvPr/>
      </p:nvGrpSpPr>
      <p:grpSpPr>
        <a:xfrm>
          <a:off x="0" y="0"/>
          <a:ext cx="0" cy="0"/>
          <a:chOff x="0" y="0"/>
          <a:chExt cx="0" cy="0"/>
        </a:xfrm>
      </p:grpSpPr>
      <p:sp>
        <p:nvSpPr>
          <p:cNvPr id="918" name="Shape 91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Dynamic SQL: DDL and DCL</a:t>
            </a:r>
          </a:p>
        </p:txBody>
      </p:sp>
      <p:sp>
        <p:nvSpPr>
          <p:cNvPr id="919" name="Shape 919"/>
          <p:cNvSpPr txBox="1"/>
          <p:nvPr>
            <p:ph idx="1" type="body"/>
          </p:nvPr>
        </p:nvSpPr>
        <p:spPr>
          <a:xfrm>
            <a:off x="108900" y="634800"/>
            <a:ext cx="8934599" cy="4247699"/>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create_seq</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i_seq_nm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i_cache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i_start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EXECUTE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IMMEDIATE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'CREATE SEQUENCE '</a:t>
            </a:r>
            <a:r>
              <a:rPr lang="en" sz="1000">
                <a:solidFill>
                  <a:srgbClr val="000080"/>
                </a:solidFill>
                <a:latin typeface="Courier New"/>
                <a:ea typeface="Courier New"/>
                <a:cs typeface="Courier New"/>
                <a:sym typeface="Courier New"/>
              </a:rPr>
              <a:t>||i_seq_nm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i_cache &gt;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'CACHE '</a:t>
            </a:r>
            <a:r>
              <a:rPr lang="en" sz="1000">
                <a:solidFill>
                  <a:srgbClr val="000080"/>
                </a:solidFill>
                <a:latin typeface="Courier New"/>
                <a:ea typeface="Courier New"/>
                <a:cs typeface="Courier New"/>
                <a:sym typeface="Courier New"/>
              </a:rPr>
              <a:t> || i_cache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'NOCACHE'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b="1" lang="en" sz="1000">
                <a:solidFill>
                  <a:srgbClr val="003366"/>
                </a:solidFill>
                <a:latin typeface="Courier New"/>
                <a:ea typeface="Courier New"/>
                <a:cs typeface="Courier New"/>
                <a:sym typeface="Courier New"/>
              </a:rPr>
              <a:t>CASE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i_start &gt;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'START WITH '</a:t>
            </a:r>
            <a:r>
              <a:rPr lang="en" sz="1000">
                <a:solidFill>
                  <a:srgbClr val="000080"/>
                </a:solidFill>
                <a:latin typeface="Courier New"/>
                <a:ea typeface="Courier New"/>
                <a:cs typeface="Courier New"/>
                <a:sym typeface="Courier New"/>
              </a:rPr>
              <a:t> || i_start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EXECUTE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IMMEDIATE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'GRANT SELECT ON '</a:t>
            </a:r>
            <a:r>
              <a:rPr lang="en" sz="1000">
                <a:solidFill>
                  <a:srgbClr val="000080"/>
                </a:solidFill>
                <a:latin typeface="Courier New"/>
                <a:ea typeface="Courier New"/>
                <a:cs typeface="Courier New"/>
                <a:sym typeface="Courier New"/>
              </a:rPr>
              <a:t>||i_seq_nm||</a:t>
            </a:r>
            <a:r>
              <a:rPr lang="en" sz="1000">
                <a:solidFill>
                  <a:srgbClr val="FF0000"/>
                </a:solidFill>
                <a:latin typeface="Courier New"/>
                <a:ea typeface="Courier New"/>
                <a:cs typeface="Courier New"/>
                <a:sym typeface="Courier New"/>
              </a:rPr>
              <a:t>' TO DBA'</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create_seq;</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p:txBody>
      </p:sp>
      <p:sp>
        <p:nvSpPr>
          <p:cNvPr id="920" name="Shape 920"/>
          <p:cNvSpPr txBox="1"/>
          <p:nvPr/>
        </p:nvSpPr>
        <p:spPr>
          <a:xfrm>
            <a:off x="6236000" y="2044975"/>
            <a:ext cx="1431300"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Dynamic DDL</a:t>
            </a:r>
          </a:p>
        </p:txBody>
      </p:sp>
      <p:sp>
        <p:nvSpPr>
          <p:cNvPr id="921" name="Shape 921"/>
          <p:cNvSpPr txBox="1"/>
          <p:nvPr/>
        </p:nvSpPr>
        <p:spPr>
          <a:xfrm>
            <a:off x="6236000" y="3893150"/>
            <a:ext cx="1358099"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Dynamic DCL</a:t>
            </a:r>
          </a:p>
        </p:txBody>
      </p:sp>
      <p:cxnSp>
        <p:nvCxnSpPr>
          <p:cNvPr id="922" name="Shape 922"/>
          <p:cNvCxnSpPr>
            <a:stCxn id="920" idx="1"/>
          </p:cNvCxnSpPr>
          <p:nvPr/>
        </p:nvCxnSpPr>
        <p:spPr>
          <a:xfrm rot="10800000">
            <a:off x="4027400" y="2175324"/>
            <a:ext cx="2208600" cy="44400"/>
          </a:xfrm>
          <a:prstGeom prst="straightConnector1">
            <a:avLst/>
          </a:prstGeom>
          <a:noFill/>
          <a:ln cap="flat" cmpd="sng" w="9525">
            <a:solidFill>
              <a:schemeClr val="dk2"/>
            </a:solidFill>
            <a:prstDash val="solid"/>
            <a:round/>
            <a:headEnd len="lg" w="lg" type="none"/>
            <a:tailEnd len="lg" w="lg" type="triangle"/>
          </a:ln>
        </p:spPr>
      </p:cxnSp>
      <p:cxnSp>
        <p:nvCxnSpPr>
          <p:cNvPr id="923" name="Shape 923"/>
          <p:cNvCxnSpPr>
            <a:stCxn id="921" idx="1"/>
          </p:cNvCxnSpPr>
          <p:nvPr/>
        </p:nvCxnSpPr>
        <p:spPr>
          <a:xfrm rot="10800000">
            <a:off x="4901000" y="4057699"/>
            <a:ext cx="1335000" cy="102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7" name="Shape 927"/>
        <p:cNvGrpSpPr/>
        <p:nvPr/>
      </p:nvGrpSpPr>
      <p:grpSpPr>
        <a:xfrm>
          <a:off x="0" y="0"/>
          <a:ext cx="0" cy="0"/>
          <a:chOff x="0" y="0"/>
          <a:chExt cx="0" cy="0"/>
        </a:xfrm>
      </p:grpSpPr>
      <p:sp>
        <p:nvSpPr>
          <p:cNvPr id="928" name="Shape 92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Dynamic SQL: Flexible Reporting</a:t>
            </a:r>
          </a:p>
        </p:txBody>
      </p:sp>
      <p:sp>
        <p:nvSpPr>
          <p:cNvPr id="929" name="Shape 929"/>
          <p:cNvSpPr txBox="1"/>
          <p:nvPr>
            <p:ph idx="1" type="body"/>
          </p:nvPr>
        </p:nvSpPr>
        <p:spPr>
          <a:xfrm>
            <a:off x="108900" y="634800"/>
            <a:ext cx="8934599" cy="4508700"/>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find_gender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i_col_list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i_gender_id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i_gender_cd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o_gender_rc </a:t>
            </a:r>
            <a:r>
              <a:rPr b="1" lang="en" sz="1000">
                <a:solidFill>
                  <a:srgbClr val="003366"/>
                </a:solidFill>
                <a:latin typeface="Courier New"/>
                <a:ea typeface="Courier New"/>
                <a:cs typeface="Courier New"/>
                <a:sym typeface="Courier New"/>
              </a:rPr>
              <a:t>OUT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SYS_REFCURSOR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4000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a:t>
            </a:r>
            <a:r>
              <a:rPr lang="en" sz="1000">
                <a:solidFill>
                  <a:srgbClr val="FF0000"/>
                </a:solidFill>
                <a:latin typeface="Courier New"/>
                <a:ea typeface="Courier New"/>
                <a:cs typeface="Courier New"/>
                <a:sym typeface="Courier New"/>
              </a:rPr>
              <a:t>'SELECT '</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NVL</a:t>
            </a:r>
            <a:r>
              <a:rPr lang="en" sz="1000">
                <a:solidFill>
                  <a:srgbClr val="000080"/>
                </a:solidFill>
                <a:latin typeface="Courier New"/>
                <a:ea typeface="Courier New"/>
                <a:cs typeface="Courier New"/>
                <a:sym typeface="Courier New"/>
              </a:rPr>
              <a:t>(i_col_list, </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FROM gender'</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WHERE 1 = 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(i_gender_id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AND id = :gender_id'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ensure there is a bind variable for the static USING clause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AND (1=1 OR :gender_id IS 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(i_gender_cd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AND cd = :gender_cd'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ensure there is a bind variable for the static USING clause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l_stmt := l_stmt || CHR(</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   AND (1=1 OR :gender_cd IS 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pr(l_stmt);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OPEN</a:t>
            </a:r>
            <a:r>
              <a:rPr lang="en" sz="1000">
                <a:solidFill>
                  <a:srgbClr val="000080"/>
                </a:solidFill>
                <a:latin typeface="Courier New"/>
                <a:ea typeface="Courier New"/>
                <a:cs typeface="Courier New"/>
                <a:sym typeface="Courier New"/>
              </a:rPr>
              <a:t> o_gender_rc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l_stmt </a:t>
            </a:r>
            <a:r>
              <a:rPr b="1" lang="en" sz="1000">
                <a:solidFill>
                  <a:srgbClr val="003366"/>
                </a:solidFill>
                <a:latin typeface="Courier New"/>
                <a:ea typeface="Courier New"/>
                <a:cs typeface="Courier New"/>
                <a:sym typeface="Courier New"/>
              </a:rPr>
              <a:t>USING</a:t>
            </a:r>
            <a:r>
              <a:rPr lang="en" sz="1000">
                <a:solidFill>
                  <a:srgbClr val="000080"/>
                </a:solidFill>
                <a:latin typeface="Courier New"/>
                <a:ea typeface="Courier New"/>
                <a:cs typeface="Courier New"/>
                <a:sym typeface="Courier New"/>
              </a:rPr>
              <a:t> i_gender_id, i_gender_cd;</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find_gender;</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p:txBody>
      </p:sp>
    </p:spTree>
  </p:cSld>
  <p:clrMapOvr>
    <a:masterClrMapping/>
  </p:clrMapOvr>
  <p:transition spd="slow">
    <p:cut/>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3" name="Shape 933"/>
        <p:cNvGrpSpPr/>
        <p:nvPr/>
      </p:nvGrpSpPr>
      <p:grpSpPr>
        <a:xfrm>
          <a:off x="0" y="0"/>
          <a:ext cx="0" cy="0"/>
          <a:chOff x="0" y="0"/>
          <a:chExt cx="0" cy="0"/>
        </a:xfrm>
      </p:grpSpPr>
      <p:sp>
        <p:nvSpPr>
          <p:cNvPr id="934" name="Shape 93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935" name="Shape 935"/>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rgbClr val="222222"/>
              </a:buClr>
              <a:buSzPct val="100000"/>
              <a:buChar char="●"/>
            </a:pPr>
            <a:r>
              <a:rPr lang="en" sz="2400">
                <a:solidFill>
                  <a:srgbClr val="222222"/>
                </a:solidFill>
              </a:rPr>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Clr>
                <a:schemeClr val="accent2"/>
              </a:buClr>
              <a:buSzPct val="100000"/>
              <a:buChar char="●"/>
            </a:pPr>
            <a:r>
              <a:rPr b="1" lang="en" sz="2400">
                <a:solidFill>
                  <a:schemeClr val="accent2"/>
                </a:solidFill>
              </a:rPr>
              <a:t>Stored PL/SQL</a:t>
            </a:r>
          </a:p>
          <a:p>
            <a:pPr indent="-381000" lvl="0" marL="457200" rtl="0">
              <a:spcBef>
                <a:spcPts val="0"/>
              </a:spcBef>
              <a:buClr>
                <a:srgbClr val="000000"/>
              </a:buClr>
              <a:buSzPct val="100000"/>
              <a:buChar char="●"/>
            </a:pPr>
            <a:r>
              <a:rPr lang="en" sz="2400">
                <a:solidFill>
                  <a:srgbClr val="000000"/>
                </a:solidFill>
              </a:rPr>
              <a:t>Built-ins</a:t>
            </a:r>
          </a:p>
        </p:txBody>
      </p:sp>
      <p:sp>
        <p:nvSpPr>
          <p:cNvPr id="936" name="Shape 936"/>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0" name="Shape 940"/>
        <p:cNvGrpSpPr/>
        <p:nvPr/>
      </p:nvGrpSpPr>
      <p:grpSpPr>
        <a:xfrm>
          <a:off x="0" y="0"/>
          <a:ext cx="0" cy="0"/>
          <a:chOff x="0" y="0"/>
          <a:chExt cx="0" cy="0"/>
        </a:xfrm>
      </p:grpSpPr>
      <p:sp>
        <p:nvSpPr>
          <p:cNvPr id="941" name="Shape 94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Stored PL/SQL</a:t>
            </a:r>
          </a:p>
        </p:txBody>
      </p:sp>
      <p:sp>
        <p:nvSpPr>
          <p:cNvPr id="942" name="Shape 942"/>
          <p:cNvSpPr txBox="1"/>
          <p:nvPr>
            <p:ph idx="1" type="body"/>
          </p:nvPr>
        </p:nvSpPr>
        <p:spPr>
          <a:xfrm>
            <a:off x="108900" y="634800"/>
            <a:ext cx="8934599" cy="4395300"/>
          </a:xfrm>
          <a:prstGeom prst="rect">
            <a:avLst/>
          </a:prstGeom>
        </p:spPr>
        <p:txBody>
          <a:bodyPr anchorCtr="0" anchor="t" bIns="91425" lIns="91425" rIns="91425" tIns="91425">
            <a:noAutofit/>
          </a:bodyPr>
          <a:lstStyle/>
          <a:p>
            <a:pPr indent="-228600" lvl="0" marL="457200" rtl="0">
              <a:spcBef>
                <a:spcPts val="0"/>
              </a:spcBef>
              <a:buChar char="●"/>
            </a:pPr>
            <a:r>
              <a:rPr lang="en"/>
              <a:t>Anonymous blocks are fine for “throw-away” code, scripts and programs that run once</a:t>
            </a:r>
            <a:r>
              <a:rPr baseline="30000" lang="en"/>
              <a:t>1</a:t>
            </a:r>
            <a:r>
              <a:rPr lang="en"/>
              <a:t>.</a:t>
            </a:r>
          </a:p>
          <a:p>
            <a:pPr indent="-228600" lvl="0" marL="457200" rtl="0">
              <a:spcBef>
                <a:spcPts val="0"/>
              </a:spcBef>
              <a:buChar char="●"/>
            </a:pPr>
            <a:r>
              <a:rPr lang="en"/>
              <a:t>For code that might be used more than once, it should be named and stored in the database.</a:t>
            </a:r>
          </a:p>
          <a:p>
            <a:pPr indent="-228600" lvl="0" marL="457200" rtl="0">
              <a:spcBef>
                <a:spcPts val="0"/>
              </a:spcBef>
              <a:buChar char="●"/>
            </a:pPr>
            <a:r>
              <a:rPr lang="en"/>
              <a:t>Oracle offers the following to store PL/SQL</a:t>
            </a:r>
          </a:p>
          <a:p>
            <a:pPr indent="-228600" lvl="1" marL="914400" rtl="0">
              <a:spcBef>
                <a:spcPts val="0"/>
              </a:spcBef>
              <a:buChar char="○"/>
            </a:pPr>
            <a:r>
              <a:rPr lang="en"/>
              <a:t>Subprograms</a:t>
            </a:r>
          </a:p>
          <a:p>
            <a:pPr indent="-228600" lvl="2" marL="1371600" rtl="0">
              <a:spcBef>
                <a:spcPts val="0"/>
              </a:spcBef>
              <a:buChar char="■"/>
            </a:pPr>
            <a:r>
              <a:rPr lang="en"/>
              <a:t>Functions</a:t>
            </a:r>
          </a:p>
          <a:p>
            <a:pPr indent="-228600" lvl="2" marL="1371600" rtl="0">
              <a:spcBef>
                <a:spcPts val="0"/>
              </a:spcBef>
              <a:buChar char="■"/>
            </a:pPr>
            <a:r>
              <a:rPr lang="en"/>
              <a:t>Procedures</a:t>
            </a:r>
          </a:p>
          <a:p>
            <a:pPr indent="-228600" lvl="1" marL="914400" rtl="0">
              <a:spcBef>
                <a:spcPts val="0"/>
              </a:spcBef>
              <a:buChar char="○"/>
            </a:pPr>
            <a:r>
              <a:rPr lang="en"/>
              <a:t>Packages</a:t>
            </a:r>
          </a:p>
          <a:p>
            <a:pPr indent="-228600" lvl="1" marL="914400" rtl="0">
              <a:spcBef>
                <a:spcPts val="0"/>
              </a:spcBef>
              <a:buChar char="○"/>
            </a:pPr>
            <a:r>
              <a:rPr lang="en"/>
              <a:t>Triggers</a:t>
            </a:r>
          </a:p>
          <a:p>
            <a:pPr indent="-228600" lvl="1" marL="914400">
              <a:spcBef>
                <a:spcPts val="0"/>
              </a:spcBef>
              <a:buClr>
                <a:schemeClr val="accent1"/>
              </a:buClr>
              <a:buChar char="○"/>
            </a:pPr>
            <a:r>
              <a:rPr lang="en">
                <a:solidFill>
                  <a:schemeClr val="accent1"/>
                </a:solidFill>
              </a:rPr>
              <a:t>Objects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0" st="0"/>
                                            </p:txEl>
                                          </p:spTgt>
                                        </p:tgtEl>
                                        <p:attrNameLst>
                                          <p:attrName>style.visibility</p:attrName>
                                        </p:attrNameLst>
                                      </p:cBhvr>
                                      <p:to>
                                        <p:strVal val="visible"/>
                                      </p:to>
                                    </p:set>
                                    <p:animEffect filter="fade" transition="in">
                                      <p:cBhvr>
                                        <p:cTn dur="1000"/>
                                        <p:tgtEl>
                                          <p:spTgt spid="9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1" st="1"/>
                                            </p:txEl>
                                          </p:spTgt>
                                        </p:tgtEl>
                                        <p:attrNameLst>
                                          <p:attrName>style.visibility</p:attrName>
                                        </p:attrNameLst>
                                      </p:cBhvr>
                                      <p:to>
                                        <p:strVal val="visible"/>
                                      </p:to>
                                    </p:set>
                                    <p:animEffect filter="fade" transition="in">
                                      <p:cBhvr>
                                        <p:cTn dur="1000"/>
                                        <p:tgtEl>
                                          <p:spTgt spid="9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2" st="2"/>
                                            </p:txEl>
                                          </p:spTgt>
                                        </p:tgtEl>
                                        <p:attrNameLst>
                                          <p:attrName>style.visibility</p:attrName>
                                        </p:attrNameLst>
                                      </p:cBhvr>
                                      <p:to>
                                        <p:strVal val="visible"/>
                                      </p:to>
                                    </p:set>
                                    <p:animEffect filter="fade" transition="in">
                                      <p:cBhvr>
                                        <p:cTn dur="1000"/>
                                        <p:tgtEl>
                                          <p:spTgt spid="9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3" st="3"/>
                                            </p:txEl>
                                          </p:spTgt>
                                        </p:tgtEl>
                                        <p:attrNameLst>
                                          <p:attrName>style.visibility</p:attrName>
                                        </p:attrNameLst>
                                      </p:cBhvr>
                                      <p:to>
                                        <p:strVal val="visible"/>
                                      </p:to>
                                    </p:set>
                                    <p:animEffect filter="fade" transition="in">
                                      <p:cBhvr>
                                        <p:cTn dur="1000"/>
                                        <p:tgtEl>
                                          <p:spTgt spid="9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4" st="4"/>
                                            </p:txEl>
                                          </p:spTgt>
                                        </p:tgtEl>
                                        <p:attrNameLst>
                                          <p:attrName>style.visibility</p:attrName>
                                        </p:attrNameLst>
                                      </p:cBhvr>
                                      <p:to>
                                        <p:strVal val="visible"/>
                                      </p:to>
                                    </p:set>
                                    <p:animEffect filter="fade" transition="in">
                                      <p:cBhvr>
                                        <p:cTn dur="1000"/>
                                        <p:tgtEl>
                                          <p:spTgt spid="9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5" st="5"/>
                                            </p:txEl>
                                          </p:spTgt>
                                        </p:tgtEl>
                                        <p:attrNameLst>
                                          <p:attrName>style.visibility</p:attrName>
                                        </p:attrNameLst>
                                      </p:cBhvr>
                                      <p:to>
                                        <p:strVal val="visible"/>
                                      </p:to>
                                    </p:set>
                                    <p:animEffect filter="fade" transition="in">
                                      <p:cBhvr>
                                        <p:cTn dur="1000"/>
                                        <p:tgtEl>
                                          <p:spTgt spid="9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6" st="6"/>
                                            </p:txEl>
                                          </p:spTgt>
                                        </p:tgtEl>
                                        <p:attrNameLst>
                                          <p:attrName>style.visibility</p:attrName>
                                        </p:attrNameLst>
                                      </p:cBhvr>
                                      <p:to>
                                        <p:strVal val="visible"/>
                                      </p:to>
                                    </p:set>
                                    <p:animEffect filter="fade" transition="in">
                                      <p:cBhvr>
                                        <p:cTn dur="1000"/>
                                        <p:tgtEl>
                                          <p:spTgt spid="94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7" st="7"/>
                                            </p:txEl>
                                          </p:spTgt>
                                        </p:tgtEl>
                                        <p:attrNameLst>
                                          <p:attrName>style.visibility</p:attrName>
                                        </p:attrNameLst>
                                      </p:cBhvr>
                                      <p:to>
                                        <p:strVal val="visible"/>
                                      </p:to>
                                    </p:set>
                                    <p:animEffect filter="fade" transition="in">
                                      <p:cBhvr>
                                        <p:cTn dur="1000"/>
                                        <p:tgtEl>
                                          <p:spTgt spid="94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xEl>
                                              <p:pRg end="8" st="8"/>
                                            </p:txEl>
                                          </p:spTgt>
                                        </p:tgtEl>
                                        <p:attrNameLst>
                                          <p:attrName>style.visibility</p:attrName>
                                        </p:attrNameLst>
                                      </p:cBhvr>
                                      <p:to>
                                        <p:strVal val="visible"/>
                                      </p:to>
                                    </p:set>
                                    <p:animEffect filter="fade" transition="in">
                                      <p:cBhvr>
                                        <p:cTn dur="1000"/>
                                        <p:tgtEl>
                                          <p:spTgt spid="94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6" name="Shape 946"/>
        <p:cNvGrpSpPr/>
        <p:nvPr/>
      </p:nvGrpSpPr>
      <p:grpSpPr>
        <a:xfrm>
          <a:off x="0" y="0"/>
          <a:ext cx="0" cy="0"/>
          <a:chOff x="0" y="0"/>
          <a:chExt cx="0" cy="0"/>
        </a:xfrm>
      </p:grpSpPr>
      <p:sp>
        <p:nvSpPr>
          <p:cNvPr id="947" name="Shape 94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Stored PL/SQL</a:t>
            </a:r>
          </a:p>
        </p:txBody>
      </p:sp>
      <p:sp>
        <p:nvSpPr>
          <p:cNvPr id="948" name="Shape 948"/>
          <p:cNvSpPr txBox="1"/>
          <p:nvPr>
            <p:ph idx="1" type="body"/>
          </p:nvPr>
        </p:nvSpPr>
        <p:spPr>
          <a:xfrm>
            <a:off x="108900" y="634800"/>
            <a:ext cx="8934599" cy="4411800"/>
          </a:xfrm>
          <a:prstGeom prst="rect">
            <a:avLst/>
          </a:prstGeom>
        </p:spPr>
        <p:txBody>
          <a:bodyPr anchorCtr="0" anchor="t" bIns="91425" lIns="91425" rIns="91425" tIns="91425">
            <a:noAutofit/>
          </a:bodyPr>
          <a:lstStyle/>
          <a:p>
            <a:pPr lvl="0" rtl="0">
              <a:spcBef>
                <a:spcPts val="0"/>
              </a:spcBef>
              <a:buNone/>
            </a:pPr>
            <a:r>
              <a:rPr lang="en"/>
              <a:t>Other reasons to store reusable PL/SQL:</a:t>
            </a:r>
          </a:p>
          <a:p>
            <a:pPr indent="-228600" lvl="0" marL="457200" rtl="0">
              <a:spcBef>
                <a:spcPts val="0"/>
              </a:spcBef>
              <a:buChar char="●"/>
            </a:pPr>
            <a:r>
              <a:rPr lang="en"/>
              <a:t>Abstraction</a:t>
            </a:r>
          </a:p>
          <a:p>
            <a:pPr indent="-228600" lvl="1" marL="914400" rtl="0">
              <a:spcBef>
                <a:spcPts val="0"/>
              </a:spcBef>
              <a:buChar char="○"/>
            </a:pPr>
            <a:r>
              <a:rPr lang="en"/>
              <a:t>Encapsulatation, information hiding and data APIs</a:t>
            </a:r>
          </a:p>
          <a:p>
            <a:pPr indent="-228600" lvl="0" marL="457200" rtl="0">
              <a:spcBef>
                <a:spcPts val="0"/>
              </a:spcBef>
              <a:buChar char="●"/>
            </a:pPr>
            <a:r>
              <a:rPr lang="en"/>
              <a:t>Modularity and Simplicity</a:t>
            </a:r>
          </a:p>
          <a:p>
            <a:pPr indent="-228600" lvl="1" marL="914400" rtl="0">
              <a:spcBef>
                <a:spcPts val="0"/>
              </a:spcBef>
              <a:buChar char="○"/>
            </a:pPr>
            <a:r>
              <a:rPr lang="en"/>
              <a:t>Simplify. Reduce coupling. Do one thing well.</a:t>
            </a:r>
          </a:p>
          <a:p>
            <a:pPr indent="-228600" lvl="0" marL="457200" rtl="0">
              <a:spcBef>
                <a:spcPts val="0"/>
              </a:spcBef>
              <a:buChar char="●"/>
            </a:pPr>
            <a:r>
              <a:rPr lang="en"/>
              <a:t>Robustness and Maintainability</a:t>
            </a:r>
          </a:p>
          <a:p>
            <a:pPr indent="-228600" lvl="1" marL="914400" rtl="0">
              <a:spcBef>
                <a:spcPts val="0"/>
              </a:spcBef>
              <a:buChar char="○"/>
            </a:pPr>
            <a:r>
              <a:rPr lang="en"/>
              <a:t>Pre-tested. Pre-compiled. Instrumented. Find and trace.</a:t>
            </a:r>
          </a:p>
          <a:p>
            <a:pPr indent="-228600" lvl="0" marL="457200" rtl="0">
              <a:spcBef>
                <a:spcPts val="0"/>
              </a:spcBef>
              <a:buChar char="●"/>
            </a:pPr>
            <a:r>
              <a:rPr lang="en"/>
              <a:t>Testability</a:t>
            </a:r>
          </a:p>
          <a:p>
            <a:pPr indent="-228600" lvl="0" marL="457200" rtl="0">
              <a:spcBef>
                <a:spcPts val="0"/>
              </a:spcBef>
              <a:buChar char="●"/>
            </a:pPr>
            <a:r>
              <a:rPr lang="en"/>
              <a:t>Performance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Resources</a:t>
            </a:r>
          </a:p>
        </p:txBody>
      </p:sp>
      <p:sp>
        <p:nvSpPr>
          <p:cNvPr id="117" name="Shape 11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u="sng">
                <a:solidFill>
                  <a:schemeClr val="hlink"/>
                </a:solidFill>
                <a:hlinkClick r:id="rId3"/>
              </a:rPr>
              <a:t>Oracle 12c PL/SQL Language Reference</a:t>
            </a:r>
          </a:p>
          <a:p>
            <a:pPr indent="-228600" lvl="0" marL="457200" rtl="0">
              <a:spcBef>
                <a:spcPts val="0"/>
              </a:spcBef>
              <a:buChar char="●"/>
            </a:pPr>
            <a:r>
              <a:rPr lang="en" u="sng">
                <a:solidFill>
                  <a:schemeClr val="hlink"/>
                </a:solidFill>
                <a:hlinkClick r:id="rId4"/>
              </a:rPr>
              <a:t>Oracle 12c SQL Language Reference</a:t>
            </a:r>
          </a:p>
          <a:p>
            <a:pPr indent="-228600" lvl="0" marL="457200" rtl="0">
              <a:spcBef>
                <a:spcPts val="0"/>
              </a:spcBef>
              <a:buChar char="●"/>
            </a:pPr>
            <a:r>
              <a:rPr lang="en" u="sng">
                <a:solidFill>
                  <a:schemeClr val="hlink"/>
                </a:solidFill>
                <a:hlinkClick r:id="rId5"/>
              </a:rPr>
              <a:t>Oracle 11gR2 PL/SQL Language Reference</a:t>
            </a:r>
          </a:p>
          <a:p>
            <a:pPr indent="-228600" lvl="0" marL="457200" rtl="0">
              <a:spcBef>
                <a:spcPts val="0"/>
              </a:spcBef>
              <a:buChar char="●"/>
            </a:pPr>
            <a:r>
              <a:rPr lang="en" u="sng">
                <a:solidFill>
                  <a:schemeClr val="hlink"/>
                </a:solidFill>
                <a:hlinkClick r:id="rId6"/>
              </a:rPr>
              <a:t>Oracle 10gR2 PL/SQL Language Reference</a:t>
            </a:r>
          </a:p>
          <a:p>
            <a:pPr indent="-228600" lvl="0" marL="457200" rtl="0">
              <a:spcBef>
                <a:spcPts val="0"/>
              </a:spcBef>
              <a:buChar char="●"/>
            </a:pPr>
            <a:r>
              <a:rPr lang="en" u="sng">
                <a:solidFill>
                  <a:schemeClr val="hlink"/>
                </a:solidFill>
                <a:hlinkClick r:id="rId7"/>
              </a:rPr>
              <a:t>Feuerstein’s PL/SQL 101 Series</a:t>
            </a:r>
          </a:p>
          <a:p>
            <a:pPr indent="-228600" lvl="0" marL="457200" rtl="0">
              <a:spcBef>
                <a:spcPts val="0"/>
              </a:spcBef>
              <a:buChar char="●"/>
            </a:pPr>
            <a:r>
              <a:rPr lang="en" u="sng">
                <a:solidFill>
                  <a:schemeClr val="hlink"/>
                </a:solidFill>
                <a:hlinkClick r:id="rId8"/>
              </a:rPr>
              <a:t>Oracle-Base</a:t>
            </a:r>
          </a:p>
          <a:p>
            <a:pPr indent="-228600" lvl="0" marL="457200" rtl="0">
              <a:spcBef>
                <a:spcPts val="0"/>
              </a:spcBef>
              <a:buChar char="●"/>
            </a:pPr>
            <a:r>
              <a:rPr lang="en" u="sng">
                <a:solidFill>
                  <a:schemeClr val="hlink"/>
                </a:solidFill>
                <a:hlinkClick r:id="rId9"/>
              </a:rPr>
              <a:t>Ask-Tom</a:t>
            </a:r>
          </a:p>
          <a:p>
            <a:pPr indent="-228600" lvl="0" marL="457200" rtl="0">
              <a:spcBef>
                <a:spcPts val="0"/>
              </a:spcBef>
              <a:buChar char="●"/>
            </a:pPr>
            <a:r>
              <a:rPr lang="en" u="sng">
                <a:solidFill>
                  <a:schemeClr val="hlink"/>
                </a:solidFill>
                <a:hlinkClick r:id="rId10"/>
              </a:rPr>
              <a:t>Oracle’s OTN PL/SQL Community</a:t>
            </a:r>
          </a:p>
          <a:p>
            <a:pPr indent="-228600" lvl="0" marL="457200">
              <a:spcBef>
                <a:spcPts val="0"/>
              </a:spcBef>
              <a:buChar char="●"/>
            </a:pPr>
            <a:r>
              <a:rPr lang="en"/>
              <a:t>...and Google of course</a:t>
            </a:r>
          </a:p>
        </p:txBody>
      </p:sp>
    </p:spTree>
  </p:cSld>
  <p:clrMapOvr>
    <a:masterClrMapping/>
  </p:clrMapOvr>
  <p:transition spd="slow">
    <p:cut/>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2" name="Shape 952"/>
        <p:cNvGrpSpPr/>
        <p:nvPr/>
      </p:nvGrpSpPr>
      <p:grpSpPr>
        <a:xfrm>
          <a:off x="0" y="0"/>
          <a:ext cx="0" cy="0"/>
          <a:chOff x="0" y="0"/>
          <a:chExt cx="0" cy="0"/>
        </a:xfrm>
      </p:grpSpPr>
      <p:sp>
        <p:nvSpPr>
          <p:cNvPr id="953" name="Shape 95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54" name="Shape 95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0050" lvl="0" marL="457200" marR="0" rtl="0" algn="l">
              <a:lnSpc>
                <a:spcPct val="100000"/>
              </a:lnSpc>
              <a:spcBef>
                <a:spcPts val="600"/>
              </a:spcBef>
              <a:spcAft>
                <a:spcPts val="0"/>
              </a:spcAft>
              <a:buClr>
                <a:schemeClr val="dk2"/>
              </a:buClr>
              <a:buSzPct val="100000"/>
              <a:buFont typeface="Arial"/>
              <a:buChar char="●"/>
            </a:pPr>
            <a:r>
              <a:rPr lang="en" sz="2700"/>
              <a:t>Functions and procedures are known as subprograms</a:t>
            </a:r>
          </a:p>
          <a:p>
            <a:pPr indent="-374650" lvl="1" marL="914400" marR="0" rtl="0" algn="l">
              <a:lnSpc>
                <a:spcPct val="100000"/>
              </a:lnSpc>
              <a:spcBef>
                <a:spcPts val="600"/>
              </a:spcBef>
              <a:spcAft>
                <a:spcPts val="0"/>
              </a:spcAft>
              <a:buSzPct val="100000"/>
              <a:buChar char="○"/>
            </a:pPr>
            <a:r>
              <a:rPr lang="en" sz="2300"/>
              <a:t>Functions return a value</a:t>
            </a:r>
          </a:p>
          <a:p>
            <a:pPr indent="-374650" lvl="1" marL="914400" marR="0" rtl="0" algn="l">
              <a:lnSpc>
                <a:spcPct val="100000"/>
              </a:lnSpc>
              <a:spcBef>
                <a:spcPts val="600"/>
              </a:spcBef>
              <a:spcAft>
                <a:spcPts val="0"/>
              </a:spcAft>
              <a:buSzPct val="100000"/>
              <a:buChar char="○"/>
            </a:pPr>
            <a:r>
              <a:rPr lang="en" sz="2300"/>
              <a:t>Procedures do processing of some sort</a:t>
            </a:r>
          </a:p>
          <a:p>
            <a:pPr indent="-400050" lvl="0" marL="457200" marR="0" rtl="0" algn="l">
              <a:lnSpc>
                <a:spcPct val="100000"/>
              </a:lnSpc>
              <a:spcBef>
                <a:spcPts val="600"/>
              </a:spcBef>
              <a:spcAft>
                <a:spcPts val="0"/>
              </a:spcAft>
              <a:buSzPct val="100000"/>
              <a:buChar char="●"/>
            </a:pPr>
            <a:r>
              <a:rPr lang="en" sz="2700"/>
              <a:t>Subprograms can be called directly</a:t>
            </a:r>
          </a:p>
          <a:p>
            <a:pPr indent="-400050" lvl="0" marL="457200" marR="0" rtl="0" algn="l">
              <a:lnSpc>
                <a:spcPct val="100000"/>
              </a:lnSpc>
              <a:spcBef>
                <a:spcPts val="600"/>
              </a:spcBef>
              <a:spcAft>
                <a:spcPts val="0"/>
              </a:spcAft>
              <a:buSzPct val="100000"/>
              <a:buChar char="●"/>
            </a:pPr>
            <a:r>
              <a:rPr lang="en" sz="2700"/>
              <a:t>Subprograms might receive or return parameters</a:t>
            </a:r>
          </a:p>
          <a:p>
            <a:pPr indent="-400050" lvl="0" marL="457200" marR="0" rtl="0" algn="l">
              <a:lnSpc>
                <a:spcPct val="100000"/>
              </a:lnSpc>
              <a:spcBef>
                <a:spcPts val="600"/>
              </a:spcBef>
              <a:spcAft>
                <a:spcPts val="0"/>
              </a:spcAft>
              <a:buSzPct val="100000"/>
              <a:buChar char="●"/>
            </a:pPr>
            <a:r>
              <a:rPr lang="en" sz="2700"/>
              <a:t>Most in the database profession refer to these as “stored procedures.”</a:t>
            </a:r>
          </a:p>
          <a:p>
            <a:pPr indent="-400050" lvl="0" marL="457200" marR="0" rtl="0" algn="l">
              <a:lnSpc>
                <a:spcPct val="100000"/>
              </a:lnSpc>
              <a:spcBef>
                <a:spcPts val="600"/>
              </a:spcBef>
              <a:spcAft>
                <a:spcPts val="0"/>
              </a:spcAft>
              <a:buSzPct val="100000"/>
              <a:buChar char="●"/>
            </a:pPr>
            <a:r>
              <a:rPr lang="en" sz="2700"/>
              <a:t>I like to refer to subprograms as “routines” and frequently use that term in these slides.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0" st="0"/>
                                            </p:txEl>
                                          </p:spTgt>
                                        </p:tgtEl>
                                        <p:attrNameLst>
                                          <p:attrName>style.visibility</p:attrName>
                                        </p:attrNameLst>
                                      </p:cBhvr>
                                      <p:to>
                                        <p:strVal val="visible"/>
                                      </p:to>
                                    </p:set>
                                    <p:animEffect filter="fade" transition="in">
                                      <p:cBhvr>
                                        <p:cTn dur="1000"/>
                                        <p:tgtEl>
                                          <p:spTgt spid="9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1" st="1"/>
                                            </p:txEl>
                                          </p:spTgt>
                                        </p:tgtEl>
                                        <p:attrNameLst>
                                          <p:attrName>style.visibility</p:attrName>
                                        </p:attrNameLst>
                                      </p:cBhvr>
                                      <p:to>
                                        <p:strVal val="visible"/>
                                      </p:to>
                                    </p:set>
                                    <p:animEffect filter="fade" transition="in">
                                      <p:cBhvr>
                                        <p:cTn dur="1000"/>
                                        <p:tgtEl>
                                          <p:spTgt spid="9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2" st="2"/>
                                            </p:txEl>
                                          </p:spTgt>
                                        </p:tgtEl>
                                        <p:attrNameLst>
                                          <p:attrName>style.visibility</p:attrName>
                                        </p:attrNameLst>
                                      </p:cBhvr>
                                      <p:to>
                                        <p:strVal val="visible"/>
                                      </p:to>
                                    </p:set>
                                    <p:animEffect filter="fade" transition="in">
                                      <p:cBhvr>
                                        <p:cTn dur="1000"/>
                                        <p:tgtEl>
                                          <p:spTgt spid="9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3" st="3"/>
                                            </p:txEl>
                                          </p:spTgt>
                                        </p:tgtEl>
                                        <p:attrNameLst>
                                          <p:attrName>style.visibility</p:attrName>
                                        </p:attrNameLst>
                                      </p:cBhvr>
                                      <p:to>
                                        <p:strVal val="visible"/>
                                      </p:to>
                                    </p:set>
                                    <p:animEffect filter="fade" transition="in">
                                      <p:cBhvr>
                                        <p:cTn dur="1000"/>
                                        <p:tgtEl>
                                          <p:spTgt spid="9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4" st="4"/>
                                            </p:txEl>
                                          </p:spTgt>
                                        </p:tgtEl>
                                        <p:attrNameLst>
                                          <p:attrName>style.visibility</p:attrName>
                                        </p:attrNameLst>
                                      </p:cBhvr>
                                      <p:to>
                                        <p:strVal val="visible"/>
                                      </p:to>
                                    </p:set>
                                    <p:animEffect filter="fade" transition="in">
                                      <p:cBhvr>
                                        <p:cTn dur="1000"/>
                                        <p:tgtEl>
                                          <p:spTgt spid="9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5" st="5"/>
                                            </p:txEl>
                                          </p:spTgt>
                                        </p:tgtEl>
                                        <p:attrNameLst>
                                          <p:attrName>style.visibility</p:attrName>
                                        </p:attrNameLst>
                                      </p:cBhvr>
                                      <p:to>
                                        <p:strVal val="visible"/>
                                      </p:to>
                                    </p:set>
                                    <p:animEffect filter="fade" transition="in">
                                      <p:cBhvr>
                                        <p:cTn dur="1000"/>
                                        <p:tgtEl>
                                          <p:spTgt spid="9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xEl>
                                              <p:pRg end="6" st="6"/>
                                            </p:txEl>
                                          </p:spTgt>
                                        </p:tgtEl>
                                        <p:attrNameLst>
                                          <p:attrName>style.visibility</p:attrName>
                                        </p:attrNameLst>
                                      </p:cBhvr>
                                      <p:to>
                                        <p:strVal val="visible"/>
                                      </p:to>
                                    </p:set>
                                    <p:animEffect filter="fade" transition="in">
                                      <p:cBhvr>
                                        <p:cTn dur="1000"/>
                                        <p:tgtEl>
                                          <p:spTgt spid="95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8" name="Shape 958"/>
        <p:cNvGrpSpPr/>
        <p:nvPr/>
      </p:nvGrpSpPr>
      <p:grpSpPr>
        <a:xfrm>
          <a:off x="0" y="0"/>
          <a:ext cx="0" cy="0"/>
          <a:chOff x="0" y="0"/>
          <a:chExt cx="0" cy="0"/>
        </a:xfrm>
      </p:grpSpPr>
      <p:sp>
        <p:nvSpPr>
          <p:cNvPr id="959" name="Shape 95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60" name="Shape 96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If the named routine is declared and defined in an anonymous block or within another named routine, it is known as “nested.”</a:t>
            </a:r>
          </a:p>
          <a:p>
            <a:pPr indent="-228600" lvl="1" marL="914400" marR="0" rtl="0" algn="l">
              <a:lnSpc>
                <a:spcPct val="100000"/>
              </a:lnSpc>
              <a:spcBef>
                <a:spcPts val="600"/>
              </a:spcBef>
              <a:spcAft>
                <a:spcPts val="0"/>
              </a:spcAft>
              <a:buChar char="○"/>
            </a:pPr>
            <a:r>
              <a:rPr lang="en"/>
              <a:t>Rarely used. Use packaged private routines instead.</a:t>
            </a:r>
          </a:p>
          <a:p>
            <a:pPr indent="-228600" lvl="0" marL="457200" marR="0" rtl="0" algn="l">
              <a:lnSpc>
                <a:spcPct val="100000"/>
              </a:lnSpc>
              <a:spcBef>
                <a:spcPts val="600"/>
              </a:spcBef>
              <a:spcAft>
                <a:spcPts val="0"/>
              </a:spcAft>
              <a:buChar char="●"/>
            </a:pPr>
            <a:r>
              <a:rPr lang="en"/>
              <a:t>If the named routine is created directly in the schema, it is known as “standalone.”</a:t>
            </a:r>
          </a:p>
          <a:p>
            <a:pPr indent="-228600" lvl="1" marL="914400" marR="0" rtl="0" algn="l">
              <a:lnSpc>
                <a:spcPct val="100000"/>
              </a:lnSpc>
              <a:spcBef>
                <a:spcPts val="600"/>
              </a:spcBef>
              <a:spcAft>
                <a:spcPts val="0"/>
              </a:spcAft>
              <a:buClr>
                <a:srgbClr val="F1C232"/>
              </a:buClr>
              <a:buChar char="○"/>
            </a:pPr>
            <a:r>
              <a:rPr lang="en">
                <a:solidFill>
                  <a:srgbClr val="F1C232"/>
                </a:solidFill>
              </a:rPr>
              <a:t>Never* necessary. Use packaged public routines instead.</a:t>
            </a:r>
          </a:p>
          <a:p>
            <a:pPr indent="-228600" lvl="0" marL="457200" marR="0" rtl="0" algn="l">
              <a:lnSpc>
                <a:spcPct val="100000"/>
              </a:lnSpc>
              <a:spcBef>
                <a:spcPts val="600"/>
              </a:spcBef>
              <a:spcAft>
                <a:spcPts val="0"/>
              </a:spcAft>
              <a:buChar char="●"/>
            </a:pPr>
            <a:r>
              <a:rPr lang="en"/>
              <a:t>If the routine is declared and defined within a PL/SQL package, it is known as “packaged.”</a:t>
            </a:r>
          </a:p>
          <a:p>
            <a:pPr lvl="0" rtl="0">
              <a:spcBef>
                <a:spcPts val="0"/>
              </a:spcBef>
              <a:buNone/>
            </a:pPr>
            <a:r>
              <a:t/>
            </a:r>
            <a:endParaRPr sz="1400"/>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0" st="0"/>
                                            </p:txEl>
                                          </p:spTgt>
                                        </p:tgtEl>
                                        <p:attrNameLst>
                                          <p:attrName>style.visibility</p:attrName>
                                        </p:attrNameLst>
                                      </p:cBhvr>
                                      <p:to>
                                        <p:strVal val="visible"/>
                                      </p:to>
                                    </p:set>
                                    <p:animEffect filter="fade" transition="in">
                                      <p:cBhvr>
                                        <p:cTn dur="1000"/>
                                        <p:tgtEl>
                                          <p:spTgt spid="9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1" st="1"/>
                                            </p:txEl>
                                          </p:spTgt>
                                        </p:tgtEl>
                                        <p:attrNameLst>
                                          <p:attrName>style.visibility</p:attrName>
                                        </p:attrNameLst>
                                      </p:cBhvr>
                                      <p:to>
                                        <p:strVal val="visible"/>
                                      </p:to>
                                    </p:set>
                                    <p:animEffect filter="fade" transition="in">
                                      <p:cBhvr>
                                        <p:cTn dur="1000"/>
                                        <p:tgtEl>
                                          <p:spTgt spid="9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2" st="2"/>
                                            </p:txEl>
                                          </p:spTgt>
                                        </p:tgtEl>
                                        <p:attrNameLst>
                                          <p:attrName>style.visibility</p:attrName>
                                        </p:attrNameLst>
                                      </p:cBhvr>
                                      <p:to>
                                        <p:strVal val="visible"/>
                                      </p:to>
                                    </p:set>
                                    <p:animEffect filter="fade" transition="in">
                                      <p:cBhvr>
                                        <p:cTn dur="1000"/>
                                        <p:tgtEl>
                                          <p:spTgt spid="9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3" st="3"/>
                                            </p:txEl>
                                          </p:spTgt>
                                        </p:tgtEl>
                                        <p:attrNameLst>
                                          <p:attrName>style.visibility</p:attrName>
                                        </p:attrNameLst>
                                      </p:cBhvr>
                                      <p:to>
                                        <p:strVal val="visible"/>
                                      </p:to>
                                    </p:set>
                                    <p:animEffect filter="fade" transition="in">
                                      <p:cBhvr>
                                        <p:cTn dur="1000"/>
                                        <p:tgtEl>
                                          <p:spTgt spid="9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4" st="4"/>
                                            </p:txEl>
                                          </p:spTgt>
                                        </p:tgtEl>
                                        <p:attrNameLst>
                                          <p:attrName>style.visibility</p:attrName>
                                        </p:attrNameLst>
                                      </p:cBhvr>
                                      <p:to>
                                        <p:strVal val="visible"/>
                                      </p:to>
                                    </p:set>
                                    <p:animEffect filter="fade" transition="in">
                                      <p:cBhvr>
                                        <p:cTn dur="1000"/>
                                        <p:tgtEl>
                                          <p:spTgt spid="9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0">
                                            <p:txEl>
                                              <p:pRg end="5" st="5"/>
                                            </p:txEl>
                                          </p:spTgt>
                                        </p:tgtEl>
                                        <p:attrNameLst>
                                          <p:attrName>style.visibility</p:attrName>
                                        </p:attrNameLst>
                                      </p:cBhvr>
                                      <p:to>
                                        <p:strVal val="visible"/>
                                      </p:to>
                                    </p:set>
                                    <p:animEffect filter="fade" transition="in">
                                      <p:cBhvr>
                                        <p:cTn dur="1000"/>
                                        <p:tgtEl>
                                          <p:spTgt spid="96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4" name="Shape 964"/>
        <p:cNvGrpSpPr/>
        <p:nvPr/>
      </p:nvGrpSpPr>
      <p:grpSpPr>
        <a:xfrm>
          <a:off x="0" y="0"/>
          <a:ext cx="0" cy="0"/>
          <a:chOff x="0" y="0"/>
          <a:chExt cx="0" cy="0"/>
        </a:xfrm>
      </p:grpSpPr>
      <p:sp>
        <p:nvSpPr>
          <p:cNvPr id="965" name="Shape 96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66" name="Shape 966"/>
          <p:cNvSpPr txBox="1"/>
          <p:nvPr>
            <p:ph idx="1" type="body"/>
          </p:nvPr>
        </p:nvSpPr>
        <p:spPr>
          <a:xfrm>
            <a:off x="108900" y="634800"/>
            <a:ext cx="8934599" cy="43550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u="sng">
                <a:solidFill>
                  <a:schemeClr val="hlink"/>
                </a:solidFill>
                <a:hlinkClick r:id="rId3"/>
              </a:rPr>
              <a:t>Function Declaration Syntax</a:t>
            </a:r>
            <a:r>
              <a:rPr lang="en"/>
              <a:t>:</a:t>
            </a:r>
          </a:p>
          <a:p>
            <a:pPr lvl="0" rtl="0">
              <a:spcBef>
                <a:spcPts val="0"/>
              </a:spcBef>
              <a:buNone/>
            </a:pPr>
            <a:r>
              <a:rPr lang="en" sz="2000">
                <a:latin typeface="Courier New"/>
                <a:ea typeface="Courier New"/>
                <a:cs typeface="Courier New"/>
                <a:sym typeface="Courier New"/>
              </a:rPr>
              <a:t>[</a:t>
            </a:r>
            <a:r>
              <a:rPr lang="en" sz="2000" u="sng">
                <a:solidFill>
                  <a:schemeClr val="hlink"/>
                </a:solidFill>
                <a:latin typeface="Courier New"/>
                <a:ea typeface="Courier New"/>
                <a:cs typeface="Courier New"/>
                <a:sym typeface="Courier New"/>
                <a:hlinkClick r:id="rId4"/>
              </a:rPr>
              <a:t>CREATE OR REPLACE</a:t>
            </a:r>
            <a:r>
              <a:rPr baseline="30000" lang="en" sz="2000">
                <a:latin typeface="Courier New"/>
                <a:ea typeface="Courier New"/>
                <a:cs typeface="Courier New"/>
                <a:sym typeface="Courier New"/>
              </a:rPr>
              <a:t>1</a:t>
            </a:r>
            <a:r>
              <a:rPr lang="en" sz="2000">
                <a:latin typeface="Courier New"/>
                <a:ea typeface="Courier New"/>
                <a:cs typeface="Courier New"/>
                <a:sym typeface="Courier New"/>
              </a:rPr>
              <a:t>] FUNCTION </a:t>
            </a:r>
            <a:r>
              <a:rPr i="1" lang="en" sz="2000">
                <a:latin typeface="Courier New"/>
                <a:ea typeface="Courier New"/>
                <a:cs typeface="Courier New"/>
                <a:sym typeface="Courier New"/>
              </a:rPr>
              <a:t>fn_name</a:t>
            </a:r>
            <a:r>
              <a:rPr lang="en" sz="2000">
                <a:latin typeface="Courier New"/>
                <a:ea typeface="Courier New"/>
                <a:cs typeface="Courier New"/>
                <a:sym typeface="Courier New"/>
              </a:rPr>
              <a:t>[(</a:t>
            </a:r>
            <a:r>
              <a:rPr i="1" lang="en" sz="2000">
                <a:latin typeface="Courier New"/>
                <a:ea typeface="Courier New"/>
                <a:cs typeface="Courier New"/>
                <a:sym typeface="Courier New"/>
              </a:rPr>
              <a:t>parameter_list</a:t>
            </a:r>
            <a:r>
              <a:rPr lang="en" sz="2000">
                <a:latin typeface="Courier New"/>
                <a:ea typeface="Courier New"/>
                <a:cs typeface="Courier New"/>
                <a:sym typeface="Courier New"/>
              </a:rPr>
              <a:t>)] RETURN </a:t>
            </a:r>
            <a:r>
              <a:rPr i="1" lang="en" sz="2000">
                <a:latin typeface="Courier New"/>
                <a:ea typeface="Courier New"/>
                <a:cs typeface="Courier New"/>
                <a:sym typeface="Courier New"/>
              </a:rPr>
              <a:t>return_type</a:t>
            </a:r>
            <a:r>
              <a:rPr lang="en" sz="2000">
                <a:latin typeface="Courier New"/>
                <a:ea typeface="Courier New"/>
                <a:cs typeface="Courier New"/>
                <a:sym typeface="Courier New"/>
              </a:rPr>
              <a:t> [</a:t>
            </a:r>
            <a:r>
              <a:rPr i="1" lang="en" sz="2000">
                <a:latin typeface="Courier New"/>
                <a:ea typeface="Courier New"/>
                <a:cs typeface="Courier New"/>
                <a:sym typeface="Courier New"/>
              </a:rPr>
              <a:t>function options</a:t>
            </a:r>
            <a:r>
              <a:rPr baseline="30000" i="1" lang="en" sz="2000">
                <a:latin typeface="Courier New"/>
                <a:ea typeface="Courier New"/>
                <a:cs typeface="Courier New"/>
                <a:sym typeface="Courier New"/>
              </a:rPr>
              <a:t>2</a:t>
            </a:r>
            <a:r>
              <a:rPr lang="en" sz="2000">
                <a:latin typeface="Courier New"/>
                <a:ea typeface="Courier New"/>
                <a:cs typeface="Courier New"/>
                <a:sym typeface="Courier New"/>
              </a:rPr>
              <a:t>];</a:t>
            </a:r>
          </a:p>
          <a:p>
            <a:pPr indent="-228600" lvl="0" marL="457200" rtl="0">
              <a:spcBef>
                <a:spcPts val="0"/>
              </a:spcBef>
              <a:buChar char="●"/>
            </a:pPr>
            <a:r>
              <a:rPr lang="en"/>
              <a:t>Function Definition Syntax:</a:t>
            </a:r>
          </a:p>
          <a:p>
            <a:pPr lvl="0" rtl="0">
              <a:spcBef>
                <a:spcPts val="0"/>
              </a:spcBef>
              <a:buNone/>
            </a:pPr>
            <a:r>
              <a:rPr i="1" lang="en" sz="2000">
                <a:latin typeface="Courier New"/>
                <a:ea typeface="Courier New"/>
                <a:cs typeface="Courier New"/>
                <a:sym typeface="Courier New"/>
              </a:rPr>
              <a:t>fn_declaration </a:t>
            </a:r>
            <a:r>
              <a:rPr lang="en" sz="2000">
                <a:latin typeface="Courier New"/>
                <a:ea typeface="Courier New"/>
                <a:cs typeface="Courier New"/>
                <a:sym typeface="Courier New"/>
              </a:rPr>
              <a:t>IS</a:t>
            </a:r>
          </a:p>
          <a:p>
            <a:pPr lvl="0" rtl="0">
              <a:spcBef>
                <a:spcPts val="0"/>
              </a:spcBef>
              <a:buNone/>
            </a:pPr>
            <a:r>
              <a:rPr i="1" lang="en" sz="2000">
                <a:latin typeface="Courier New"/>
                <a:ea typeface="Courier New"/>
                <a:cs typeface="Courier New"/>
                <a:sym typeface="Courier New"/>
              </a:rPr>
              <a:t>  </a:t>
            </a:r>
            <a:r>
              <a:rPr lang="en" sz="2000">
                <a:latin typeface="Courier New"/>
                <a:ea typeface="Courier New"/>
                <a:cs typeface="Courier New"/>
                <a:sym typeface="Courier New"/>
              </a:rPr>
              <a:t>[</a:t>
            </a:r>
            <a:r>
              <a:rPr i="1" lang="en" sz="2000">
                <a:latin typeface="Courier New"/>
                <a:ea typeface="Courier New"/>
                <a:cs typeface="Courier New"/>
                <a:sym typeface="Courier New"/>
              </a:rPr>
              <a:t>declaration_section</a:t>
            </a:r>
            <a:r>
              <a:rPr lang="en" sz="2000">
                <a:latin typeface="Courier New"/>
                <a:ea typeface="Courier New"/>
                <a:cs typeface="Courier New"/>
                <a:sym typeface="Courier New"/>
              </a:rPr>
              <a:t>]</a:t>
            </a:r>
          </a:p>
          <a:p>
            <a:pPr lvl="0" rtl="0">
              <a:spcBef>
                <a:spcPts val="0"/>
              </a:spcBef>
              <a:buNone/>
            </a:pPr>
            <a:r>
              <a:rPr lang="en" sz="2000">
                <a:latin typeface="Courier New"/>
                <a:ea typeface="Courier New"/>
                <a:cs typeface="Courier New"/>
                <a:sym typeface="Courier New"/>
              </a:rPr>
              <a:t>BEGIN</a:t>
            </a:r>
          </a:p>
          <a:p>
            <a:pPr lvl="0" rtl="0">
              <a:spcBef>
                <a:spcPts val="0"/>
              </a:spcBef>
              <a:buNone/>
            </a:pPr>
            <a:r>
              <a:rPr lang="en" sz="2000">
                <a:latin typeface="Courier New"/>
                <a:ea typeface="Courier New"/>
                <a:cs typeface="Courier New"/>
                <a:sym typeface="Courier New"/>
              </a:rPr>
              <a:t>  </a:t>
            </a:r>
            <a:r>
              <a:rPr i="1" lang="en" sz="2000">
                <a:latin typeface="Courier New"/>
                <a:ea typeface="Courier New"/>
                <a:cs typeface="Courier New"/>
                <a:sym typeface="Courier New"/>
              </a:rPr>
              <a:t>body statements;</a:t>
            </a:r>
          </a:p>
          <a:p>
            <a:pPr lvl="0" rtl="0">
              <a:spcBef>
                <a:spcPts val="0"/>
              </a:spcBef>
              <a:buNone/>
            </a:pPr>
            <a:r>
              <a:rPr i="1" lang="en" sz="2000">
                <a:latin typeface="Courier New"/>
                <a:ea typeface="Courier New"/>
                <a:cs typeface="Courier New"/>
                <a:sym typeface="Courier New"/>
              </a:rPr>
              <a:t>  </a:t>
            </a:r>
            <a:r>
              <a:rPr lang="en" sz="2000">
                <a:latin typeface="Courier New"/>
                <a:ea typeface="Courier New"/>
                <a:cs typeface="Courier New"/>
                <a:sym typeface="Courier New"/>
              </a:rPr>
              <a:t>RETURN </a:t>
            </a:r>
            <a:r>
              <a:rPr i="1" lang="en" sz="2000">
                <a:latin typeface="Courier New"/>
                <a:ea typeface="Courier New"/>
                <a:cs typeface="Courier New"/>
                <a:sym typeface="Courier New"/>
              </a:rPr>
              <a:t>expression</a:t>
            </a:r>
            <a:r>
              <a:rPr lang="en" sz="2000">
                <a:latin typeface="Courier New"/>
                <a:ea typeface="Courier New"/>
                <a:cs typeface="Courier New"/>
                <a:sym typeface="Courier New"/>
              </a:rPr>
              <a:t>;</a:t>
            </a:r>
          </a:p>
          <a:p>
            <a:pPr lvl="0" rtl="0">
              <a:spcBef>
                <a:spcPts val="0"/>
              </a:spcBef>
              <a:buNone/>
            </a:pPr>
            <a:r>
              <a:rPr lang="en" sz="2000">
                <a:latin typeface="Courier New"/>
                <a:ea typeface="Courier New"/>
                <a:cs typeface="Courier New"/>
                <a:sym typeface="Courier New"/>
              </a:rPr>
              <a:t>[exception_section]</a:t>
            </a:r>
          </a:p>
          <a:p>
            <a:pPr lvl="0" rtl="0">
              <a:spcBef>
                <a:spcPts val="0"/>
              </a:spcBef>
              <a:buNone/>
            </a:pPr>
            <a:r>
              <a:rPr lang="en" sz="2000">
                <a:latin typeface="Courier New"/>
                <a:ea typeface="Courier New"/>
                <a:cs typeface="Courier New"/>
                <a:sym typeface="Courier New"/>
              </a:rPr>
              <a:t>END </a:t>
            </a:r>
            <a:r>
              <a:rPr i="1" lang="en" sz="2000">
                <a:latin typeface="Courier New"/>
                <a:ea typeface="Courier New"/>
                <a:cs typeface="Courier New"/>
                <a:sym typeface="Courier New"/>
              </a:rPr>
              <a:t>fn_name</a:t>
            </a:r>
            <a:r>
              <a:rPr lang="en" sz="2000">
                <a:latin typeface="Courier New"/>
                <a:ea typeface="Courier New"/>
                <a:cs typeface="Courier New"/>
                <a:sym typeface="Courier New"/>
              </a:rPr>
              <a:t>;</a:t>
            </a:r>
          </a:p>
        </p:txBody>
      </p:sp>
    </p:spTree>
  </p:cSld>
  <p:clrMapOvr>
    <a:masterClrMapping/>
  </p:clrMapOvr>
  <p:transition spd="slow">
    <p:cut/>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0" name="Shape 970"/>
        <p:cNvGrpSpPr/>
        <p:nvPr/>
      </p:nvGrpSpPr>
      <p:grpSpPr>
        <a:xfrm>
          <a:off x="0" y="0"/>
          <a:ext cx="0" cy="0"/>
          <a:chOff x="0" y="0"/>
          <a:chExt cx="0" cy="0"/>
        </a:xfrm>
      </p:grpSpPr>
      <p:sp>
        <p:nvSpPr>
          <p:cNvPr id="971" name="Shape 97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72" name="Shape 972"/>
          <p:cNvSpPr txBox="1"/>
          <p:nvPr>
            <p:ph idx="1" type="body"/>
          </p:nvPr>
        </p:nvSpPr>
        <p:spPr>
          <a:xfrm>
            <a:off x="108900" y="634800"/>
            <a:ext cx="8934599" cy="4355099"/>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lr>
                <a:schemeClr val="dk2"/>
              </a:buClr>
              <a:buFont typeface="Arial"/>
              <a:buChar char="●"/>
            </a:pPr>
            <a:r>
              <a:rPr lang="en" u="sng">
                <a:solidFill>
                  <a:schemeClr val="hlink"/>
                </a:solidFill>
                <a:hlinkClick r:id="rId3"/>
              </a:rPr>
              <a:t>Procedure Declaration Syntax</a:t>
            </a:r>
            <a:r>
              <a:rPr lang="en"/>
              <a:t>:</a:t>
            </a:r>
          </a:p>
          <a:p>
            <a:pPr lvl="0" marR="0" rtl="0" algn="l">
              <a:lnSpc>
                <a:spcPct val="100000"/>
              </a:lnSpc>
              <a:spcBef>
                <a:spcPts val="600"/>
              </a:spcBef>
              <a:spcAft>
                <a:spcPts val="0"/>
              </a:spcAft>
              <a:buNone/>
            </a:pPr>
            <a:r>
              <a:rPr lang="en" sz="2000">
                <a:latin typeface="Courier New"/>
                <a:ea typeface="Courier New"/>
                <a:cs typeface="Courier New"/>
                <a:sym typeface="Courier New"/>
              </a:rPr>
              <a:t>[</a:t>
            </a:r>
            <a:r>
              <a:rPr lang="en" sz="2000" u="sng">
                <a:solidFill>
                  <a:schemeClr val="hlink"/>
                </a:solidFill>
                <a:latin typeface="Courier New"/>
                <a:ea typeface="Courier New"/>
                <a:cs typeface="Courier New"/>
                <a:sym typeface="Courier New"/>
                <a:hlinkClick r:id="rId4"/>
              </a:rPr>
              <a:t>CREATE OR REPLACE</a:t>
            </a:r>
            <a:r>
              <a:rPr baseline="30000" lang="en" sz="2000">
                <a:latin typeface="Courier New"/>
                <a:ea typeface="Courier New"/>
                <a:cs typeface="Courier New"/>
                <a:sym typeface="Courier New"/>
              </a:rPr>
              <a:t>1</a:t>
            </a:r>
            <a:r>
              <a:rPr lang="en" sz="2000">
                <a:latin typeface="Courier New"/>
                <a:ea typeface="Courier New"/>
                <a:cs typeface="Courier New"/>
                <a:sym typeface="Courier New"/>
              </a:rPr>
              <a:t>] PROCEDURE </a:t>
            </a:r>
            <a:r>
              <a:rPr i="1" lang="en" sz="2000">
                <a:latin typeface="Courier New"/>
                <a:ea typeface="Courier New"/>
                <a:cs typeface="Courier New"/>
                <a:sym typeface="Courier New"/>
              </a:rPr>
              <a:t>proc_name</a:t>
            </a:r>
            <a:r>
              <a:rPr lang="en" sz="2000">
                <a:latin typeface="Courier New"/>
                <a:ea typeface="Courier New"/>
                <a:cs typeface="Courier New"/>
                <a:sym typeface="Courier New"/>
              </a:rPr>
              <a:t>[(</a:t>
            </a:r>
            <a:r>
              <a:rPr i="1" lang="en" sz="2000">
                <a:latin typeface="Courier New"/>
                <a:ea typeface="Courier New"/>
                <a:cs typeface="Courier New"/>
                <a:sym typeface="Courier New"/>
              </a:rPr>
              <a:t>parameter_list</a:t>
            </a:r>
            <a:r>
              <a:rPr lang="en" sz="2000">
                <a:latin typeface="Courier New"/>
                <a:ea typeface="Courier New"/>
                <a:cs typeface="Courier New"/>
                <a:sym typeface="Courier New"/>
              </a:rPr>
              <a:t>)] [</a:t>
            </a:r>
            <a:r>
              <a:rPr i="1" lang="en" sz="2000">
                <a:latin typeface="Courier New"/>
                <a:ea typeface="Courier New"/>
                <a:cs typeface="Courier New"/>
                <a:sym typeface="Courier New"/>
              </a:rPr>
              <a:t>procedure options</a:t>
            </a:r>
            <a:r>
              <a:rPr baseline="30000" i="1" lang="en" sz="2000">
                <a:latin typeface="Courier New"/>
                <a:ea typeface="Courier New"/>
                <a:cs typeface="Courier New"/>
                <a:sym typeface="Courier New"/>
              </a:rPr>
              <a:t>2</a:t>
            </a:r>
            <a:r>
              <a:rPr lang="en" sz="2000">
                <a:latin typeface="Courier New"/>
                <a:ea typeface="Courier New"/>
                <a:cs typeface="Courier New"/>
                <a:sym typeface="Courier New"/>
              </a:rPr>
              <a:t>];</a:t>
            </a:r>
          </a:p>
          <a:p>
            <a:pPr indent="-228600" lvl="0" marL="457200" marR="0" rtl="0" algn="l">
              <a:lnSpc>
                <a:spcPct val="100000"/>
              </a:lnSpc>
              <a:spcBef>
                <a:spcPts val="600"/>
              </a:spcBef>
              <a:spcAft>
                <a:spcPts val="0"/>
              </a:spcAft>
              <a:buChar char="●"/>
            </a:pPr>
            <a:r>
              <a:rPr lang="en"/>
              <a:t>Procedure Definition Syntax:</a:t>
            </a:r>
          </a:p>
          <a:p>
            <a:pPr lvl="0" marR="0" rtl="0" algn="l">
              <a:lnSpc>
                <a:spcPct val="100000"/>
              </a:lnSpc>
              <a:spcBef>
                <a:spcPts val="600"/>
              </a:spcBef>
              <a:spcAft>
                <a:spcPts val="0"/>
              </a:spcAft>
              <a:buNone/>
            </a:pPr>
            <a:r>
              <a:rPr i="1" lang="en" sz="2000">
                <a:latin typeface="Courier New"/>
                <a:ea typeface="Courier New"/>
                <a:cs typeface="Courier New"/>
                <a:sym typeface="Courier New"/>
              </a:rPr>
              <a:t>proc_declaration </a:t>
            </a:r>
            <a:r>
              <a:rPr lang="en" sz="2000">
                <a:latin typeface="Courier New"/>
                <a:ea typeface="Courier New"/>
                <a:cs typeface="Courier New"/>
                <a:sym typeface="Courier New"/>
              </a:rPr>
              <a:t>IS</a:t>
            </a:r>
          </a:p>
          <a:p>
            <a:pPr lvl="0" marR="0" rtl="0" algn="l">
              <a:lnSpc>
                <a:spcPct val="100000"/>
              </a:lnSpc>
              <a:spcBef>
                <a:spcPts val="600"/>
              </a:spcBef>
              <a:spcAft>
                <a:spcPts val="0"/>
              </a:spcAft>
              <a:buNone/>
            </a:pPr>
            <a:r>
              <a:rPr i="1" lang="en" sz="2000">
                <a:latin typeface="Courier New"/>
                <a:ea typeface="Courier New"/>
                <a:cs typeface="Courier New"/>
                <a:sym typeface="Courier New"/>
              </a:rPr>
              <a:t>  </a:t>
            </a:r>
            <a:r>
              <a:rPr lang="en" sz="2000">
                <a:latin typeface="Courier New"/>
                <a:ea typeface="Courier New"/>
                <a:cs typeface="Courier New"/>
                <a:sym typeface="Courier New"/>
              </a:rPr>
              <a:t>[</a:t>
            </a:r>
            <a:r>
              <a:rPr i="1" lang="en" sz="2000">
                <a:latin typeface="Courier New"/>
                <a:ea typeface="Courier New"/>
                <a:cs typeface="Courier New"/>
                <a:sym typeface="Courier New"/>
              </a:rPr>
              <a:t>declaration_section</a:t>
            </a:r>
            <a:r>
              <a:rPr lang="en" sz="2000">
                <a:latin typeface="Courier New"/>
                <a:ea typeface="Courier New"/>
                <a:cs typeface="Courier New"/>
                <a:sym typeface="Courier New"/>
              </a:rPr>
              <a:t>]</a:t>
            </a:r>
          </a:p>
          <a:p>
            <a:pPr lvl="0" marR="0" rtl="0" algn="l">
              <a:lnSpc>
                <a:spcPct val="100000"/>
              </a:lnSpc>
              <a:spcBef>
                <a:spcPts val="600"/>
              </a:spcBef>
              <a:spcAft>
                <a:spcPts val="0"/>
              </a:spcAft>
              <a:buNone/>
            </a:pPr>
            <a:r>
              <a:rPr lang="en" sz="2000">
                <a:latin typeface="Courier New"/>
                <a:ea typeface="Courier New"/>
                <a:cs typeface="Courier New"/>
                <a:sym typeface="Courier New"/>
              </a:rPr>
              <a:t>BEGIN</a:t>
            </a:r>
          </a:p>
          <a:p>
            <a:pPr lvl="0" marR="0" rtl="0" algn="l">
              <a:lnSpc>
                <a:spcPct val="100000"/>
              </a:lnSpc>
              <a:spcBef>
                <a:spcPts val="600"/>
              </a:spcBef>
              <a:spcAft>
                <a:spcPts val="0"/>
              </a:spcAft>
              <a:buNone/>
            </a:pPr>
            <a:r>
              <a:rPr lang="en" sz="2000">
                <a:latin typeface="Courier New"/>
                <a:ea typeface="Courier New"/>
                <a:cs typeface="Courier New"/>
                <a:sym typeface="Courier New"/>
              </a:rPr>
              <a:t>  </a:t>
            </a:r>
            <a:r>
              <a:rPr i="1" lang="en" sz="2000">
                <a:latin typeface="Courier New"/>
                <a:ea typeface="Courier New"/>
                <a:cs typeface="Courier New"/>
                <a:sym typeface="Courier New"/>
              </a:rPr>
              <a:t>body statements;</a:t>
            </a:r>
          </a:p>
          <a:p>
            <a:pPr lvl="0" marR="0" rtl="0" algn="l">
              <a:lnSpc>
                <a:spcPct val="100000"/>
              </a:lnSpc>
              <a:spcBef>
                <a:spcPts val="600"/>
              </a:spcBef>
              <a:spcAft>
                <a:spcPts val="0"/>
              </a:spcAft>
              <a:buNone/>
            </a:pPr>
            <a:r>
              <a:rPr lang="en" sz="2000">
                <a:latin typeface="Courier New"/>
                <a:ea typeface="Courier New"/>
                <a:cs typeface="Courier New"/>
                <a:sym typeface="Courier New"/>
              </a:rPr>
              <a:t>[exception_section]</a:t>
            </a:r>
          </a:p>
          <a:p>
            <a:pPr lvl="0" marR="0" rtl="0" algn="l">
              <a:lnSpc>
                <a:spcPct val="100000"/>
              </a:lnSpc>
              <a:spcBef>
                <a:spcPts val="600"/>
              </a:spcBef>
              <a:spcAft>
                <a:spcPts val="0"/>
              </a:spcAft>
              <a:buNone/>
            </a:pPr>
            <a:r>
              <a:rPr lang="en" sz="2000">
                <a:latin typeface="Courier New"/>
                <a:ea typeface="Courier New"/>
                <a:cs typeface="Courier New"/>
                <a:sym typeface="Courier New"/>
              </a:rPr>
              <a:t>END </a:t>
            </a:r>
            <a:r>
              <a:rPr i="1" lang="en" sz="2000">
                <a:latin typeface="Courier New"/>
                <a:ea typeface="Courier New"/>
                <a:cs typeface="Courier New"/>
                <a:sym typeface="Courier New"/>
              </a:rPr>
              <a:t>proc_name</a:t>
            </a:r>
            <a:r>
              <a:rPr lang="en" sz="2000">
                <a:latin typeface="Courier New"/>
                <a:ea typeface="Courier New"/>
                <a:cs typeface="Courier New"/>
                <a:sym typeface="Courier New"/>
              </a:rPr>
              <a:t>;</a:t>
            </a:r>
          </a:p>
        </p:txBody>
      </p:sp>
    </p:spTree>
  </p:cSld>
  <p:clrMapOvr>
    <a:masterClrMapping/>
  </p:clrMapOvr>
  <p:transition spd="slow">
    <p:cut/>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6" name="Shape 976"/>
        <p:cNvGrpSpPr/>
        <p:nvPr/>
      </p:nvGrpSpPr>
      <p:grpSpPr>
        <a:xfrm>
          <a:off x="0" y="0"/>
          <a:ext cx="0" cy="0"/>
          <a:chOff x="0" y="0"/>
          <a:chExt cx="0" cy="0"/>
        </a:xfrm>
      </p:grpSpPr>
      <p:sp>
        <p:nvSpPr>
          <p:cNvPr id="977" name="Shape 97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78" name="Shape 97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u="sng">
                <a:solidFill>
                  <a:schemeClr val="hlink"/>
                </a:solidFill>
                <a:hlinkClick r:id="rId3"/>
              </a:rPr>
              <a:t>Parameter List Syntax</a:t>
            </a:r>
            <a:r>
              <a:rPr lang="en"/>
              <a:t>:</a:t>
            </a:r>
          </a:p>
          <a:p>
            <a:pPr lvl="0" marR="0" rtl="0" algn="l">
              <a:lnSpc>
                <a:spcPct val="100000"/>
              </a:lnSpc>
              <a:spcBef>
                <a:spcPts val="600"/>
              </a:spcBef>
              <a:spcAft>
                <a:spcPts val="0"/>
              </a:spcAft>
              <a:buNone/>
            </a:pPr>
            <a:r>
              <a:rPr lang="en" sz="2000">
                <a:latin typeface="Courier New"/>
                <a:ea typeface="Courier New"/>
                <a:cs typeface="Courier New"/>
                <a:sym typeface="Courier New"/>
              </a:rPr>
              <a:t>(</a:t>
            </a:r>
            <a:r>
              <a:rPr i="1" lang="en" sz="2000">
                <a:latin typeface="Courier New"/>
                <a:ea typeface="Courier New"/>
                <a:cs typeface="Courier New"/>
                <a:sym typeface="Courier New"/>
              </a:rPr>
              <a:t>param_name</a:t>
            </a:r>
            <a:r>
              <a:rPr lang="en" sz="2000">
                <a:latin typeface="Courier New"/>
                <a:ea typeface="Courier New"/>
                <a:cs typeface="Courier New"/>
                <a:sym typeface="Courier New"/>
              </a:rPr>
              <a:t> </a:t>
            </a:r>
            <a:r>
              <a:rPr i="1" lang="en" sz="2000">
                <a:latin typeface="Courier New"/>
                <a:ea typeface="Courier New"/>
                <a:cs typeface="Courier New"/>
                <a:sym typeface="Courier New"/>
              </a:rPr>
              <a:t>param_mode datatype </a:t>
            </a:r>
            <a:r>
              <a:rPr lang="en" sz="2000">
                <a:latin typeface="Courier New"/>
                <a:ea typeface="Courier New"/>
                <a:cs typeface="Courier New"/>
                <a:sym typeface="Courier New"/>
              </a:rPr>
              <a:t>[DEFAULT </a:t>
            </a:r>
            <a:r>
              <a:rPr i="1" lang="en" sz="2000">
                <a:latin typeface="Courier New"/>
                <a:ea typeface="Courier New"/>
                <a:cs typeface="Courier New"/>
                <a:sym typeface="Courier New"/>
              </a:rPr>
              <a:t>expression</a:t>
            </a:r>
            <a:r>
              <a:rPr lang="en" sz="2000">
                <a:latin typeface="Courier New"/>
                <a:ea typeface="Courier New"/>
                <a:cs typeface="Courier New"/>
                <a:sym typeface="Courier New"/>
              </a:rPr>
              <a:t>]</a:t>
            </a:r>
          </a:p>
          <a:p>
            <a:pPr lvl="0" marR="0" rtl="0" algn="l">
              <a:lnSpc>
                <a:spcPct val="100000"/>
              </a:lnSpc>
              <a:spcBef>
                <a:spcPts val="600"/>
              </a:spcBef>
              <a:spcAft>
                <a:spcPts val="0"/>
              </a:spcAft>
              <a:buNone/>
            </a:pPr>
            <a:r>
              <a:rPr lang="en" sz="2000">
                <a:latin typeface="Courier New"/>
                <a:ea typeface="Courier New"/>
                <a:cs typeface="Courier New"/>
                <a:sym typeface="Courier New"/>
              </a:rPr>
              <a:t>[,</a:t>
            </a:r>
            <a:r>
              <a:rPr i="1" lang="en" sz="2000">
                <a:latin typeface="Courier New"/>
                <a:ea typeface="Courier New"/>
                <a:cs typeface="Courier New"/>
                <a:sym typeface="Courier New"/>
              </a:rPr>
              <a:t>param_name</a:t>
            </a:r>
            <a:r>
              <a:rPr lang="en" sz="2000">
                <a:latin typeface="Courier New"/>
                <a:ea typeface="Courier New"/>
                <a:cs typeface="Courier New"/>
                <a:sym typeface="Courier New"/>
              </a:rPr>
              <a:t>...etc.]</a:t>
            </a:r>
          </a:p>
          <a:p>
            <a:pPr lvl="0" marR="0" rtl="0" algn="l">
              <a:lnSpc>
                <a:spcPct val="100000"/>
              </a:lnSpc>
              <a:spcBef>
                <a:spcPts val="600"/>
              </a:spcBef>
              <a:spcAft>
                <a:spcPts val="0"/>
              </a:spcAft>
              <a:buNone/>
            </a:pPr>
            <a:r>
              <a:rPr lang="en" sz="2000"/>
              <a:t>)</a:t>
            </a:r>
          </a:p>
          <a:p>
            <a:pPr lvl="0" marR="0" rtl="0" algn="l">
              <a:lnSpc>
                <a:spcPct val="100000"/>
              </a:lnSpc>
              <a:spcBef>
                <a:spcPts val="600"/>
              </a:spcBef>
              <a:spcAft>
                <a:spcPts val="0"/>
              </a:spcAft>
              <a:buNone/>
            </a:pPr>
            <a:r>
              <a:t/>
            </a:r>
            <a:endParaRPr sz="2000"/>
          </a:p>
          <a:p>
            <a:pPr lvl="0" marR="0" rtl="0" algn="l">
              <a:lnSpc>
                <a:spcPct val="100000"/>
              </a:lnSpc>
              <a:spcBef>
                <a:spcPts val="600"/>
              </a:spcBef>
              <a:spcAft>
                <a:spcPts val="0"/>
              </a:spcAft>
              <a:buNone/>
            </a:pPr>
            <a:r>
              <a:rPr lang="en" sz="2000"/>
              <a:t>Where </a:t>
            </a:r>
            <a:r>
              <a:rPr i="1" lang="en" sz="2000">
                <a:latin typeface="Courier New"/>
                <a:ea typeface="Courier New"/>
                <a:cs typeface="Courier New"/>
                <a:sym typeface="Courier New"/>
              </a:rPr>
              <a:t>param_mode</a:t>
            </a:r>
            <a:r>
              <a:rPr i="1" lang="en" sz="2000"/>
              <a:t> </a:t>
            </a:r>
            <a:r>
              <a:rPr lang="en" sz="2000"/>
              <a:t>is one of:</a:t>
            </a:r>
          </a:p>
          <a:p>
            <a:pPr indent="-355600" lvl="0" marL="457200" marR="0" rtl="0" algn="l">
              <a:lnSpc>
                <a:spcPct val="100000"/>
              </a:lnSpc>
              <a:spcBef>
                <a:spcPts val="600"/>
              </a:spcBef>
              <a:spcAft>
                <a:spcPts val="0"/>
              </a:spcAft>
              <a:buSzPct val="100000"/>
            </a:pPr>
            <a:r>
              <a:rPr lang="en" sz="2000"/>
              <a:t>IN - Can’t change. Passed in by client.</a:t>
            </a:r>
          </a:p>
          <a:p>
            <a:pPr indent="-355600" lvl="0" marL="457200" marR="0" rtl="0" algn="l">
              <a:lnSpc>
                <a:spcPct val="100000"/>
              </a:lnSpc>
              <a:spcBef>
                <a:spcPts val="600"/>
              </a:spcBef>
              <a:spcAft>
                <a:spcPts val="0"/>
              </a:spcAft>
              <a:buSzPct val="100000"/>
            </a:pPr>
            <a:r>
              <a:rPr lang="en" sz="2000"/>
              <a:t>OUT - Determined and passed out by routine</a:t>
            </a:r>
          </a:p>
          <a:p>
            <a:pPr indent="-355600" lvl="0" marL="457200" marR="0" rtl="0" algn="l">
              <a:lnSpc>
                <a:spcPct val="100000"/>
              </a:lnSpc>
              <a:spcBef>
                <a:spcPts val="600"/>
              </a:spcBef>
              <a:spcAft>
                <a:spcPts val="0"/>
              </a:spcAft>
              <a:buSzPct val="100000"/>
            </a:pPr>
            <a:r>
              <a:rPr lang="en" sz="2000"/>
              <a:t>IN OUT [NOCOPY] - Can be read and changed by routine</a:t>
            </a:r>
          </a:p>
        </p:txBody>
      </p:sp>
    </p:spTree>
  </p:cSld>
  <p:clrMapOvr>
    <a:masterClrMapping/>
  </p:clrMapOvr>
  <p:transition spd="slow">
    <p:cut/>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2" name="Shape 982"/>
        <p:cNvGrpSpPr/>
        <p:nvPr/>
      </p:nvGrpSpPr>
      <p:grpSpPr>
        <a:xfrm>
          <a:off x="0" y="0"/>
          <a:ext cx="0" cy="0"/>
          <a:chOff x="0" y="0"/>
          <a:chExt cx="0" cy="0"/>
        </a:xfrm>
      </p:grpSpPr>
      <p:sp>
        <p:nvSpPr>
          <p:cNvPr id="983" name="Shape 98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84" name="Shape 984"/>
          <p:cNvSpPr txBox="1"/>
          <p:nvPr>
            <p:ph idx="1" type="body"/>
          </p:nvPr>
        </p:nvSpPr>
        <p:spPr>
          <a:xfrm>
            <a:off x="108900" y="634800"/>
            <a:ext cx="8934599" cy="17106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har char="●"/>
            </a:pPr>
            <a:r>
              <a:rPr lang="en"/>
              <a:t>Note: “CREATE OR REPLACE” only used when storing a standalone routine.</a:t>
            </a:r>
          </a:p>
          <a:p>
            <a:pPr indent="-228600" lvl="0" marL="457200" marR="0" rtl="0" algn="l">
              <a:lnSpc>
                <a:spcPct val="100000"/>
              </a:lnSpc>
              <a:spcBef>
                <a:spcPts val="600"/>
              </a:spcBef>
              <a:spcAft>
                <a:spcPts val="0"/>
              </a:spcAft>
              <a:buChar char="●"/>
            </a:pPr>
            <a:r>
              <a:rPr lang="en"/>
              <a:t>Putting it all together:</a:t>
            </a:r>
          </a:p>
        </p:txBody>
      </p:sp>
      <p:sp>
        <p:nvSpPr>
          <p:cNvPr id="985" name="Shape 985"/>
          <p:cNvSpPr txBox="1"/>
          <p:nvPr/>
        </p:nvSpPr>
        <p:spPr>
          <a:xfrm>
            <a:off x="108900" y="2345400"/>
            <a:ext cx="8934599" cy="2612100"/>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sz="1200">
                <a:solidFill>
                  <a:srgbClr val="003366"/>
                </a:solidFill>
                <a:latin typeface="Courier New"/>
                <a:ea typeface="Courier New"/>
                <a:cs typeface="Courier New"/>
                <a:sym typeface="Courier New"/>
              </a:rPr>
              <a:t>CREATE</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OR</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REPLACE</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FUNCTION</a:t>
            </a:r>
            <a:r>
              <a:rPr lang="en" sz="1200">
                <a:solidFill>
                  <a:srgbClr val="000080"/>
                </a:solidFill>
                <a:latin typeface="Courier New"/>
                <a:ea typeface="Courier New"/>
                <a:cs typeface="Courier New"/>
                <a:sym typeface="Courier New"/>
              </a:rPr>
              <a:t> get_gender_cd(</a:t>
            </a:r>
          </a:p>
          <a:p>
            <a:pPr lvl="0" rtl="0">
              <a:lnSpc>
                <a:spcPct val="115000"/>
              </a:lnSpc>
              <a:spcBef>
                <a:spcPts val="0"/>
              </a:spcBef>
              <a:buNone/>
            </a:pPr>
            <a:r>
              <a:rPr lang="en" sz="1200">
                <a:solidFill>
                  <a:srgbClr val="000080"/>
                </a:solidFill>
                <a:latin typeface="Courier New"/>
                <a:ea typeface="Courier New"/>
                <a:cs typeface="Courier New"/>
                <a:sym typeface="Courier New"/>
              </a:rPr>
              <a:t> i_gender_id </a:t>
            </a:r>
            <a:r>
              <a:rPr b="1" lang="en" sz="1200">
                <a:solidFill>
                  <a:srgbClr val="003366"/>
                </a:solidFill>
                <a:latin typeface="Courier New"/>
                <a:ea typeface="Courier New"/>
                <a:cs typeface="Courier New"/>
                <a:sym typeface="Courier New"/>
              </a:rPr>
              <a:t>IN</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INTEGER</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IS</a:t>
            </a:r>
          </a:p>
          <a:p>
            <a:pPr lvl="0" rtl="0">
              <a:lnSpc>
                <a:spcPct val="115000"/>
              </a:lnSpc>
              <a:spcBef>
                <a:spcPts val="0"/>
              </a:spcBef>
              <a:buNone/>
            </a:pPr>
            <a:r>
              <a:rPr lang="en" sz="1200">
                <a:solidFill>
                  <a:srgbClr val="000080"/>
                </a:solidFill>
                <a:latin typeface="Courier New"/>
                <a:ea typeface="Courier New"/>
                <a:cs typeface="Courier New"/>
                <a:sym typeface="Courier New"/>
              </a:rPr>
              <a:t>   l_cd gender.cd%</a:t>
            </a:r>
            <a:r>
              <a:rPr b="1" lang="en" sz="1200">
                <a:solidFill>
                  <a:srgbClr val="003366"/>
                </a:solidFill>
                <a:latin typeface="Courier New"/>
                <a:ea typeface="Courier New"/>
                <a:cs typeface="Courier New"/>
                <a:sym typeface="Courier New"/>
              </a:rPr>
              <a:t>TYPE</a:t>
            </a:r>
            <a:r>
              <a:rPr lang="en" sz="1200">
                <a:solidFill>
                  <a:srgbClr val="000080"/>
                </a:solidFill>
                <a:latin typeface="Courier New"/>
                <a:ea typeface="Courier New"/>
                <a:cs typeface="Courier New"/>
                <a:sym typeface="Courier New"/>
              </a:rPr>
              <a:t>;</a:t>
            </a:r>
          </a:p>
          <a:p>
            <a:pPr lvl="0" rtl="0">
              <a:lnSpc>
                <a:spcPct val="115000"/>
              </a:lnSpc>
              <a:spcBef>
                <a:spcPts val="0"/>
              </a:spcBef>
              <a:buNone/>
            </a:pPr>
            <a:r>
              <a:rPr b="1" lang="en" sz="1200">
                <a:solidFill>
                  <a:srgbClr val="003366"/>
                </a:solidFill>
                <a:latin typeface="Courier New"/>
                <a:ea typeface="Courier New"/>
                <a:cs typeface="Courier New"/>
                <a:sym typeface="Courier New"/>
              </a:rPr>
              <a:t>BEGIN</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SELECT</a:t>
            </a:r>
            <a:r>
              <a:rPr lang="en" sz="1200">
                <a:solidFill>
                  <a:srgbClr val="000080"/>
                </a:solidFill>
                <a:latin typeface="Courier New"/>
                <a:ea typeface="Courier New"/>
                <a:cs typeface="Courier New"/>
                <a:sym typeface="Courier New"/>
              </a:rPr>
              <a:t> cd</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INTO</a:t>
            </a:r>
            <a:r>
              <a:rPr lang="en" sz="1200">
                <a:solidFill>
                  <a:srgbClr val="000080"/>
                </a:solidFill>
                <a:latin typeface="Courier New"/>
                <a:ea typeface="Courier New"/>
                <a:cs typeface="Courier New"/>
                <a:sym typeface="Courier New"/>
              </a:rPr>
              <a:t> l_cd</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FROM</a:t>
            </a:r>
            <a:r>
              <a:rPr lang="en" sz="1200">
                <a:solidFill>
                  <a:srgbClr val="000080"/>
                </a:solidFill>
                <a:latin typeface="Courier New"/>
                <a:ea typeface="Courier New"/>
                <a:cs typeface="Courier New"/>
                <a:sym typeface="Courier New"/>
              </a:rPr>
              <a:t> gender</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WHERE</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id</a:t>
            </a:r>
            <a:r>
              <a:rPr lang="en" sz="1200">
                <a:solidFill>
                  <a:srgbClr val="000080"/>
                </a:solidFill>
                <a:latin typeface="Courier New"/>
                <a:ea typeface="Courier New"/>
                <a:cs typeface="Courier New"/>
                <a:sym typeface="Courier New"/>
              </a:rPr>
              <a:t> = i_gender_id;</a:t>
            </a:r>
          </a:p>
          <a:p>
            <a:pPr lvl="0" rtl="0">
              <a:lnSpc>
                <a:spcPct val="115000"/>
              </a:lnSpc>
              <a:spcBef>
                <a:spcPts val="0"/>
              </a:spcBef>
              <a:buNone/>
            </a:pP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RETURN</a:t>
            </a:r>
            <a:r>
              <a:rPr lang="en" sz="1200">
                <a:solidFill>
                  <a:srgbClr val="000080"/>
                </a:solidFill>
                <a:latin typeface="Courier New"/>
                <a:ea typeface="Courier New"/>
                <a:cs typeface="Courier New"/>
                <a:sym typeface="Courier New"/>
              </a:rPr>
              <a:t> l_cd;</a:t>
            </a:r>
          </a:p>
          <a:p>
            <a:pPr lvl="0" rtl="0">
              <a:lnSpc>
                <a:spcPct val="115000"/>
              </a:lnSpc>
              <a:spcBef>
                <a:spcPts val="0"/>
              </a:spcBef>
              <a:buNone/>
            </a:pPr>
            <a:r>
              <a:rPr b="1" lang="en" sz="1200">
                <a:solidFill>
                  <a:srgbClr val="003366"/>
                </a:solidFill>
                <a:latin typeface="Courier New"/>
                <a:ea typeface="Courier New"/>
                <a:cs typeface="Courier New"/>
                <a:sym typeface="Courier New"/>
              </a:rPr>
              <a:t>END</a:t>
            </a:r>
            <a:r>
              <a:rPr lang="en" sz="1200">
                <a:solidFill>
                  <a:srgbClr val="000080"/>
                </a:solidFill>
                <a:latin typeface="Courier New"/>
                <a:ea typeface="Courier New"/>
                <a:cs typeface="Courier New"/>
                <a:sym typeface="Courier New"/>
              </a:rPr>
              <a:t> get_gender_cd;</a:t>
            </a:r>
          </a:p>
          <a:p>
            <a:pPr lvl="0" rtl="0">
              <a:lnSpc>
                <a:spcPct val="115000"/>
              </a:lnSpc>
              <a:spcBef>
                <a:spcPts val="0"/>
              </a:spcBef>
              <a:buNone/>
            </a:pPr>
            <a:r>
              <a:rPr lang="en" sz="1200">
                <a:solidFill>
                  <a:srgbClr val="000080"/>
                </a:solidFill>
                <a:latin typeface="Courier New"/>
                <a:ea typeface="Courier New"/>
                <a:cs typeface="Courier New"/>
                <a:sym typeface="Courier New"/>
              </a:rPr>
              <a:t>/</a:t>
            </a:r>
          </a:p>
        </p:txBody>
      </p:sp>
      <p:sp>
        <p:nvSpPr>
          <p:cNvPr id="986" name="Shape 986"/>
          <p:cNvSpPr txBox="1"/>
          <p:nvPr/>
        </p:nvSpPr>
        <p:spPr>
          <a:xfrm>
            <a:off x="2537600" y="2639625"/>
            <a:ext cx="1384800" cy="2438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Parameter List</a:t>
            </a:r>
          </a:p>
        </p:txBody>
      </p:sp>
      <p:sp>
        <p:nvSpPr>
          <p:cNvPr id="987" name="Shape 987"/>
          <p:cNvSpPr txBox="1"/>
          <p:nvPr/>
        </p:nvSpPr>
        <p:spPr>
          <a:xfrm>
            <a:off x="4300625" y="2586825"/>
            <a:ext cx="1886100"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Function Declaration</a:t>
            </a:r>
          </a:p>
        </p:txBody>
      </p:sp>
      <p:sp>
        <p:nvSpPr>
          <p:cNvPr id="988" name="Shape 988"/>
          <p:cNvSpPr txBox="1"/>
          <p:nvPr/>
        </p:nvSpPr>
        <p:spPr>
          <a:xfrm>
            <a:off x="1995750" y="4310775"/>
            <a:ext cx="1886100" cy="2438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Return value to client</a:t>
            </a:r>
          </a:p>
        </p:txBody>
      </p:sp>
      <p:sp>
        <p:nvSpPr>
          <p:cNvPr id="989" name="Shape 989"/>
          <p:cNvSpPr/>
          <p:nvPr/>
        </p:nvSpPr>
        <p:spPr>
          <a:xfrm>
            <a:off x="3978975" y="2490975"/>
            <a:ext cx="321599" cy="445199"/>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0" name="Shape 990"/>
          <p:cNvSpPr txBox="1"/>
          <p:nvPr/>
        </p:nvSpPr>
        <p:spPr>
          <a:xfrm>
            <a:off x="4124550" y="3557262"/>
            <a:ext cx="1886100"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Function Definition</a:t>
            </a:r>
          </a:p>
        </p:txBody>
      </p:sp>
      <p:sp>
        <p:nvSpPr>
          <p:cNvPr id="991" name="Shape 991"/>
          <p:cNvSpPr/>
          <p:nvPr/>
        </p:nvSpPr>
        <p:spPr>
          <a:xfrm>
            <a:off x="3736350" y="2903425"/>
            <a:ext cx="388199" cy="1819500"/>
          </a:xfrm>
          <a:prstGeom prst="rightBrace">
            <a:avLst>
              <a:gd fmla="val 8333" name="adj1"/>
              <a:gd fmla="val 47114"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2" name="Shape 992"/>
          <p:cNvSpPr/>
          <p:nvPr/>
        </p:nvSpPr>
        <p:spPr>
          <a:xfrm>
            <a:off x="2393875" y="2652725"/>
            <a:ext cx="137400" cy="210300"/>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93" name="Shape 993"/>
          <p:cNvCxnSpPr>
            <a:stCxn id="988" idx="1"/>
          </p:cNvCxnSpPr>
          <p:nvPr/>
        </p:nvCxnSpPr>
        <p:spPr>
          <a:xfrm rot="10800000">
            <a:off x="1649850" y="4431824"/>
            <a:ext cx="345900" cy="9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7" name="Shape 997"/>
        <p:cNvGrpSpPr/>
        <p:nvPr/>
      </p:nvGrpSpPr>
      <p:grpSpPr>
        <a:xfrm>
          <a:off x="0" y="0"/>
          <a:ext cx="0" cy="0"/>
          <a:chOff x="0" y="0"/>
          <a:chExt cx="0" cy="0"/>
        </a:xfrm>
      </p:grpSpPr>
      <p:sp>
        <p:nvSpPr>
          <p:cNvPr id="998" name="Shape 99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Subprograms</a:t>
            </a:r>
          </a:p>
        </p:txBody>
      </p:sp>
      <p:sp>
        <p:nvSpPr>
          <p:cNvPr id="999" name="Shape 999"/>
          <p:cNvSpPr txBox="1"/>
          <p:nvPr>
            <p:ph idx="1" type="body"/>
          </p:nvPr>
        </p:nvSpPr>
        <p:spPr>
          <a:xfrm>
            <a:off x="108900" y="634800"/>
            <a:ext cx="8934599" cy="17106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har char="●"/>
            </a:pPr>
            <a:r>
              <a:rPr lang="en"/>
              <a:t>We’ve seen various examples earlier, but here we label its parts.</a:t>
            </a:r>
          </a:p>
          <a:p>
            <a:pPr indent="-228600" lvl="0" marL="457200" marR="0" rtl="0" algn="l">
              <a:lnSpc>
                <a:spcPct val="100000"/>
              </a:lnSpc>
              <a:spcBef>
                <a:spcPts val="600"/>
              </a:spcBef>
              <a:spcAft>
                <a:spcPts val="0"/>
              </a:spcAft>
              <a:buChar char="●"/>
            </a:pPr>
            <a:r>
              <a:rPr lang="en"/>
              <a:t>Putting it all together:</a:t>
            </a:r>
          </a:p>
        </p:txBody>
      </p:sp>
      <p:sp>
        <p:nvSpPr>
          <p:cNvPr id="1000" name="Shape 1000"/>
          <p:cNvSpPr txBox="1"/>
          <p:nvPr/>
        </p:nvSpPr>
        <p:spPr>
          <a:xfrm>
            <a:off x="108900" y="2345400"/>
            <a:ext cx="8934599" cy="2733599"/>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sz="1100">
                <a:solidFill>
                  <a:srgbClr val="003366"/>
                </a:solidFill>
                <a:latin typeface="Courier New"/>
                <a:ea typeface="Courier New"/>
                <a:cs typeface="Courier New"/>
                <a:sym typeface="Courier New"/>
              </a:rPr>
              <a:t>CREATE</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OR</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REPLACE</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PROCEDURE</a:t>
            </a:r>
            <a:r>
              <a:rPr lang="en" sz="1100">
                <a:solidFill>
                  <a:srgbClr val="000080"/>
                </a:solidFill>
                <a:latin typeface="Courier New"/>
                <a:ea typeface="Courier New"/>
                <a:cs typeface="Courier New"/>
                <a:sym typeface="Courier New"/>
              </a:rPr>
              <a:t> add_gender</a:t>
            </a:r>
          </a:p>
          <a:p>
            <a:pPr lvl="0" rtl="0">
              <a:lnSpc>
                <a:spcPct val="115000"/>
              </a:lnSpc>
              <a:spcBef>
                <a:spcPts val="0"/>
              </a:spcBef>
              <a:buNone/>
            </a:pPr>
            <a:r>
              <a:rPr lang="en" sz="1100">
                <a:solidFill>
                  <a:srgbClr val="000080"/>
                </a:solidFill>
                <a:latin typeface="Courier New"/>
                <a:ea typeface="Courier New"/>
                <a:cs typeface="Courier New"/>
                <a:sym typeface="Courier New"/>
              </a:rPr>
              <a:t>(</a:t>
            </a:r>
          </a:p>
          <a:p>
            <a:pPr lvl="0" rtl="0">
              <a:lnSpc>
                <a:spcPct val="115000"/>
              </a:lnSpc>
              <a:spcBef>
                <a:spcPts val="0"/>
              </a:spcBef>
              <a:buNone/>
            </a:pPr>
            <a:r>
              <a:rPr lang="en" sz="1100">
                <a:solidFill>
                  <a:srgbClr val="000080"/>
                </a:solidFill>
                <a:latin typeface="Courier New"/>
                <a:ea typeface="Courier New"/>
                <a:cs typeface="Courier New"/>
                <a:sym typeface="Courier New"/>
              </a:rPr>
              <a:t>   i_cd </a:t>
            </a:r>
            <a:r>
              <a:rPr b="1" lang="en" sz="1100">
                <a:solidFill>
                  <a:srgbClr val="003366"/>
                </a:solidFill>
                <a:latin typeface="Courier New"/>
                <a:ea typeface="Courier New"/>
                <a:cs typeface="Courier New"/>
                <a:sym typeface="Courier New"/>
              </a:rPr>
              <a:t>IN</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VARCHAR2</a:t>
            </a:r>
            <a:r>
              <a:rPr lang="en" sz="1100">
                <a:solidFill>
                  <a:srgbClr val="000080"/>
                </a:solidFill>
                <a:latin typeface="Courier New"/>
                <a:ea typeface="Courier New"/>
                <a:cs typeface="Courier New"/>
                <a:sym typeface="Courier New"/>
              </a:rPr>
              <a:t>,</a:t>
            </a:r>
          </a:p>
          <a:p>
            <a:pPr lvl="0" rtl="0">
              <a:lnSpc>
                <a:spcPct val="115000"/>
              </a:lnSpc>
              <a:spcBef>
                <a:spcPts val="0"/>
              </a:spcBef>
              <a:buNone/>
            </a:pPr>
            <a:r>
              <a:rPr lang="en" sz="1100">
                <a:solidFill>
                  <a:srgbClr val="000080"/>
                </a:solidFill>
                <a:latin typeface="Courier New"/>
                <a:ea typeface="Courier New"/>
                <a:cs typeface="Courier New"/>
                <a:sym typeface="Courier New"/>
              </a:rPr>
              <a:t>   i_nm </a:t>
            </a:r>
            <a:r>
              <a:rPr b="1" lang="en" sz="1100">
                <a:solidFill>
                  <a:srgbClr val="003366"/>
                </a:solidFill>
                <a:latin typeface="Courier New"/>
                <a:ea typeface="Courier New"/>
                <a:cs typeface="Courier New"/>
                <a:sym typeface="Courier New"/>
              </a:rPr>
              <a:t>IN</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VARCHAR2</a:t>
            </a:r>
          </a:p>
          <a:p>
            <a:pPr lvl="0" rtl="0">
              <a:lnSpc>
                <a:spcPct val="115000"/>
              </a:lnSpc>
              <a:spcBef>
                <a:spcPts val="0"/>
              </a:spcBef>
              <a:buNone/>
            </a:pP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IS</a:t>
            </a:r>
          </a:p>
          <a:p>
            <a:pPr lvl="0" rtl="0">
              <a:lnSpc>
                <a:spcPct val="115000"/>
              </a:lnSpc>
              <a:spcBef>
                <a:spcPts val="0"/>
              </a:spcBef>
              <a:buNone/>
            </a:pPr>
            <a:r>
              <a:rPr b="1" lang="en" sz="1100">
                <a:solidFill>
                  <a:srgbClr val="003366"/>
                </a:solidFill>
                <a:latin typeface="Courier New"/>
                <a:ea typeface="Courier New"/>
                <a:cs typeface="Courier New"/>
                <a:sym typeface="Courier New"/>
              </a:rPr>
              <a:t>BEGIN</a:t>
            </a:r>
          </a:p>
          <a:p>
            <a:pPr lvl="0" rtl="0">
              <a:lnSpc>
                <a:spcPct val="115000"/>
              </a:lnSpc>
              <a:spcBef>
                <a:spcPts val="0"/>
              </a:spcBef>
              <a:buNone/>
            </a:pP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INSERT</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INTO</a:t>
            </a:r>
            <a:r>
              <a:rPr lang="en" sz="1100">
                <a:solidFill>
                  <a:srgbClr val="000080"/>
                </a:solidFill>
                <a:latin typeface="Courier New"/>
                <a:ea typeface="Courier New"/>
                <a:cs typeface="Courier New"/>
                <a:sym typeface="Courier New"/>
              </a:rPr>
              <a:t> gender</a:t>
            </a:r>
          </a:p>
          <a:p>
            <a:pPr lvl="0" rtl="0">
              <a:lnSpc>
                <a:spcPct val="115000"/>
              </a:lnSpc>
              <a:spcBef>
                <a:spcPts val="0"/>
              </a:spcBef>
              <a:buNone/>
            </a:pPr>
            <a:r>
              <a:rPr lang="en" sz="1100">
                <a:solidFill>
                  <a:srgbClr val="000080"/>
                </a:solidFill>
                <a:latin typeface="Courier New"/>
                <a:ea typeface="Courier New"/>
                <a:cs typeface="Courier New"/>
                <a:sym typeface="Courier New"/>
              </a:rPr>
              <a:t>  	(id ,cd, nm)</a:t>
            </a:r>
          </a:p>
          <a:p>
            <a:pPr lvl="0" rtl="0">
              <a:lnSpc>
                <a:spcPct val="115000"/>
              </a:lnSpc>
              <a:spcBef>
                <a:spcPts val="0"/>
              </a:spcBef>
              <a:buNone/>
            </a:pP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VALUES</a:t>
            </a:r>
          </a:p>
          <a:p>
            <a:pPr lvl="0" rtl="0">
              <a:lnSpc>
                <a:spcPct val="115000"/>
              </a:lnSpc>
              <a:spcBef>
                <a:spcPts val="0"/>
              </a:spcBef>
              <a:buNone/>
            </a:pP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SELECT</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MAX</a:t>
            </a:r>
            <a:r>
              <a:rPr lang="en" sz="1100">
                <a:solidFill>
                  <a:srgbClr val="000080"/>
                </a:solidFill>
                <a:latin typeface="Courier New"/>
                <a:ea typeface="Courier New"/>
                <a:cs typeface="Courier New"/>
                <a:sym typeface="Courier New"/>
              </a:rPr>
              <a:t>(id) + </a:t>
            </a:r>
            <a:r>
              <a:rPr lang="en" sz="1100">
                <a:solidFill>
                  <a:srgbClr val="0000FF"/>
                </a:solidFill>
                <a:latin typeface="Courier New"/>
                <a:ea typeface="Courier New"/>
                <a:cs typeface="Courier New"/>
                <a:sym typeface="Courier New"/>
              </a:rPr>
              <a:t>1</a:t>
            </a:r>
            <a:r>
              <a:rPr lang="en" sz="1100">
                <a:solidFill>
                  <a:srgbClr val="000080"/>
                </a:solidFill>
                <a:latin typeface="Courier New"/>
                <a:ea typeface="Courier New"/>
                <a:cs typeface="Courier New"/>
                <a:sym typeface="Courier New"/>
              </a:rPr>
              <a:t> </a:t>
            </a:r>
            <a:r>
              <a:rPr b="1" lang="en" sz="1100">
                <a:solidFill>
                  <a:srgbClr val="003366"/>
                </a:solidFill>
                <a:latin typeface="Courier New"/>
                <a:ea typeface="Courier New"/>
                <a:cs typeface="Courier New"/>
                <a:sym typeface="Courier New"/>
              </a:rPr>
              <a:t>FROM</a:t>
            </a:r>
            <a:r>
              <a:rPr lang="en" sz="1100">
                <a:solidFill>
                  <a:srgbClr val="000080"/>
                </a:solidFill>
                <a:latin typeface="Courier New"/>
                <a:ea typeface="Courier New"/>
                <a:cs typeface="Courier New"/>
                <a:sym typeface="Courier New"/>
              </a:rPr>
              <a:t> gender)</a:t>
            </a:r>
          </a:p>
          <a:p>
            <a:pPr lvl="0" rtl="0">
              <a:lnSpc>
                <a:spcPct val="115000"/>
              </a:lnSpc>
              <a:spcBef>
                <a:spcPts val="0"/>
              </a:spcBef>
              <a:buNone/>
            </a:pPr>
            <a:r>
              <a:rPr lang="en" sz="1100">
                <a:solidFill>
                  <a:srgbClr val="000080"/>
                </a:solidFill>
                <a:latin typeface="Courier New"/>
                <a:ea typeface="Courier New"/>
                <a:cs typeface="Courier New"/>
                <a:sym typeface="Courier New"/>
              </a:rPr>
              <a:t>  	,i_cd</a:t>
            </a:r>
          </a:p>
          <a:p>
            <a:pPr lvl="0" rtl="0">
              <a:lnSpc>
                <a:spcPct val="115000"/>
              </a:lnSpc>
              <a:spcBef>
                <a:spcPts val="0"/>
              </a:spcBef>
              <a:buNone/>
            </a:pPr>
            <a:r>
              <a:rPr lang="en" sz="1100">
                <a:solidFill>
                  <a:srgbClr val="000080"/>
                </a:solidFill>
                <a:latin typeface="Courier New"/>
                <a:ea typeface="Courier New"/>
                <a:cs typeface="Courier New"/>
                <a:sym typeface="Courier New"/>
              </a:rPr>
              <a:t>  	,i_nm);</a:t>
            </a:r>
          </a:p>
          <a:p>
            <a:pPr lvl="0" rtl="0">
              <a:lnSpc>
                <a:spcPct val="115000"/>
              </a:lnSpc>
              <a:spcBef>
                <a:spcPts val="0"/>
              </a:spcBef>
              <a:buNone/>
            </a:pPr>
            <a:r>
              <a:rPr b="1" lang="en" sz="1100">
                <a:solidFill>
                  <a:srgbClr val="003366"/>
                </a:solidFill>
                <a:latin typeface="Courier New"/>
                <a:ea typeface="Courier New"/>
                <a:cs typeface="Courier New"/>
                <a:sym typeface="Courier New"/>
              </a:rPr>
              <a:t>END</a:t>
            </a:r>
            <a:r>
              <a:rPr lang="en" sz="1100">
                <a:solidFill>
                  <a:srgbClr val="000080"/>
                </a:solidFill>
                <a:latin typeface="Courier New"/>
                <a:ea typeface="Courier New"/>
                <a:cs typeface="Courier New"/>
                <a:sym typeface="Courier New"/>
              </a:rPr>
              <a:t> add_gender;</a:t>
            </a:r>
          </a:p>
          <a:p>
            <a:pPr lvl="0" rtl="0">
              <a:lnSpc>
                <a:spcPct val="115000"/>
              </a:lnSpc>
              <a:spcBef>
                <a:spcPts val="0"/>
              </a:spcBef>
              <a:buNone/>
            </a:pPr>
            <a:r>
              <a:rPr lang="en" sz="1100">
                <a:solidFill>
                  <a:srgbClr val="000080"/>
                </a:solidFill>
                <a:latin typeface="Courier New"/>
                <a:ea typeface="Courier New"/>
                <a:cs typeface="Courier New"/>
                <a:sym typeface="Courier New"/>
              </a:rPr>
              <a:t>/</a:t>
            </a:r>
          </a:p>
        </p:txBody>
      </p:sp>
      <p:sp>
        <p:nvSpPr>
          <p:cNvPr id="1001" name="Shape 1001"/>
          <p:cNvSpPr txBox="1"/>
          <p:nvPr/>
        </p:nvSpPr>
        <p:spPr>
          <a:xfrm>
            <a:off x="2569875" y="2749850"/>
            <a:ext cx="1028999" cy="4850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Parameter List</a:t>
            </a:r>
          </a:p>
        </p:txBody>
      </p:sp>
      <p:sp>
        <p:nvSpPr>
          <p:cNvPr id="1002" name="Shape 1002"/>
          <p:cNvSpPr txBox="1"/>
          <p:nvPr/>
        </p:nvSpPr>
        <p:spPr>
          <a:xfrm>
            <a:off x="4300575" y="2724675"/>
            <a:ext cx="1999499"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Procedure Declaration</a:t>
            </a:r>
          </a:p>
        </p:txBody>
      </p:sp>
      <p:sp>
        <p:nvSpPr>
          <p:cNvPr id="1003" name="Shape 1003"/>
          <p:cNvSpPr/>
          <p:nvPr/>
        </p:nvSpPr>
        <p:spPr>
          <a:xfrm>
            <a:off x="3978975" y="2490975"/>
            <a:ext cx="321599" cy="816900"/>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4" name="Shape 1004"/>
          <p:cNvSpPr txBox="1"/>
          <p:nvPr/>
        </p:nvSpPr>
        <p:spPr>
          <a:xfrm>
            <a:off x="4124550" y="3881087"/>
            <a:ext cx="1886100" cy="349499"/>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Procedure Definition</a:t>
            </a:r>
          </a:p>
        </p:txBody>
      </p:sp>
      <p:sp>
        <p:nvSpPr>
          <p:cNvPr id="1005" name="Shape 1005"/>
          <p:cNvSpPr/>
          <p:nvPr/>
        </p:nvSpPr>
        <p:spPr>
          <a:xfrm>
            <a:off x="3736350" y="3307875"/>
            <a:ext cx="388199" cy="1593000"/>
          </a:xfrm>
          <a:prstGeom prst="rightBrace">
            <a:avLst>
              <a:gd fmla="val 8333" name="adj1"/>
              <a:gd fmla="val 47114"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6" name="Shape 1006"/>
          <p:cNvSpPr/>
          <p:nvPr/>
        </p:nvSpPr>
        <p:spPr>
          <a:xfrm>
            <a:off x="2321100" y="2790200"/>
            <a:ext cx="176099" cy="404400"/>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0" name="Shape 1010"/>
        <p:cNvGrpSpPr/>
        <p:nvPr/>
      </p:nvGrpSpPr>
      <p:grpSpPr>
        <a:xfrm>
          <a:off x="0" y="0"/>
          <a:ext cx="0" cy="0"/>
          <a:chOff x="0" y="0"/>
          <a:chExt cx="0" cy="0"/>
        </a:xfrm>
      </p:grpSpPr>
      <p:sp>
        <p:nvSpPr>
          <p:cNvPr id="1011" name="Shape 101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Calling Procedures</a:t>
            </a:r>
          </a:p>
        </p:txBody>
      </p:sp>
      <p:sp>
        <p:nvSpPr>
          <p:cNvPr id="1012" name="Shape 1012"/>
          <p:cNvSpPr txBox="1"/>
          <p:nvPr>
            <p:ph idx="1" type="body"/>
          </p:nvPr>
        </p:nvSpPr>
        <p:spPr>
          <a:xfrm>
            <a:off x="108900" y="634800"/>
            <a:ext cx="8934599" cy="1945200"/>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Calling a procedure requires a PL/SQL statement.</a:t>
            </a:r>
          </a:p>
          <a:p>
            <a:pPr indent="-228600" lvl="0" marL="457200" marR="0" rtl="0" algn="l">
              <a:lnSpc>
                <a:spcPct val="100000"/>
              </a:lnSpc>
              <a:spcBef>
                <a:spcPts val="600"/>
              </a:spcBef>
              <a:spcAft>
                <a:spcPts val="0"/>
              </a:spcAft>
              <a:buChar char="●"/>
            </a:pPr>
            <a:r>
              <a:rPr lang="en"/>
              <a:t>The parameters can be named, positional or mixed.</a:t>
            </a:r>
          </a:p>
          <a:p>
            <a:pPr indent="-406400" lvl="0" marL="457200" marR="0" rtl="0" algn="l">
              <a:lnSpc>
                <a:spcPct val="100000"/>
              </a:lnSpc>
              <a:spcBef>
                <a:spcPts val="600"/>
              </a:spcBef>
              <a:spcAft>
                <a:spcPts val="0"/>
              </a:spcAft>
              <a:buClr>
                <a:schemeClr val="dk2"/>
              </a:buClr>
              <a:buSzPct val="100000"/>
              <a:buFont typeface="Arial"/>
              <a:buChar char="●"/>
            </a:pPr>
            <a:r>
              <a:rPr lang="en"/>
              <a:t>If the parameter has a default value, it may be omitted, unless you want to override the default.</a:t>
            </a:r>
          </a:p>
        </p:txBody>
      </p:sp>
      <p:sp>
        <p:nvSpPr>
          <p:cNvPr id="1013" name="Shape 1013"/>
          <p:cNvSpPr txBox="1"/>
          <p:nvPr/>
        </p:nvSpPr>
        <p:spPr>
          <a:xfrm>
            <a:off x="105175" y="2458625"/>
            <a:ext cx="8944499" cy="1124100"/>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add_gender(</a:t>
            </a:r>
            <a:r>
              <a:rPr lang="en" sz="1000">
                <a:solidFill>
                  <a:srgbClr val="FF0000"/>
                </a:solidFill>
                <a:latin typeface="Courier New"/>
                <a:ea typeface="Courier New"/>
                <a:cs typeface="Courier New"/>
                <a:sym typeface="Courier New"/>
              </a:rPr>
              <a:t>'O'</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'Other'</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positional</a:t>
            </a:r>
          </a:p>
          <a:p>
            <a:pPr lvl="0" rtl="0">
              <a:lnSpc>
                <a:spcPct val="115000"/>
              </a:lnSpc>
              <a:spcBef>
                <a:spcPts val="0"/>
              </a:spcBef>
              <a:buNone/>
            </a:pPr>
            <a:r>
              <a:rPr lang="en" sz="1000">
                <a:solidFill>
                  <a:srgbClr val="000080"/>
                </a:solidFill>
                <a:latin typeface="Courier New"/>
                <a:ea typeface="Courier New"/>
                <a:cs typeface="Courier New"/>
                <a:sym typeface="Courier New"/>
              </a:rPr>
              <a:t>   add_gender(i_cd =&gt; </a:t>
            </a:r>
            <a:r>
              <a:rPr lang="en" sz="1000">
                <a:solidFill>
                  <a:srgbClr val="FF0000"/>
                </a:solidFill>
                <a:latin typeface="Courier New"/>
                <a:ea typeface="Courier New"/>
                <a:cs typeface="Courier New"/>
                <a:sym typeface="Courier New"/>
              </a:rPr>
              <a:t>'N'</a:t>
            </a:r>
            <a:r>
              <a:rPr lang="en" sz="1000">
                <a:solidFill>
                  <a:srgbClr val="000080"/>
                </a:solidFill>
                <a:latin typeface="Courier New"/>
                <a:ea typeface="Courier New"/>
                <a:cs typeface="Courier New"/>
                <a:sym typeface="Courier New"/>
              </a:rPr>
              <a:t>, i_nm =&gt; </a:t>
            </a:r>
            <a:r>
              <a:rPr lang="en" sz="1000">
                <a:solidFill>
                  <a:srgbClr val="FF0000"/>
                </a:solidFill>
                <a:latin typeface="Courier New"/>
                <a:ea typeface="Courier New"/>
                <a:cs typeface="Courier New"/>
                <a:sym typeface="Courier New"/>
              </a:rPr>
              <a:t>'None'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named</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add_gender('T', i_nm =&gt; 'Trans'); -- mixed</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b="1" sz="1100">
              <a:solidFill>
                <a:srgbClr val="003366"/>
              </a:solidFill>
              <a:latin typeface="Courier New"/>
              <a:ea typeface="Courier New"/>
              <a:cs typeface="Courier New"/>
              <a:sym typeface="Courier New"/>
            </a:endParaRPr>
          </a:p>
        </p:txBody>
      </p:sp>
      <p:sp>
        <p:nvSpPr>
          <p:cNvPr id="1014" name="Shape 1014"/>
          <p:cNvSpPr txBox="1"/>
          <p:nvPr/>
        </p:nvSpPr>
        <p:spPr>
          <a:xfrm>
            <a:off x="104700" y="3582725"/>
            <a:ext cx="8944499" cy="1455599"/>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SzPct val="100000"/>
              <a:buFont typeface="Arial"/>
              <a:buNone/>
            </a:pPr>
            <a:r>
              <a:rPr lang="en" sz="1100">
                <a:latin typeface="Courier New"/>
                <a:ea typeface="Courier New"/>
                <a:cs typeface="Courier New"/>
                <a:sym typeface="Courier New"/>
              </a:rPr>
              <a:t>SQL&gt; SELECT * FROM gender;</a:t>
            </a:r>
          </a:p>
          <a:p>
            <a:pPr lvl="0" rtl="0">
              <a:spcBef>
                <a:spcPts val="0"/>
              </a:spcBef>
              <a:buClr>
                <a:schemeClr val="dk1"/>
              </a:buClr>
              <a:buSzPct val="100000"/>
              <a:buFont typeface="Arial"/>
              <a:buNone/>
            </a:pPr>
            <a:r>
              <a:rPr lang="en" sz="1100">
                <a:latin typeface="Courier New"/>
                <a:ea typeface="Courier New"/>
                <a:cs typeface="Courier New"/>
                <a:sym typeface="Courier New"/>
              </a:rPr>
              <a:t> ID CD NM</a:t>
            </a:r>
          </a:p>
          <a:p>
            <a:pPr lvl="0" rtl="0">
              <a:spcBef>
                <a:spcPts val="0"/>
              </a:spcBef>
              <a:buClr>
                <a:schemeClr val="dk1"/>
              </a:buClr>
              <a:buSzPct val="100000"/>
              <a:buFont typeface="Arial"/>
              <a:buNone/>
            </a:pPr>
            <a:r>
              <a:rPr lang="en" sz="1100">
                <a:latin typeface="Courier New"/>
                <a:ea typeface="Courier New"/>
                <a:cs typeface="Courier New"/>
                <a:sym typeface="Courier New"/>
              </a:rPr>
              <a:t>--- -- --------------------</a:t>
            </a:r>
          </a:p>
          <a:p>
            <a:pPr lvl="0" rtl="0">
              <a:spcBef>
                <a:spcPts val="0"/>
              </a:spcBef>
              <a:buClr>
                <a:schemeClr val="dk1"/>
              </a:buClr>
              <a:buSzPct val="100000"/>
              <a:buFont typeface="Arial"/>
              <a:buNone/>
            </a:pPr>
            <a:r>
              <a:rPr lang="en" sz="1100">
                <a:latin typeface="Courier New"/>
                <a:ea typeface="Courier New"/>
                <a:cs typeface="Courier New"/>
                <a:sym typeface="Courier New"/>
              </a:rPr>
              <a:t>  1 F  Female</a:t>
            </a:r>
          </a:p>
          <a:p>
            <a:pPr lvl="0" rtl="0">
              <a:spcBef>
                <a:spcPts val="0"/>
              </a:spcBef>
              <a:buClr>
                <a:schemeClr val="dk1"/>
              </a:buClr>
              <a:buSzPct val="100000"/>
              <a:buFont typeface="Arial"/>
              <a:buNone/>
            </a:pPr>
            <a:r>
              <a:rPr lang="en" sz="1100">
                <a:latin typeface="Courier New"/>
                <a:ea typeface="Courier New"/>
                <a:cs typeface="Courier New"/>
                <a:sym typeface="Courier New"/>
              </a:rPr>
              <a:t>  2 M  Male</a:t>
            </a:r>
          </a:p>
          <a:p>
            <a:pPr lvl="0" rtl="0">
              <a:spcBef>
                <a:spcPts val="0"/>
              </a:spcBef>
              <a:buClr>
                <a:schemeClr val="dk1"/>
              </a:buClr>
              <a:buSzPct val="100000"/>
              <a:buFont typeface="Arial"/>
              <a:buNone/>
            </a:pPr>
            <a:r>
              <a:rPr lang="en" sz="1100">
                <a:latin typeface="Courier New"/>
                <a:ea typeface="Courier New"/>
                <a:cs typeface="Courier New"/>
                <a:sym typeface="Courier New"/>
              </a:rPr>
              <a:t>  3 U  Unknown</a:t>
            </a:r>
          </a:p>
          <a:p>
            <a:pPr lvl="0" rtl="0">
              <a:spcBef>
                <a:spcPts val="0"/>
              </a:spcBef>
              <a:buClr>
                <a:schemeClr val="dk1"/>
              </a:buClr>
              <a:buSzPct val="100000"/>
              <a:buFont typeface="Arial"/>
              <a:buNone/>
            </a:pPr>
            <a:r>
              <a:rPr lang="en" sz="1100">
                <a:latin typeface="Courier New"/>
                <a:ea typeface="Courier New"/>
                <a:cs typeface="Courier New"/>
                <a:sym typeface="Courier New"/>
              </a:rPr>
              <a:t>  4 O  Other</a:t>
            </a:r>
          </a:p>
          <a:p>
            <a:pPr lvl="0">
              <a:spcBef>
                <a:spcPts val="0"/>
              </a:spcBef>
              <a:buNone/>
            </a:pPr>
            <a:r>
              <a:rPr lang="en" sz="1100">
                <a:latin typeface="Courier New"/>
                <a:ea typeface="Courier New"/>
                <a:cs typeface="Courier New"/>
                <a:sym typeface="Courier New"/>
              </a:rPr>
              <a:t>  5 N  None</a:t>
            </a:r>
          </a:p>
        </p:txBody>
      </p:sp>
    </p:spTree>
  </p:cSld>
  <p:clrMapOvr>
    <a:masterClrMapping/>
  </p:clrMapOvr>
  <p:transition spd="slow">
    <p:cut/>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8" name="Shape 1018"/>
        <p:cNvGrpSpPr/>
        <p:nvPr/>
      </p:nvGrpSpPr>
      <p:grpSpPr>
        <a:xfrm>
          <a:off x="0" y="0"/>
          <a:ext cx="0" cy="0"/>
          <a:chOff x="0" y="0"/>
          <a:chExt cx="0" cy="0"/>
        </a:xfrm>
      </p:grpSpPr>
      <p:sp>
        <p:nvSpPr>
          <p:cNvPr id="1019" name="Shape 101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Calling Functions </a:t>
            </a:r>
          </a:p>
        </p:txBody>
      </p:sp>
      <p:sp>
        <p:nvSpPr>
          <p:cNvPr id="1020" name="Shape 1020"/>
          <p:cNvSpPr txBox="1"/>
          <p:nvPr>
            <p:ph idx="1" type="body"/>
          </p:nvPr>
        </p:nvSpPr>
        <p:spPr>
          <a:xfrm>
            <a:off x="108900" y="634800"/>
            <a:ext cx="8934599" cy="1872300"/>
          </a:xfrm>
          <a:prstGeom prst="rect">
            <a:avLst/>
          </a:prstGeom>
        </p:spPr>
        <p:txBody>
          <a:bodyPr anchorCtr="0" anchor="t" bIns="91425" lIns="91425" rIns="91425" tIns="91425">
            <a:noAutofit/>
          </a:bodyPr>
          <a:lstStyle/>
          <a:p>
            <a:pPr indent="-228600" lvl="0" marL="457200" rtl="0">
              <a:spcBef>
                <a:spcPts val="0"/>
              </a:spcBef>
              <a:buChar char="●"/>
            </a:pPr>
            <a:r>
              <a:rPr lang="en"/>
              <a:t>Similar rules to calling a procedure.</a:t>
            </a:r>
          </a:p>
          <a:p>
            <a:pPr indent="-228600" lvl="0" marL="457200" rtl="0">
              <a:spcBef>
                <a:spcPts val="0"/>
              </a:spcBef>
              <a:buChar char="●"/>
            </a:pPr>
            <a:r>
              <a:rPr lang="en"/>
              <a:t>One may call a function wherever an expression is allowed: Variable assignment, Default value, SQL statement, Control statements, etc.</a:t>
            </a:r>
          </a:p>
        </p:txBody>
      </p:sp>
      <p:graphicFrame>
        <p:nvGraphicFramePr>
          <p:cNvPr id="1021" name="Shape 1021"/>
          <p:cNvGraphicFramePr/>
          <p:nvPr/>
        </p:nvGraphicFramePr>
        <p:xfrm>
          <a:off x="237200" y="2507100"/>
          <a:ext cx="3000000" cy="3000000"/>
        </p:xfrm>
        <a:graphic>
          <a:graphicData uri="http://schemas.openxmlformats.org/drawingml/2006/table">
            <a:tbl>
              <a:tblPr>
                <a:noFill/>
                <a:tableStyleId>{3C02302D-1A38-4B88-AC61-B8E5A3A355C6}</a:tableStyleId>
              </a:tblPr>
              <a:tblGrid>
                <a:gridCol w="4453400"/>
                <a:gridCol w="4453400"/>
              </a:tblGrid>
              <a:tr h="381000">
                <a:tc>
                  <a:txBody>
                    <a:bodyPr>
                      <a:noAutofit/>
                    </a:bodyPr>
                    <a:lstStyle/>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FUNCTION</a:t>
                      </a:r>
                      <a:r>
                        <a:rPr lang="en" sz="800">
                          <a:solidFill>
                            <a:srgbClr val="000080"/>
                          </a:solidFill>
                          <a:latin typeface="Courier New"/>
                          <a:ea typeface="Courier New"/>
                          <a:cs typeface="Courier New"/>
                          <a:sym typeface="Courier New"/>
                        </a:rPr>
                        <a:t> get_tbl_stats_dt(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i_tbl_nm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RETURN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DATE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l_last_analyzed  </a:t>
                      </a:r>
                      <a:r>
                        <a:rPr b="1" lang="en" sz="800">
                          <a:solidFill>
                            <a:srgbClr val="003366"/>
                          </a:solidFill>
                          <a:latin typeface="Courier New"/>
                          <a:ea typeface="Courier New"/>
                          <a:cs typeface="Courier New"/>
                          <a:sym typeface="Courier New"/>
                        </a:rPr>
                        <a:t>DATE</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SELECT</a:t>
                      </a:r>
                      <a:r>
                        <a:rPr lang="en" sz="800">
                          <a:solidFill>
                            <a:srgbClr val="000080"/>
                          </a:solidFill>
                          <a:latin typeface="Courier New"/>
                          <a:ea typeface="Courier New"/>
                          <a:cs typeface="Courier New"/>
                          <a:sym typeface="Courier New"/>
                        </a:rPr>
                        <a:t> last_analyzed</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INTO</a:t>
                      </a:r>
                      <a:r>
                        <a:rPr lang="en" sz="800">
                          <a:solidFill>
                            <a:srgbClr val="000080"/>
                          </a:solidFill>
                          <a:latin typeface="Courier New"/>
                          <a:ea typeface="Courier New"/>
                          <a:cs typeface="Courier New"/>
                          <a:sym typeface="Courier New"/>
                        </a:rPr>
                        <a:t> l_last_analyzed</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FROM</a:t>
                      </a:r>
                      <a:r>
                        <a:rPr lang="en" sz="800">
                          <a:solidFill>
                            <a:srgbClr val="000080"/>
                          </a:solidFill>
                          <a:latin typeface="Courier New"/>
                          <a:ea typeface="Courier New"/>
                          <a:cs typeface="Courier New"/>
                          <a:sym typeface="Courier New"/>
                        </a:rPr>
                        <a:t> user_tables</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WHERE</a:t>
                      </a:r>
                      <a:r>
                        <a:rPr lang="en" sz="800">
                          <a:solidFill>
                            <a:srgbClr val="000080"/>
                          </a:solidFill>
                          <a:latin typeface="Courier New"/>
                          <a:ea typeface="Courier New"/>
                          <a:cs typeface="Courier New"/>
                          <a:sym typeface="Courier New"/>
                        </a:rPr>
                        <a:t> table_name = </a:t>
                      </a:r>
                      <a:r>
                        <a:rPr b="1" lang="en" sz="800">
                          <a:solidFill>
                            <a:srgbClr val="003366"/>
                          </a:solidFill>
                          <a:latin typeface="Courier New"/>
                          <a:ea typeface="Courier New"/>
                          <a:cs typeface="Courier New"/>
                          <a:sym typeface="Courier New"/>
                        </a:rPr>
                        <a:t>UPPER</a:t>
                      </a:r>
                      <a:r>
                        <a:rPr lang="en" sz="800">
                          <a:solidFill>
                            <a:srgbClr val="000080"/>
                          </a:solidFill>
                          <a:latin typeface="Courier New"/>
                          <a:ea typeface="Courier New"/>
                          <a:cs typeface="Courier New"/>
                          <a:sym typeface="Courier New"/>
                        </a:rPr>
                        <a:t>(i_tbl_nm);</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EXCEPTION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WHEN</a:t>
                      </a:r>
                      <a:r>
                        <a:rPr lang="en" sz="800">
                          <a:solidFill>
                            <a:srgbClr val="000080"/>
                          </a:solidFill>
                          <a:latin typeface="Courier New"/>
                          <a:ea typeface="Courier New"/>
                          <a:cs typeface="Courier New"/>
                          <a:sym typeface="Courier New"/>
                        </a:rPr>
                        <a:t> NO_DATA_FOUND </a:t>
                      </a:r>
                      <a:r>
                        <a:rPr b="1" lang="en" sz="8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pr(</a:t>
                      </a:r>
                      <a:r>
                        <a:rPr lang="en" sz="800">
                          <a:solidFill>
                            <a:srgbClr val="FF0000"/>
                          </a:solidFill>
                          <a:latin typeface="Courier New"/>
                          <a:ea typeface="Courier New"/>
                          <a:cs typeface="Courier New"/>
                          <a:sym typeface="Courier New"/>
                        </a:rPr>
                        <a:t>'Table '</a:t>
                      </a:r>
                      <a:r>
                        <a:rPr lang="en" sz="800">
                          <a:solidFill>
                            <a:srgbClr val="000080"/>
                          </a:solidFill>
                          <a:latin typeface="Courier New"/>
                          <a:ea typeface="Courier New"/>
                          <a:cs typeface="Courier New"/>
                          <a:sym typeface="Courier New"/>
                        </a:rPr>
                        <a:t>||i_tbl_nm||</a:t>
                      </a:r>
                      <a:r>
                        <a:rPr lang="en" sz="800">
                          <a:solidFill>
                            <a:srgbClr val="FF0000"/>
                          </a:solidFill>
                          <a:latin typeface="Courier New"/>
                          <a:ea typeface="Courier New"/>
                          <a:cs typeface="Courier New"/>
                          <a:sym typeface="Courier New"/>
                        </a:rPr>
                        <a:t>' not found.'</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RETURN</a:t>
                      </a:r>
                      <a:r>
                        <a:rPr lang="en" sz="800">
                          <a:solidFill>
                            <a:srgbClr val="000080"/>
                          </a:solidFill>
                          <a:latin typeface="Courier New"/>
                          <a:ea typeface="Courier New"/>
                          <a:cs typeface="Courier New"/>
                          <a:sym typeface="Courier New"/>
                        </a:rPr>
                        <a:t> l_last_analyzed;</a:t>
                      </a:r>
                    </a:p>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get_tbl_stats_dt;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c>
                  <a:txBody>
                    <a:bodyPr>
                      <a:noAutofit/>
                    </a:bodyPr>
                    <a:lstStyle/>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SET</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SERVEROUTPUT</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l_stats_dt </a:t>
                      </a:r>
                      <a:r>
                        <a:rPr b="1" lang="en" sz="800">
                          <a:solidFill>
                            <a:srgbClr val="003366"/>
                          </a:solidFill>
                          <a:latin typeface="Courier New"/>
                          <a:ea typeface="Courier New"/>
                          <a:cs typeface="Courier New"/>
                          <a:sym typeface="Courier New"/>
                        </a:rPr>
                        <a:t>DATE</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dbms_stats.gather_table_stats(</a:t>
                      </a:r>
                      <a:r>
                        <a:rPr b="1" lang="en" sz="800">
                          <a:solidFill>
                            <a:srgbClr val="003366"/>
                          </a:solidFill>
                          <a:latin typeface="Courier New"/>
                          <a:ea typeface="Courier New"/>
                          <a:cs typeface="Courier New"/>
                          <a:sym typeface="Courier New"/>
                        </a:rPr>
                        <a:t>USER</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'GENDER'</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l_stats_dt := </a:t>
                      </a:r>
                      <a:r>
                        <a:rPr b="1" lang="en" sz="800">
                          <a:solidFill>
                            <a:srgbClr val="000080"/>
                          </a:solidFill>
                          <a:latin typeface="Courier New"/>
                          <a:ea typeface="Courier New"/>
                          <a:cs typeface="Courier New"/>
                          <a:sym typeface="Courier New"/>
                        </a:rPr>
                        <a:t>get_tbl_stats_dt</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'GENDER'</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SELECT</a:t>
                      </a:r>
                      <a:r>
                        <a:rPr lang="en" sz="800">
                          <a:solidFill>
                            <a:srgbClr val="000080"/>
                          </a:solidFill>
                          <a:latin typeface="Courier New"/>
                          <a:ea typeface="Courier New"/>
                          <a:cs typeface="Courier New"/>
                          <a:sym typeface="Courier New"/>
                        </a:rPr>
                        <a:t> </a:t>
                      </a:r>
                      <a:r>
                        <a:rPr b="1" lang="en" sz="800">
                          <a:solidFill>
                            <a:srgbClr val="000080"/>
                          </a:solidFill>
                          <a:latin typeface="Courier New"/>
                          <a:ea typeface="Courier New"/>
                          <a:cs typeface="Courier New"/>
                          <a:sym typeface="Courier New"/>
                        </a:rPr>
                        <a:t>get_tbl_stats_dt</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'GENDER'</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INTO</a:t>
                      </a:r>
                      <a:r>
                        <a:rPr lang="en" sz="800">
                          <a:solidFill>
                            <a:srgbClr val="000080"/>
                          </a:solidFill>
                          <a:latin typeface="Courier New"/>
                          <a:ea typeface="Courier New"/>
                          <a:cs typeface="Courier New"/>
                          <a:sym typeface="Courier New"/>
                        </a:rPr>
                        <a:t> l_stats_dt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FROM</a:t>
                      </a:r>
                      <a:r>
                        <a:rPr lang="en" sz="800">
                          <a:solidFill>
                            <a:srgbClr val="000080"/>
                          </a:solidFill>
                          <a:latin typeface="Courier New"/>
                          <a:ea typeface="Courier New"/>
                          <a:cs typeface="Courier New"/>
                          <a:sym typeface="Courier New"/>
                        </a:rPr>
                        <a:t> dual;</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pr(</a:t>
                      </a:r>
                      <a:r>
                        <a:rPr lang="en" sz="800">
                          <a:solidFill>
                            <a:srgbClr val="FF0000"/>
                          </a:solidFill>
                          <a:latin typeface="Courier New"/>
                          <a:ea typeface="Courier New"/>
                          <a:cs typeface="Courier New"/>
                          <a:sym typeface="Courier New"/>
                        </a:rPr>
                        <a:t>'Table last analyzed on ['</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0080"/>
                          </a:solidFill>
                          <a:latin typeface="Courier New"/>
                          <a:ea typeface="Courier New"/>
                          <a:cs typeface="Courier New"/>
                          <a:sym typeface="Courier New"/>
                        </a:rPr>
                        <a:t>get_tbl_stats_dt</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'GENDER'</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 (</a:t>
                      </a:r>
                      <a:r>
                        <a:rPr b="1" lang="en" sz="800">
                          <a:solidFill>
                            <a:srgbClr val="000080"/>
                          </a:solidFill>
                          <a:latin typeface="Courier New"/>
                          <a:ea typeface="Courier New"/>
                          <a:cs typeface="Courier New"/>
                          <a:sym typeface="Courier New"/>
                        </a:rPr>
                        <a:t>get_tbl_stats_dt</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'GENDER'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NULL</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pr(</a:t>
                      </a:r>
                      <a:r>
                        <a:rPr lang="en" sz="800">
                          <a:solidFill>
                            <a:srgbClr val="FF0000"/>
                          </a:solidFill>
                          <a:latin typeface="Courier New"/>
                          <a:ea typeface="Courier New"/>
                          <a:cs typeface="Courier New"/>
                          <a:sym typeface="Courier New"/>
                        </a:rPr>
                        <a:t>'Table has not been analyzed.'</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37500"/>
                        <a:buFont typeface="Arial"/>
                        <a:buNone/>
                      </a:pPr>
                      <a:r>
                        <a:rPr lang="en" sz="8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r>
            </a:tbl>
          </a:graphicData>
        </a:graphic>
      </p:graphicFrame>
    </p:spTree>
  </p:cSld>
  <p:clrMapOvr>
    <a:masterClrMapping/>
  </p:clrMapOvr>
  <p:transition spd="slow">
    <p:cut/>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5" name="Shape 1025"/>
        <p:cNvGrpSpPr/>
        <p:nvPr/>
      </p:nvGrpSpPr>
      <p:grpSpPr>
        <a:xfrm>
          <a:off x="0" y="0"/>
          <a:ext cx="0" cy="0"/>
          <a:chOff x="0" y="0"/>
          <a:chExt cx="0" cy="0"/>
        </a:xfrm>
      </p:grpSpPr>
      <p:sp>
        <p:nvSpPr>
          <p:cNvPr id="1026" name="Shape 102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Packages</a:t>
            </a:r>
          </a:p>
        </p:txBody>
      </p:sp>
      <p:sp>
        <p:nvSpPr>
          <p:cNvPr id="1027" name="Shape 102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Packages are like folders in a directory. They provide a way to organize sets of related things.</a:t>
            </a:r>
          </a:p>
          <a:p>
            <a:pPr indent="-228600" lvl="1" marL="914400" rtl="0">
              <a:spcBef>
                <a:spcPts val="0"/>
              </a:spcBef>
              <a:buChar char="○"/>
            </a:pPr>
            <a:r>
              <a:rPr lang="en"/>
              <a:t>and routines.</a:t>
            </a:r>
          </a:p>
          <a:p>
            <a:pPr indent="-228600" lvl="0" marL="457200" rtl="0">
              <a:spcBef>
                <a:spcPts val="0"/>
              </a:spcBef>
              <a:buChar char="●"/>
            </a:pPr>
            <a:r>
              <a:rPr lang="en"/>
              <a:t>A package is a named, schema-level object that acts primarily as a container.</a:t>
            </a:r>
          </a:p>
          <a:p>
            <a:pPr indent="-228600" lvl="1" marL="914400" rtl="0">
              <a:spcBef>
                <a:spcPts val="0"/>
              </a:spcBef>
              <a:buChar char="○"/>
            </a:pPr>
            <a:r>
              <a:rPr lang="en"/>
              <a:t>Can also have its own cursors, constants, types, variables, exceptions</a:t>
            </a:r>
            <a:r>
              <a:rPr baseline="30000" lang="en"/>
              <a:t>1</a:t>
            </a:r>
          </a:p>
          <a:p>
            <a:pPr indent="-228600" lvl="1" marL="914400" rtl="0">
              <a:spcBef>
                <a:spcPts val="0"/>
              </a:spcBef>
              <a:buChar char="○"/>
            </a:pPr>
            <a:r>
              <a:rPr lang="en"/>
              <a:t>Can have its own initialization section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7">
                                            <p:txEl>
                                              <p:pRg end="0" st="0"/>
                                            </p:txEl>
                                          </p:spTgt>
                                        </p:tgtEl>
                                        <p:attrNameLst>
                                          <p:attrName>style.visibility</p:attrName>
                                        </p:attrNameLst>
                                      </p:cBhvr>
                                      <p:to>
                                        <p:strVal val="visible"/>
                                      </p:to>
                                    </p:set>
                                    <p:animEffect filter="fade" transition="in">
                                      <p:cBhvr>
                                        <p:cTn dur="1000"/>
                                        <p:tgtEl>
                                          <p:spTgt spid="10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7">
                                            <p:txEl>
                                              <p:pRg end="1" st="1"/>
                                            </p:txEl>
                                          </p:spTgt>
                                        </p:tgtEl>
                                        <p:attrNameLst>
                                          <p:attrName>style.visibility</p:attrName>
                                        </p:attrNameLst>
                                      </p:cBhvr>
                                      <p:to>
                                        <p:strVal val="visible"/>
                                      </p:to>
                                    </p:set>
                                    <p:animEffect filter="fade" transition="in">
                                      <p:cBhvr>
                                        <p:cTn dur="1000"/>
                                        <p:tgtEl>
                                          <p:spTgt spid="10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7">
                                            <p:txEl>
                                              <p:pRg end="2" st="2"/>
                                            </p:txEl>
                                          </p:spTgt>
                                        </p:tgtEl>
                                        <p:attrNameLst>
                                          <p:attrName>style.visibility</p:attrName>
                                        </p:attrNameLst>
                                      </p:cBhvr>
                                      <p:to>
                                        <p:strVal val="visible"/>
                                      </p:to>
                                    </p:set>
                                    <p:animEffect filter="fade" transition="in">
                                      <p:cBhvr>
                                        <p:cTn dur="1000"/>
                                        <p:tgtEl>
                                          <p:spTgt spid="10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7">
                                            <p:txEl>
                                              <p:pRg end="3" st="3"/>
                                            </p:txEl>
                                          </p:spTgt>
                                        </p:tgtEl>
                                        <p:attrNameLst>
                                          <p:attrName>style.visibility</p:attrName>
                                        </p:attrNameLst>
                                      </p:cBhvr>
                                      <p:to>
                                        <p:strVal val="visible"/>
                                      </p:to>
                                    </p:set>
                                    <p:animEffect filter="fade" transition="in">
                                      <p:cBhvr>
                                        <p:cTn dur="1000"/>
                                        <p:tgtEl>
                                          <p:spTgt spid="10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7">
                                            <p:txEl>
                                              <p:pRg end="4" st="4"/>
                                            </p:txEl>
                                          </p:spTgt>
                                        </p:tgtEl>
                                        <p:attrNameLst>
                                          <p:attrName>style.visibility</p:attrName>
                                        </p:attrNameLst>
                                      </p:cBhvr>
                                      <p:to>
                                        <p:strVal val="visible"/>
                                      </p:to>
                                    </p:set>
                                    <p:animEffect filter="fade" transition="in">
                                      <p:cBhvr>
                                        <p:cTn dur="1000"/>
                                        <p:tgtEl>
                                          <p:spTgt spid="10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Resources</a:t>
            </a:r>
          </a:p>
        </p:txBody>
      </p:sp>
      <p:sp>
        <p:nvSpPr>
          <p:cNvPr id="123" name="Shape 12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u="sng">
                <a:solidFill>
                  <a:schemeClr val="hlink"/>
                </a:solidFill>
                <a:hlinkClick r:id="rId3"/>
              </a:rPr>
              <a:t>LiveSQL</a:t>
            </a:r>
          </a:p>
          <a:p>
            <a:pPr indent="-228600" lvl="1" marL="914400" rtl="0">
              <a:spcBef>
                <a:spcPts val="0"/>
              </a:spcBef>
              <a:buChar char="○"/>
            </a:pPr>
            <a:r>
              <a:rPr lang="en"/>
              <a:t>Learn and share SQL and PL/SQL</a:t>
            </a:r>
          </a:p>
          <a:p>
            <a:pPr indent="-228600" lvl="1" marL="914400" rtl="0">
              <a:spcBef>
                <a:spcPts val="0"/>
              </a:spcBef>
              <a:buChar char="○"/>
            </a:pPr>
            <a:r>
              <a:rPr lang="en"/>
              <a:t>Write and run code in browser</a:t>
            </a:r>
          </a:p>
          <a:p>
            <a:pPr indent="-228600" lvl="1" marL="914400" rtl="0">
              <a:spcBef>
                <a:spcPts val="0"/>
              </a:spcBef>
              <a:buChar char="○"/>
            </a:pPr>
            <a:r>
              <a:rPr lang="en"/>
              <a:t>Virtual Oracle Database, schema and session</a:t>
            </a:r>
          </a:p>
          <a:p>
            <a:pPr indent="-228600" lvl="0" marL="457200" rtl="0">
              <a:spcBef>
                <a:spcPts val="0"/>
              </a:spcBef>
              <a:buChar char="●"/>
            </a:pPr>
            <a:r>
              <a:rPr lang="en" u="sng">
                <a:solidFill>
                  <a:schemeClr val="hlink"/>
                </a:solidFill>
                <a:hlinkClick r:id="rId4"/>
              </a:rPr>
              <a:t>Oracle Database Express Edition</a:t>
            </a:r>
          </a:p>
          <a:p>
            <a:pPr indent="-228600" lvl="1" marL="914400" rtl="0">
              <a:spcBef>
                <a:spcPts val="0"/>
              </a:spcBef>
              <a:buChar char="○"/>
            </a:pPr>
            <a:r>
              <a:rPr lang="en"/>
              <a:t>Write and run code on your own Oracle database</a:t>
            </a:r>
          </a:p>
          <a:p>
            <a:pPr indent="-228600" lvl="0" marL="457200" rtl="0">
              <a:spcBef>
                <a:spcPts val="0"/>
              </a:spcBef>
              <a:buChar char="●"/>
            </a:pPr>
            <a:r>
              <a:rPr lang="en" u="sng">
                <a:solidFill>
                  <a:schemeClr val="hlink"/>
                </a:solidFill>
                <a:hlinkClick r:id="rId5"/>
              </a:rPr>
              <a:t>Best PL/SQL Books on Amazon</a:t>
            </a:r>
          </a:p>
          <a:p>
            <a:pPr indent="-228600" lvl="0" marL="457200">
              <a:spcBef>
                <a:spcPts val="0"/>
              </a:spcBef>
              <a:buChar char="●"/>
            </a:pPr>
            <a:r>
              <a:rPr lang="en" u="sng">
                <a:solidFill>
                  <a:schemeClr val="hlink"/>
                </a:solidFill>
                <a:hlinkClick r:id="rId6"/>
              </a:rPr>
              <a:t>Practically Perfect PL/SQL on YouTube</a:t>
            </a:r>
          </a:p>
        </p:txBody>
      </p:sp>
    </p:spTree>
  </p:cSld>
  <p:clrMapOvr>
    <a:masterClrMapping/>
  </p:clrMapOvr>
  <p:transition spd="slow">
    <p:cut/>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1" name="Shape 1031"/>
        <p:cNvGrpSpPr/>
        <p:nvPr/>
      </p:nvGrpSpPr>
      <p:grpSpPr>
        <a:xfrm>
          <a:off x="0" y="0"/>
          <a:ext cx="0" cy="0"/>
          <a:chOff x="0" y="0"/>
          <a:chExt cx="0" cy="0"/>
        </a:xfrm>
      </p:grpSpPr>
      <p:sp>
        <p:nvSpPr>
          <p:cNvPr id="1032" name="Shape 103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Packages</a:t>
            </a:r>
          </a:p>
        </p:txBody>
      </p:sp>
      <p:sp>
        <p:nvSpPr>
          <p:cNvPr id="1033" name="Shape 1033"/>
          <p:cNvSpPr txBox="1"/>
          <p:nvPr>
            <p:ph idx="1" type="body"/>
          </p:nvPr>
        </p:nvSpPr>
        <p:spPr>
          <a:xfrm>
            <a:off x="108900" y="634800"/>
            <a:ext cx="8934599" cy="13634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A package is made of two parts</a:t>
            </a:r>
            <a:r>
              <a:rPr baseline="30000" lang="en"/>
              <a:t>1</a:t>
            </a:r>
            <a:r>
              <a:rPr lang="en"/>
              <a:t>:</a:t>
            </a:r>
          </a:p>
          <a:p>
            <a:pPr indent="-381000" lvl="1" marL="914400" marR="0" rtl="0" algn="l">
              <a:lnSpc>
                <a:spcPct val="100000"/>
              </a:lnSpc>
              <a:spcBef>
                <a:spcPts val="600"/>
              </a:spcBef>
              <a:spcAft>
                <a:spcPts val="0"/>
              </a:spcAft>
              <a:buClr>
                <a:schemeClr val="dk2"/>
              </a:buClr>
              <a:buSzPct val="100000"/>
              <a:buFont typeface="Arial"/>
              <a:buChar char="○"/>
            </a:pPr>
            <a:r>
              <a:rPr lang="en"/>
              <a:t>A package specification</a:t>
            </a:r>
          </a:p>
          <a:p>
            <a:pPr indent="-228600" lvl="1" marL="914400" marR="0" rtl="0" algn="l">
              <a:lnSpc>
                <a:spcPct val="100000"/>
              </a:lnSpc>
              <a:spcBef>
                <a:spcPts val="600"/>
              </a:spcBef>
              <a:spcAft>
                <a:spcPts val="0"/>
              </a:spcAft>
              <a:buChar char="○"/>
            </a:pPr>
            <a:r>
              <a:rPr lang="en"/>
              <a:t>A package body</a:t>
            </a:r>
          </a:p>
        </p:txBody>
      </p:sp>
      <p:graphicFrame>
        <p:nvGraphicFramePr>
          <p:cNvPr id="1034" name="Shape 1034"/>
          <p:cNvGraphicFramePr/>
          <p:nvPr/>
        </p:nvGraphicFramePr>
        <p:xfrm>
          <a:off x="175425" y="2122225"/>
          <a:ext cx="3000000" cy="3000000"/>
        </p:xfrm>
        <a:graphic>
          <a:graphicData uri="http://schemas.openxmlformats.org/drawingml/2006/table">
            <a:tbl>
              <a:tblPr>
                <a:noFill/>
                <a:tableStyleId>{3C02302D-1A38-4B88-AC61-B8E5A3A355C6}</a:tableStyleId>
              </a:tblPr>
              <a:tblGrid>
                <a:gridCol w="4413275"/>
                <a:gridCol w="4413275"/>
              </a:tblGrid>
              <a:tr h="2893625">
                <a:tc>
                  <a:txBody>
                    <a:bodyPr>
                      <a:noAutofit/>
                    </a:bodyPr>
                    <a:lstStyle/>
                    <a:p>
                      <a:pPr lvl="0" rtl="0">
                        <a:spcBef>
                          <a:spcPts val="0"/>
                        </a:spcBef>
                        <a:buNone/>
                      </a:pPr>
                      <a:r>
                        <a:rPr b="1" lang="en">
                          <a:latin typeface="Courier New"/>
                          <a:ea typeface="Courier New"/>
                          <a:cs typeface="Courier New"/>
                          <a:sym typeface="Courier New"/>
                        </a:rPr>
                        <a:t>CREATE OR REPLACE PACKAGE</a:t>
                      </a:r>
                      <a:r>
                        <a:rPr lang="en">
                          <a:latin typeface="Courier New"/>
                          <a:ea typeface="Courier New"/>
                          <a:cs typeface="Courier New"/>
                          <a:sym typeface="Courier New"/>
                        </a:rPr>
                        <a:t> </a:t>
                      </a:r>
                      <a:r>
                        <a:rPr i="1" lang="en">
                          <a:latin typeface="Courier New"/>
                          <a:ea typeface="Courier New"/>
                          <a:cs typeface="Courier New"/>
                          <a:sym typeface="Courier New"/>
                        </a:rPr>
                        <a:t>pkg_name</a:t>
                      </a:r>
                    </a:p>
                    <a:p>
                      <a:pPr lvl="0" rtl="0">
                        <a:spcBef>
                          <a:spcPts val="0"/>
                        </a:spcBef>
                        <a:buNone/>
                      </a:pPr>
                      <a:r>
                        <a:rPr lang="en">
                          <a:latin typeface="Courier New"/>
                          <a:ea typeface="Courier New"/>
                          <a:cs typeface="Courier New"/>
                          <a:sym typeface="Courier New"/>
                        </a:rPr>
                        <a:t>[</a:t>
                      </a:r>
                      <a:r>
                        <a:rPr i="1" lang="en">
                          <a:latin typeface="Courier New"/>
                          <a:ea typeface="Courier New"/>
                          <a:cs typeface="Courier New"/>
                          <a:sym typeface="Courier New"/>
                        </a:rPr>
                        <a:t>package options</a:t>
                      </a:r>
                      <a:r>
                        <a:rPr baseline="30000" i="1" lang="en">
                          <a:latin typeface="Courier New"/>
                          <a:ea typeface="Courier New"/>
                          <a:cs typeface="Courier New"/>
                          <a:sym typeface="Courier New"/>
                        </a:rPr>
                        <a:t>2</a:t>
                      </a:r>
                      <a:r>
                        <a:rPr lang="en">
                          <a:latin typeface="Courier New"/>
                          <a:ea typeface="Courier New"/>
                          <a:cs typeface="Courier New"/>
                          <a:sym typeface="Courier New"/>
                        </a:rPr>
                        <a:t>]</a:t>
                      </a:r>
                    </a:p>
                    <a:p>
                      <a:pPr lvl="0" rtl="0">
                        <a:spcBef>
                          <a:spcPts val="0"/>
                        </a:spcBef>
                        <a:buNone/>
                      </a:pPr>
                      <a:r>
                        <a:rPr b="1" lang="en">
                          <a:latin typeface="Courier New"/>
                          <a:ea typeface="Courier New"/>
                          <a:cs typeface="Courier New"/>
                          <a:sym typeface="Courier New"/>
                        </a:rPr>
                        <a:t>AS</a:t>
                      </a:r>
                    </a:p>
                    <a:p>
                      <a:pPr lvl="0" rtl="0">
                        <a:spcBef>
                          <a:spcPts val="0"/>
                        </a:spcBef>
                        <a:buNone/>
                      </a:pPr>
                      <a:r>
                        <a:rPr lang="en">
                          <a:latin typeface="Courier New"/>
                          <a:ea typeface="Courier New"/>
                          <a:cs typeface="Courier New"/>
                          <a:sym typeface="Courier New"/>
                        </a:rPr>
                        <a:t>[</a:t>
                      </a:r>
                      <a:r>
                        <a:rPr i="1" lang="en">
                          <a:latin typeface="Courier New"/>
                          <a:ea typeface="Courier New"/>
                          <a:cs typeface="Courier New"/>
                          <a:sym typeface="Courier New"/>
                        </a:rPr>
                        <a:t>public declarations:</a:t>
                      </a:r>
                    </a:p>
                    <a:p>
                      <a:pPr lvl="0" rtl="0">
                        <a:spcBef>
                          <a:spcPts val="0"/>
                        </a:spcBef>
                        <a:buNone/>
                      </a:pPr>
                      <a:r>
                        <a:rPr lang="en">
                          <a:latin typeface="Courier New"/>
                          <a:ea typeface="Courier New"/>
                          <a:cs typeface="Courier New"/>
                          <a:sym typeface="Courier New"/>
                        </a:rPr>
                        <a:t>  </a:t>
                      </a:r>
                      <a:r>
                        <a:rPr i="1" lang="en">
                          <a:latin typeface="Courier New"/>
                          <a:ea typeface="Courier New"/>
                          <a:cs typeface="Courier New"/>
                          <a:sym typeface="Courier New"/>
                        </a:rPr>
                        <a:t>cursors,</a:t>
                      </a:r>
                      <a:r>
                        <a:rPr lang="en">
                          <a:latin typeface="Courier New"/>
                          <a:ea typeface="Courier New"/>
                          <a:cs typeface="Courier New"/>
                          <a:sym typeface="Courier New"/>
                        </a:rPr>
                        <a:t> </a:t>
                      </a:r>
                      <a:r>
                        <a:rPr i="1" lang="en">
                          <a:latin typeface="Courier New"/>
                          <a:ea typeface="Courier New"/>
                          <a:cs typeface="Courier New"/>
                          <a:sym typeface="Courier New"/>
                        </a:rPr>
                        <a:t>constants</a:t>
                      </a:r>
                      <a:r>
                        <a:rPr lang="en">
                          <a:latin typeface="Courier New"/>
                          <a:ea typeface="Courier New"/>
                          <a:cs typeface="Courier New"/>
                          <a:sym typeface="Courier New"/>
                        </a:rPr>
                        <a:t>, </a:t>
                      </a:r>
                      <a:r>
                        <a:rPr i="1" lang="en">
                          <a:latin typeface="Courier New"/>
                          <a:ea typeface="Courier New"/>
                          <a:cs typeface="Courier New"/>
                          <a:sym typeface="Courier New"/>
                        </a:rPr>
                        <a:t>variables,</a:t>
                      </a:r>
                    </a:p>
                    <a:p>
                      <a:pPr lvl="0" rtl="0">
                        <a:spcBef>
                          <a:spcPts val="0"/>
                        </a:spcBef>
                        <a:buNone/>
                      </a:pPr>
                      <a:r>
                        <a:rPr lang="en">
                          <a:latin typeface="Courier New"/>
                          <a:ea typeface="Courier New"/>
                          <a:cs typeface="Courier New"/>
                          <a:sym typeface="Courier New"/>
                        </a:rPr>
                        <a:t>  </a:t>
                      </a:r>
                      <a:r>
                        <a:rPr i="1" lang="en">
                          <a:latin typeface="Courier New"/>
                          <a:ea typeface="Courier New"/>
                          <a:cs typeface="Courier New"/>
                          <a:sym typeface="Courier New"/>
                        </a:rPr>
                        <a:t>exceptions</a:t>
                      </a:r>
                      <a:r>
                        <a:rPr lang="en">
                          <a:latin typeface="Courier New"/>
                          <a:ea typeface="Courier New"/>
                          <a:cs typeface="Courier New"/>
                          <a:sym typeface="Courier New"/>
                        </a:rPr>
                        <a:t>, </a:t>
                      </a:r>
                      <a:r>
                        <a:rPr i="1" lang="en">
                          <a:latin typeface="Courier New"/>
                          <a:ea typeface="Courier New"/>
                          <a:cs typeface="Courier New"/>
                          <a:sym typeface="Courier New"/>
                        </a:rPr>
                        <a:t>types</a:t>
                      </a:r>
                      <a:r>
                        <a:rPr lang="en">
                          <a:latin typeface="Courier New"/>
                          <a:ea typeface="Courier New"/>
                          <a:cs typeface="Courier New"/>
                          <a:sym typeface="Courier New"/>
                        </a:rPr>
                        <a:t>/</a:t>
                      </a:r>
                      <a:r>
                        <a:rPr i="1" lang="en">
                          <a:latin typeface="Courier New"/>
                          <a:ea typeface="Courier New"/>
                          <a:cs typeface="Courier New"/>
                          <a:sym typeface="Courier New"/>
                        </a:rPr>
                        <a:t>subtypes,</a:t>
                      </a:r>
                    </a:p>
                    <a:p>
                      <a:pPr lvl="0" rtl="0">
                        <a:spcBef>
                          <a:spcPts val="0"/>
                        </a:spcBef>
                        <a:buNone/>
                      </a:pPr>
                      <a:r>
                        <a:rPr lang="en">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routines</a:t>
                      </a:r>
                      <a:r>
                        <a:rPr lang="en">
                          <a:latin typeface="Courier New"/>
                          <a:ea typeface="Courier New"/>
                          <a:cs typeface="Courier New"/>
                          <a:sym typeface="Courier New"/>
                        </a:rPr>
                        <a:t>]</a:t>
                      </a:r>
                    </a:p>
                    <a:p>
                      <a:pPr lvl="0">
                        <a:spcBef>
                          <a:spcPts val="0"/>
                        </a:spcBef>
                        <a:buNone/>
                      </a:pPr>
                      <a:r>
                        <a:rPr b="1" lang="en">
                          <a:latin typeface="Courier New"/>
                          <a:ea typeface="Courier New"/>
                          <a:cs typeface="Courier New"/>
                          <a:sym typeface="Courier New"/>
                        </a:rPr>
                        <a:t>END </a:t>
                      </a:r>
                      <a:r>
                        <a:rPr i="1" lang="en">
                          <a:latin typeface="Courier New"/>
                          <a:ea typeface="Courier New"/>
                          <a:cs typeface="Courier New"/>
                          <a:sym typeface="Courier New"/>
                        </a:rPr>
                        <a:t>pkg_name</a:t>
                      </a:r>
                      <a:r>
                        <a:rPr lang="en">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c>
                  <a:txBody>
                    <a:bodyPr>
                      <a:noAutofit/>
                    </a:bodyPr>
                    <a:lstStyle/>
                    <a:p>
                      <a:pPr lvl="0" rtl="0">
                        <a:spcBef>
                          <a:spcPts val="0"/>
                        </a:spcBef>
                        <a:buNone/>
                      </a:pPr>
                      <a:r>
                        <a:rPr b="1" lang="en">
                          <a:solidFill>
                            <a:schemeClr val="dk1"/>
                          </a:solidFill>
                          <a:latin typeface="Courier New"/>
                          <a:ea typeface="Courier New"/>
                          <a:cs typeface="Courier New"/>
                          <a:sym typeface="Courier New"/>
                        </a:rPr>
                        <a:t>CREATE OR REPLACE PACKAGE BODY</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pkg_name</a:t>
                      </a:r>
                    </a:p>
                    <a:p>
                      <a:pPr lvl="0" rtl="0">
                        <a:spcBef>
                          <a:spcPts val="0"/>
                        </a:spcBef>
                        <a:buNone/>
                      </a:pPr>
                      <a:r>
                        <a:rPr b="1" lang="en">
                          <a:solidFill>
                            <a:schemeClr val="dk1"/>
                          </a:solidFill>
                          <a:latin typeface="Courier New"/>
                          <a:ea typeface="Courier New"/>
                          <a:cs typeface="Courier New"/>
                          <a:sym typeface="Courier New"/>
                        </a:rPr>
                        <a:t>AS</a:t>
                      </a:r>
                    </a:p>
                    <a:p>
                      <a:pPr lvl="0" rtl="0">
                        <a:spcBef>
                          <a:spcPts val="0"/>
                        </a:spcBef>
                        <a:buNone/>
                      </a:pPr>
                      <a:r>
                        <a:rPr lang="en">
                          <a:solidFill>
                            <a:schemeClr val="dk1"/>
                          </a:solidFill>
                          <a:latin typeface="Courier New"/>
                          <a:ea typeface="Courier New"/>
                          <a:cs typeface="Courier New"/>
                          <a:sym typeface="Courier New"/>
                        </a:rPr>
                        <a:t>[</a:t>
                      </a:r>
                      <a:r>
                        <a:rPr i="1" lang="en">
                          <a:solidFill>
                            <a:schemeClr val="dk1"/>
                          </a:solidFill>
                          <a:latin typeface="Courier New"/>
                          <a:ea typeface="Courier New"/>
                          <a:cs typeface="Courier New"/>
                          <a:sym typeface="Courier New"/>
                        </a:rPr>
                        <a:t>private declarations</a:t>
                      </a:r>
                      <a:r>
                        <a:rPr lang="en">
                          <a:solidFill>
                            <a:schemeClr val="dk1"/>
                          </a:solidFill>
                          <a:latin typeface="Courier New"/>
                          <a:ea typeface="Courier New"/>
                          <a:cs typeface="Courier New"/>
                          <a:sym typeface="Courier New"/>
                        </a:rPr>
                        <a:t>:</a:t>
                      </a:r>
                    </a:p>
                    <a:p>
                      <a:pPr lvl="0" rtl="0">
                        <a:spcBef>
                          <a:spcPts val="0"/>
                        </a:spcBef>
                        <a:buNone/>
                      </a:pP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cursors,</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constants</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variables,</a:t>
                      </a:r>
                    </a:p>
                    <a:p>
                      <a:pPr lvl="0" rtl="0">
                        <a:spcBef>
                          <a:spcPts val="0"/>
                        </a:spcBef>
                        <a:buNone/>
                      </a:pP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exceptions</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types</a:t>
                      </a:r>
                      <a:r>
                        <a:rPr lang="en">
                          <a:solidFill>
                            <a:schemeClr val="dk1"/>
                          </a:solidFill>
                          <a:latin typeface="Courier New"/>
                          <a:ea typeface="Courier New"/>
                          <a:cs typeface="Courier New"/>
                          <a:sym typeface="Courier New"/>
                        </a:rPr>
                        <a:t>/</a:t>
                      </a:r>
                      <a:r>
                        <a:rPr i="1" lang="en">
                          <a:solidFill>
                            <a:schemeClr val="dk1"/>
                          </a:solidFill>
                          <a:latin typeface="Courier New"/>
                          <a:ea typeface="Courier New"/>
                          <a:cs typeface="Courier New"/>
                          <a:sym typeface="Courier New"/>
                        </a:rPr>
                        <a:t>subtypes,</a:t>
                      </a:r>
                    </a:p>
                    <a:p>
                      <a:pPr lvl="0" rtl="0">
                        <a:spcBef>
                          <a:spcPts val="0"/>
                        </a:spcBef>
                        <a:buNone/>
                      </a:pP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routines</a:t>
                      </a:r>
                      <a:r>
                        <a:rPr lang="en">
                          <a:solidFill>
                            <a:schemeClr val="dk1"/>
                          </a:solidFill>
                          <a:latin typeface="Courier New"/>
                          <a:ea typeface="Courier New"/>
                          <a:cs typeface="Courier New"/>
                          <a:sym typeface="Courier New"/>
                        </a:rPr>
                        <a:t>]</a:t>
                      </a:r>
                    </a:p>
                    <a:p>
                      <a:pPr lvl="0" rtl="0">
                        <a:spcBef>
                          <a:spcPts val="0"/>
                        </a:spcBef>
                        <a:buNone/>
                      </a:pPr>
                      <a:r>
                        <a:rPr lang="en">
                          <a:solidFill>
                            <a:schemeClr val="dk1"/>
                          </a:solidFill>
                          <a:latin typeface="Courier New"/>
                          <a:ea typeface="Courier New"/>
                          <a:cs typeface="Courier New"/>
                          <a:sym typeface="Courier New"/>
                        </a:rPr>
                        <a:t>[</a:t>
                      </a:r>
                      <a:r>
                        <a:rPr i="1" lang="en">
                          <a:solidFill>
                            <a:schemeClr val="dk1"/>
                          </a:solidFill>
                          <a:latin typeface="Courier New"/>
                          <a:ea typeface="Courier New"/>
                          <a:cs typeface="Courier New"/>
                          <a:sym typeface="Courier New"/>
                        </a:rPr>
                        <a:t>definitions and assignments:</a:t>
                      </a:r>
                    </a:p>
                    <a:p>
                      <a:pPr lvl="0" rtl="0">
                        <a:spcBef>
                          <a:spcPts val="0"/>
                        </a:spcBef>
                        <a:buNone/>
                      </a:pPr>
                      <a:r>
                        <a:rPr i="1" lang="en">
                          <a:solidFill>
                            <a:schemeClr val="dk1"/>
                          </a:solidFill>
                          <a:latin typeface="Courier New"/>
                          <a:ea typeface="Courier New"/>
                          <a:cs typeface="Courier New"/>
                          <a:sym typeface="Courier New"/>
                        </a:rPr>
                        <a:t>  cursors, variables, routines</a:t>
                      </a:r>
                      <a:r>
                        <a:rPr lang="en">
                          <a:solidFill>
                            <a:schemeClr val="dk1"/>
                          </a:solidFill>
                          <a:latin typeface="Courier New"/>
                          <a:ea typeface="Courier New"/>
                          <a:cs typeface="Courier New"/>
                          <a:sym typeface="Courier New"/>
                        </a:rPr>
                        <a:t>]</a:t>
                      </a:r>
                    </a:p>
                    <a:p>
                      <a:pPr lvl="0" rtl="0">
                        <a:spcBef>
                          <a:spcPts val="0"/>
                        </a:spcBef>
                        <a:buNone/>
                      </a:pPr>
                      <a:r>
                        <a:rPr lang="en">
                          <a:solidFill>
                            <a:schemeClr val="dk1"/>
                          </a:solidFill>
                          <a:latin typeface="Courier New"/>
                          <a:ea typeface="Courier New"/>
                          <a:cs typeface="Courier New"/>
                          <a:sym typeface="Courier New"/>
                        </a:rPr>
                        <a:t>[BEGIN -- rare init section</a:t>
                      </a:r>
                    </a:p>
                    <a:p>
                      <a:pPr lvl="0" rtl="0">
                        <a:spcBef>
                          <a:spcPts val="0"/>
                        </a:spcBef>
                        <a:buNone/>
                      </a:pP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statements that init variable state;</a:t>
                      </a:r>
                    </a:p>
                    <a:p>
                      <a:pPr lvl="0" rtl="0">
                        <a:spcBef>
                          <a:spcPts val="0"/>
                        </a:spcBef>
                        <a:buNone/>
                      </a:pPr>
                      <a:r>
                        <a:rPr lang="en">
                          <a:solidFill>
                            <a:schemeClr val="dk1"/>
                          </a:solidFill>
                          <a:latin typeface="Courier New"/>
                          <a:ea typeface="Courier New"/>
                          <a:cs typeface="Courier New"/>
                          <a:sym typeface="Courier New"/>
                        </a:rPr>
                        <a:t>[EXCEPTION ... -- handle init errors]]</a:t>
                      </a:r>
                    </a:p>
                    <a:p>
                      <a:pPr lvl="0">
                        <a:spcBef>
                          <a:spcPts val="0"/>
                        </a:spcBef>
                        <a:buClr>
                          <a:schemeClr val="dk1"/>
                        </a:buClr>
                        <a:buSzPct val="78571"/>
                        <a:buFont typeface="Arial"/>
                        <a:buNone/>
                      </a:pPr>
                      <a:r>
                        <a:rPr b="1" lang="en">
                          <a:solidFill>
                            <a:schemeClr val="dk1"/>
                          </a:solidFill>
                          <a:latin typeface="Courier New"/>
                          <a:ea typeface="Courier New"/>
                          <a:cs typeface="Courier New"/>
                          <a:sym typeface="Courier New"/>
                        </a:rPr>
                        <a:t>END </a:t>
                      </a:r>
                      <a:r>
                        <a:rPr i="1" lang="en">
                          <a:solidFill>
                            <a:schemeClr val="dk1"/>
                          </a:solidFill>
                          <a:latin typeface="Courier New"/>
                          <a:ea typeface="Courier New"/>
                          <a:cs typeface="Courier New"/>
                          <a:sym typeface="Courier New"/>
                        </a:rPr>
                        <a:t>pkg_name</a:t>
                      </a:r>
                      <a:r>
                        <a:rPr lang="en">
                          <a:solidFill>
                            <a:schemeClr val="dk1"/>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r>
            </a:tbl>
          </a:graphicData>
        </a:graphic>
      </p:graphicFrame>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xEl>
                                              <p:pRg end="0" st="0"/>
                                            </p:txEl>
                                          </p:spTgt>
                                        </p:tgtEl>
                                        <p:attrNameLst>
                                          <p:attrName>style.visibility</p:attrName>
                                        </p:attrNameLst>
                                      </p:cBhvr>
                                      <p:to>
                                        <p:strVal val="visible"/>
                                      </p:to>
                                    </p:set>
                                    <p:animEffect filter="fade" transition="in">
                                      <p:cBhvr>
                                        <p:cTn dur="1000"/>
                                        <p:tgtEl>
                                          <p:spTgt spid="10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xEl>
                                              <p:pRg end="1" st="1"/>
                                            </p:txEl>
                                          </p:spTgt>
                                        </p:tgtEl>
                                        <p:attrNameLst>
                                          <p:attrName>style.visibility</p:attrName>
                                        </p:attrNameLst>
                                      </p:cBhvr>
                                      <p:to>
                                        <p:strVal val="visible"/>
                                      </p:to>
                                    </p:set>
                                    <p:animEffect filter="fade" transition="in">
                                      <p:cBhvr>
                                        <p:cTn dur="1000"/>
                                        <p:tgtEl>
                                          <p:spTgt spid="10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xEl>
                                              <p:pRg end="2" st="2"/>
                                            </p:txEl>
                                          </p:spTgt>
                                        </p:tgtEl>
                                        <p:attrNameLst>
                                          <p:attrName>style.visibility</p:attrName>
                                        </p:attrNameLst>
                                      </p:cBhvr>
                                      <p:to>
                                        <p:strVal val="visible"/>
                                      </p:to>
                                    </p:set>
                                    <p:animEffect filter="fade" transition="in">
                                      <p:cBhvr>
                                        <p:cTn dur="1000"/>
                                        <p:tgtEl>
                                          <p:spTgt spid="10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8" name="Shape 1038"/>
        <p:cNvGrpSpPr/>
        <p:nvPr/>
      </p:nvGrpSpPr>
      <p:grpSpPr>
        <a:xfrm>
          <a:off x="0" y="0"/>
          <a:ext cx="0" cy="0"/>
          <a:chOff x="0" y="0"/>
          <a:chExt cx="0" cy="0"/>
        </a:xfrm>
      </p:grpSpPr>
      <p:sp>
        <p:nvSpPr>
          <p:cNvPr id="1039" name="Shape 103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 Spec</a:t>
            </a:r>
          </a:p>
        </p:txBody>
      </p:sp>
      <p:sp>
        <p:nvSpPr>
          <p:cNvPr id="1040" name="Shape 104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7692"/>
              <a:buFont typeface="Arial"/>
              <a:buChar char="●"/>
            </a:pPr>
            <a:r>
              <a:rPr lang="en" sz="2600"/>
              <a:t>Items declared in the “spec” are available to:</a:t>
            </a:r>
          </a:p>
          <a:p>
            <a:pPr indent="-228600" lvl="1" marL="914400" rtl="0">
              <a:spcBef>
                <a:spcPts val="600"/>
              </a:spcBef>
              <a:buChar char="○"/>
            </a:pPr>
            <a:r>
              <a:rPr lang="en"/>
              <a:t>the package owner</a:t>
            </a:r>
          </a:p>
          <a:p>
            <a:pPr indent="-228600" lvl="1" marL="914400" rtl="0">
              <a:spcBef>
                <a:spcPts val="600"/>
              </a:spcBef>
              <a:buChar char="○"/>
            </a:pPr>
            <a:r>
              <a:rPr lang="en"/>
              <a:t>accounts with EXECUTE privilege (grantees) on the package.</a:t>
            </a:r>
          </a:p>
          <a:p>
            <a:pPr indent="-228600" lvl="0" marL="457200" rtl="0">
              <a:spcBef>
                <a:spcPts val="600"/>
              </a:spcBef>
              <a:buChar char="●"/>
            </a:pPr>
            <a:r>
              <a:rPr lang="en" sz="2600"/>
              <a:t>Items declared in the spec are part of its interface, its </a:t>
            </a:r>
            <a:r>
              <a:rPr b="1" lang="en" sz="2600"/>
              <a:t>public </a:t>
            </a:r>
            <a:r>
              <a:rPr lang="en" sz="2600"/>
              <a:t>API.</a:t>
            </a:r>
          </a:p>
          <a:p>
            <a:pPr indent="-393700" lvl="1" marL="914400" rtl="0">
              <a:spcBef>
                <a:spcPts val="600"/>
              </a:spcBef>
              <a:buClr>
                <a:srgbClr val="F1C232"/>
              </a:buClr>
              <a:buSzPct val="100000"/>
              <a:buChar char="○"/>
            </a:pPr>
            <a:r>
              <a:rPr lang="en" sz="2600">
                <a:solidFill>
                  <a:srgbClr val="F1C232"/>
                </a:solidFill>
              </a:rPr>
              <a:t>Expose only those items that should have public scope.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0" st="0"/>
                                            </p:txEl>
                                          </p:spTgt>
                                        </p:tgtEl>
                                        <p:attrNameLst>
                                          <p:attrName>style.visibility</p:attrName>
                                        </p:attrNameLst>
                                      </p:cBhvr>
                                      <p:to>
                                        <p:strVal val="visible"/>
                                      </p:to>
                                    </p:set>
                                    <p:animEffect filter="fade" transition="in">
                                      <p:cBhvr>
                                        <p:cTn dur="1000"/>
                                        <p:tgtEl>
                                          <p:spTgt spid="10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1" st="1"/>
                                            </p:txEl>
                                          </p:spTgt>
                                        </p:tgtEl>
                                        <p:attrNameLst>
                                          <p:attrName>style.visibility</p:attrName>
                                        </p:attrNameLst>
                                      </p:cBhvr>
                                      <p:to>
                                        <p:strVal val="visible"/>
                                      </p:to>
                                    </p:set>
                                    <p:animEffect filter="fade" transition="in">
                                      <p:cBhvr>
                                        <p:cTn dur="1000"/>
                                        <p:tgtEl>
                                          <p:spTgt spid="10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2" st="2"/>
                                            </p:txEl>
                                          </p:spTgt>
                                        </p:tgtEl>
                                        <p:attrNameLst>
                                          <p:attrName>style.visibility</p:attrName>
                                        </p:attrNameLst>
                                      </p:cBhvr>
                                      <p:to>
                                        <p:strVal val="visible"/>
                                      </p:to>
                                    </p:set>
                                    <p:animEffect filter="fade" transition="in">
                                      <p:cBhvr>
                                        <p:cTn dur="1000"/>
                                        <p:tgtEl>
                                          <p:spTgt spid="10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3" st="3"/>
                                            </p:txEl>
                                          </p:spTgt>
                                        </p:tgtEl>
                                        <p:attrNameLst>
                                          <p:attrName>style.visibility</p:attrName>
                                        </p:attrNameLst>
                                      </p:cBhvr>
                                      <p:to>
                                        <p:strVal val="visible"/>
                                      </p:to>
                                    </p:set>
                                    <p:animEffect filter="fade" transition="in">
                                      <p:cBhvr>
                                        <p:cTn dur="1000"/>
                                        <p:tgtEl>
                                          <p:spTgt spid="10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4" st="4"/>
                                            </p:txEl>
                                          </p:spTgt>
                                        </p:tgtEl>
                                        <p:attrNameLst>
                                          <p:attrName>style.visibility</p:attrName>
                                        </p:attrNameLst>
                                      </p:cBhvr>
                                      <p:to>
                                        <p:strVal val="visible"/>
                                      </p:to>
                                    </p:set>
                                    <p:animEffect filter="fade" transition="in">
                                      <p:cBhvr>
                                        <p:cTn dur="1000"/>
                                        <p:tgtEl>
                                          <p:spTgt spid="104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4" name="Shape 1044"/>
        <p:cNvGrpSpPr/>
        <p:nvPr/>
      </p:nvGrpSpPr>
      <p:grpSpPr>
        <a:xfrm>
          <a:off x="0" y="0"/>
          <a:ext cx="0" cy="0"/>
          <a:chOff x="0" y="0"/>
          <a:chExt cx="0" cy="0"/>
        </a:xfrm>
      </p:grpSpPr>
      <p:sp>
        <p:nvSpPr>
          <p:cNvPr id="1045" name="Shape 104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 Body</a:t>
            </a:r>
          </a:p>
        </p:txBody>
      </p:sp>
      <p:sp>
        <p:nvSpPr>
          <p:cNvPr id="1046" name="Shape 104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7692"/>
              <a:buFont typeface="Arial"/>
              <a:buChar char="●"/>
            </a:pPr>
            <a:r>
              <a:rPr lang="en" sz="2600"/>
              <a:t>Items declared only in the body are </a:t>
            </a:r>
            <a:r>
              <a:rPr b="1" lang="en" sz="2600"/>
              <a:t>private </a:t>
            </a:r>
            <a:r>
              <a:rPr lang="en" sz="2600"/>
              <a:t>to the package and cannot be accessed directly by the owner or grantees.</a:t>
            </a:r>
          </a:p>
          <a:p>
            <a:pPr indent="-393700" lvl="1" marL="914400" marR="0" rtl="0" algn="l">
              <a:lnSpc>
                <a:spcPct val="100000"/>
              </a:lnSpc>
              <a:spcBef>
                <a:spcPts val="600"/>
              </a:spcBef>
              <a:spcAft>
                <a:spcPts val="0"/>
              </a:spcAft>
              <a:buSzPct val="100000"/>
              <a:buChar char="○"/>
            </a:pPr>
            <a:r>
              <a:rPr lang="en" sz="2600"/>
              <a:t>Items private to the package can be accessed indirectly using “getter” and “setter” routines.</a:t>
            </a:r>
          </a:p>
          <a:p>
            <a:pPr indent="-406400" lvl="0" marL="457200" marR="0" rtl="0" algn="l">
              <a:lnSpc>
                <a:spcPct val="100000"/>
              </a:lnSpc>
              <a:spcBef>
                <a:spcPts val="600"/>
              </a:spcBef>
              <a:spcAft>
                <a:spcPts val="0"/>
              </a:spcAft>
              <a:buClr>
                <a:schemeClr val="dk2"/>
              </a:buClr>
              <a:buSzPct val="107692"/>
              <a:buFont typeface="Arial"/>
              <a:buChar char="●"/>
            </a:pPr>
            <a:r>
              <a:rPr lang="en" sz="2600"/>
              <a:t>Body can be compiled independently of the spec, protecting clients from the effects of changing the implementation (not true for standalone routines)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xEl>
                                              <p:pRg end="0" st="0"/>
                                            </p:txEl>
                                          </p:spTgt>
                                        </p:tgtEl>
                                        <p:attrNameLst>
                                          <p:attrName>style.visibility</p:attrName>
                                        </p:attrNameLst>
                                      </p:cBhvr>
                                      <p:to>
                                        <p:strVal val="visible"/>
                                      </p:to>
                                    </p:set>
                                    <p:animEffect filter="fade" transition="in">
                                      <p:cBhvr>
                                        <p:cTn dur="1000"/>
                                        <p:tgtEl>
                                          <p:spTgt spid="10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xEl>
                                              <p:pRg end="1" st="1"/>
                                            </p:txEl>
                                          </p:spTgt>
                                        </p:tgtEl>
                                        <p:attrNameLst>
                                          <p:attrName>style.visibility</p:attrName>
                                        </p:attrNameLst>
                                      </p:cBhvr>
                                      <p:to>
                                        <p:strVal val="visible"/>
                                      </p:to>
                                    </p:set>
                                    <p:animEffect filter="fade" transition="in">
                                      <p:cBhvr>
                                        <p:cTn dur="1000"/>
                                        <p:tgtEl>
                                          <p:spTgt spid="10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xEl>
                                              <p:pRg end="2" st="2"/>
                                            </p:txEl>
                                          </p:spTgt>
                                        </p:tgtEl>
                                        <p:attrNameLst>
                                          <p:attrName>style.visibility</p:attrName>
                                        </p:attrNameLst>
                                      </p:cBhvr>
                                      <p:to>
                                        <p:strVal val="visible"/>
                                      </p:to>
                                    </p:set>
                                    <p:animEffect filter="fade" transition="in">
                                      <p:cBhvr>
                                        <p:cTn dur="1000"/>
                                        <p:tgtEl>
                                          <p:spTgt spid="10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0" name="Shape 1050"/>
        <p:cNvGrpSpPr/>
        <p:nvPr/>
      </p:nvGrpSpPr>
      <p:grpSpPr>
        <a:xfrm>
          <a:off x="0" y="0"/>
          <a:ext cx="0" cy="0"/>
          <a:chOff x="0" y="0"/>
          <a:chExt cx="0" cy="0"/>
        </a:xfrm>
      </p:grpSpPr>
      <p:sp>
        <p:nvSpPr>
          <p:cNvPr id="1051" name="Shape 105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Packages</a:t>
            </a:r>
          </a:p>
        </p:txBody>
      </p:sp>
      <p:sp>
        <p:nvSpPr>
          <p:cNvPr id="1052" name="Shape 1052"/>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t>The same reasons given earlier for using stored PL/SQL apply to packages as well, only more so:</a:t>
            </a:r>
          </a:p>
          <a:p>
            <a:pPr indent="-228600" lvl="0" marL="457200" rtl="0">
              <a:spcBef>
                <a:spcPts val="0"/>
              </a:spcBef>
              <a:buChar char="●"/>
            </a:pPr>
            <a:r>
              <a:rPr lang="en"/>
              <a:t>Abstraction</a:t>
            </a:r>
          </a:p>
          <a:p>
            <a:pPr indent="-228600" lvl="0" marL="457200" rtl="0">
              <a:spcBef>
                <a:spcPts val="0"/>
              </a:spcBef>
              <a:buChar char="●"/>
            </a:pPr>
            <a:r>
              <a:rPr lang="en"/>
              <a:t>Modularity and Simplicity</a:t>
            </a:r>
          </a:p>
          <a:p>
            <a:pPr indent="-228600" lvl="0" marL="457200" rtl="0">
              <a:spcBef>
                <a:spcPts val="0"/>
              </a:spcBef>
              <a:buChar char="●"/>
            </a:pPr>
            <a:r>
              <a:rPr lang="en"/>
              <a:t>Robustness and Maintainability</a:t>
            </a:r>
          </a:p>
          <a:p>
            <a:pPr indent="-228600" lvl="0" marL="457200" rtl="0">
              <a:spcBef>
                <a:spcPts val="0"/>
              </a:spcBef>
              <a:buChar char="●"/>
            </a:pPr>
            <a:r>
              <a:rPr lang="en"/>
              <a:t>Testability</a:t>
            </a:r>
          </a:p>
          <a:p>
            <a:pPr indent="-228600" lvl="0" marL="457200" rtl="0">
              <a:spcBef>
                <a:spcPts val="0"/>
              </a:spcBef>
              <a:buChar char="●"/>
            </a:pPr>
            <a:r>
              <a:rPr lang="en"/>
              <a:t>Performance</a:t>
            </a:r>
          </a:p>
          <a:p>
            <a:pPr indent="-228600" lvl="0" marL="457200" rtl="0">
              <a:spcBef>
                <a:spcPts val="0"/>
              </a:spcBef>
              <a:buChar char="●"/>
            </a:pPr>
            <a:r>
              <a:rPr lang="en"/>
              <a:t>Polymorphism</a:t>
            </a:r>
            <a:r>
              <a:rPr baseline="30000" lang="en"/>
              <a:t>1</a:t>
            </a:r>
          </a:p>
          <a:p>
            <a:pPr indent="-228600" lvl="0" marL="457200" rtl="0">
              <a:spcBef>
                <a:spcPts val="0"/>
              </a:spcBef>
              <a:buChar char="●"/>
            </a:pPr>
            <a:r>
              <a:rPr lang="en"/>
              <a:t>Bundling and Organization</a:t>
            </a:r>
          </a:p>
        </p:txBody>
      </p:sp>
    </p:spTree>
  </p:cSld>
  <p:clrMapOvr>
    <a:masterClrMapping/>
  </p:clrMapOvr>
  <p:transition spd="slow">
    <p:cut/>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6" name="Shape 1056"/>
        <p:cNvGrpSpPr/>
        <p:nvPr/>
      </p:nvGrpSpPr>
      <p:grpSpPr>
        <a:xfrm>
          <a:off x="0" y="0"/>
          <a:ext cx="0" cy="0"/>
          <a:chOff x="0" y="0"/>
          <a:chExt cx="0" cy="0"/>
        </a:xfrm>
      </p:grpSpPr>
      <p:sp>
        <p:nvSpPr>
          <p:cNvPr id="1057" name="Shape 105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Packages</a:t>
            </a:r>
          </a:p>
        </p:txBody>
      </p:sp>
      <p:sp>
        <p:nvSpPr>
          <p:cNvPr id="1058" name="Shape 105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Best Practice:</a:t>
            </a:r>
          </a:p>
          <a:p>
            <a:pPr indent="-406400" lvl="1" marL="914400" marR="0" rtl="0" algn="l">
              <a:lnSpc>
                <a:spcPct val="100000"/>
              </a:lnSpc>
              <a:spcBef>
                <a:spcPts val="600"/>
              </a:spcBef>
              <a:spcAft>
                <a:spcPts val="0"/>
              </a:spcAft>
              <a:buClr>
                <a:schemeClr val="dk2"/>
              </a:buClr>
              <a:buSzPct val="116666"/>
              <a:buFont typeface="Arial"/>
              <a:buChar char="○"/>
            </a:pPr>
            <a:r>
              <a:rPr lang="en">
                <a:solidFill>
                  <a:srgbClr val="F1C232"/>
                </a:solidFill>
              </a:rPr>
              <a:t>When writing a new piece of stored PL/SQL, give it a home</a:t>
            </a:r>
            <a:r>
              <a:rPr lang="en"/>
              <a:t>, either an existing package where it belongs, or create a new package for it.</a:t>
            </a:r>
          </a:p>
          <a:p>
            <a:pPr indent="-406400" lvl="1" marL="914400" marR="0" rtl="0" algn="l">
              <a:lnSpc>
                <a:spcPct val="100000"/>
              </a:lnSpc>
              <a:spcBef>
                <a:spcPts val="600"/>
              </a:spcBef>
              <a:spcAft>
                <a:spcPts val="0"/>
              </a:spcAft>
              <a:buClr>
                <a:schemeClr val="dk2"/>
              </a:buClr>
              <a:buSzPct val="116666"/>
              <a:buFont typeface="Arial"/>
              <a:buChar char="○"/>
            </a:pPr>
            <a:r>
              <a:rPr lang="en"/>
              <a:t>This does not guarantee, but makes it more likely your new routine will sport the benefits touted in the previous slide.</a:t>
            </a:r>
          </a:p>
          <a:p>
            <a:pPr indent="-406400" lvl="1" marL="914400" marR="0" rtl="0" algn="l">
              <a:lnSpc>
                <a:spcPct val="100000"/>
              </a:lnSpc>
              <a:spcBef>
                <a:spcPts val="600"/>
              </a:spcBef>
              <a:spcAft>
                <a:spcPts val="0"/>
              </a:spcAft>
              <a:buClr>
                <a:schemeClr val="dk2"/>
              </a:buClr>
              <a:buSzPct val="116666"/>
              <a:buFont typeface="Arial"/>
              <a:buChar char="○"/>
            </a:pPr>
            <a:r>
              <a:rPr lang="en">
                <a:solidFill>
                  <a:srgbClr val="F1C232"/>
                </a:solidFill>
              </a:rPr>
              <a:t>Organize, protect, publicize and group the related functionality of your routines in packages</a:t>
            </a:r>
            <a:r>
              <a:rPr lang="en"/>
              <a:t>.</a:t>
            </a:r>
          </a:p>
          <a:p>
            <a:pPr indent="-228600" lvl="0" marL="457200" marR="0" rtl="0" algn="l">
              <a:lnSpc>
                <a:spcPct val="100000"/>
              </a:lnSpc>
              <a:spcBef>
                <a:spcPts val="600"/>
              </a:spcBef>
              <a:spcAft>
                <a:spcPts val="0"/>
              </a:spcAft>
              <a:buChar char="●"/>
            </a:pPr>
            <a:r>
              <a:rPr lang="en"/>
              <a:t>Packages are awesome! Use them!</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xEl>
                                              <p:pRg end="0" st="0"/>
                                            </p:txEl>
                                          </p:spTgt>
                                        </p:tgtEl>
                                        <p:attrNameLst>
                                          <p:attrName>style.visibility</p:attrName>
                                        </p:attrNameLst>
                                      </p:cBhvr>
                                      <p:to>
                                        <p:strVal val="visible"/>
                                      </p:to>
                                    </p:set>
                                    <p:animEffect filter="fade" transition="in">
                                      <p:cBhvr>
                                        <p:cTn dur="1000"/>
                                        <p:tgtEl>
                                          <p:spTgt spid="10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xEl>
                                              <p:pRg end="1" st="1"/>
                                            </p:txEl>
                                          </p:spTgt>
                                        </p:tgtEl>
                                        <p:attrNameLst>
                                          <p:attrName>style.visibility</p:attrName>
                                        </p:attrNameLst>
                                      </p:cBhvr>
                                      <p:to>
                                        <p:strVal val="visible"/>
                                      </p:to>
                                    </p:set>
                                    <p:animEffect filter="fade" transition="in">
                                      <p:cBhvr>
                                        <p:cTn dur="1000"/>
                                        <p:tgtEl>
                                          <p:spTgt spid="10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xEl>
                                              <p:pRg end="2" st="2"/>
                                            </p:txEl>
                                          </p:spTgt>
                                        </p:tgtEl>
                                        <p:attrNameLst>
                                          <p:attrName>style.visibility</p:attrName>
                                        </p:attrNameLst>
                                      </p:cBhvr>
                                      <p:to>
                                        <p:strVal val="visible"/>
                                      </p:to>
                                    </p:set>
                                    <p:animEffect filter="fade" transition="in">
                                      <p:cBhvr>
                                        <p:cTn dur="1000"/>
                                        <p:tgtEl>
                                          <p:spTgt spid="10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xEl>
                                              <p:pRg end="3" st="3"/>
                                            </p:txEl>
                                          </p:spTgt>
                                        </p:tgtEl>
                                        <p:attrNameLst>
                                          <p:attrName>style.visibility</p:attrName>
                                        </p:attrNameLst>
                                      </p:cBhvr>
                                      <p:to>
                                        <p:strVal val="visible"/>
                                      </p:to>
                                    </p:set>
                                    <p:animEffect filter="fade" transition="in">
                                      <p:cBhvr>
                                        <p:cTn dur="1000"/>
                                        <p:tgtEl>
                                          <p:spTgt spid="10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xEl>
                                              <p:pRg end="4" st="4"/>
                                            </p:txEl>
                                          </p:spTgt>
                                        </p:tgtEl>
                                        <p:attrNameLst>
                                          <p:attrName>style.visibility</p:attrName>
                                        </p:attrNameLst>
                                      </p:cBhvr>
                                      <p:to>
                                        <p:strVal val="visible"/>
                                      </p:to>
                                    </p:set>
                                    <p:animEffect filter="fade" transition="in">
                                      <p:cBhvr>
                                        <p:cTn dur="1000"/>
                                        <p:tgtEl>
                                          <p:spTgt spid="105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2" name="Shape 1062"/>
        <p:cNvGrpSpPr/>
        <p:nvPr/>
      </p:nvGrpSpPr>
      <p:grpSpPr>
        <a:xfrm>
          <a:off x="0" y="0"/>
          <a:ext cx="0" cy="0"/>
          <a:chOff x="0" y="0"/>
          <a:chExt cx="0" cy="0"/>
        </a:xfrm>
      </p:grpSpPr>
      <p:sp>
        <p:nvSpPr>
          <p:cNvPr id="1063" name="Shape 106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Packages</a:t>
            </a:r>
          </a:p>
        </p:txBody>
      </p:sp>
      <p:sp>
        <p:nvSpPr>
          <p:cNvPr id="1064" name="Shape 106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One way to get a feel for good packaged PL/SQL is to examine the collection of an expert, like this author’s open-source PL/SQL Starter Framework on </a:t>
            </a:r>
            <a:r>
              <a:rPr lang="en" u="sng">
                <a:solidFill>
                  <a:schemeClr val="hlink"/>
                </a:solidFill>
                <a:hlinkClick r:id="rId3"/>
              </a:rPr>
              <a:t>github </a:t>
            </a:r>
            <a:r>
              <a:rPr lang="en"/>
              <a:t>or </a:t>
            </a:r>
            <a:r>
              <a:rPr lang="en" u="sng">
                <a:solidFill>
                  <a:schemeClr val="hlink"/>
                </a:solidFill>
                <a:hlinkClick r:id="rId4"/>
              </a:rPr>
              <a:t>Sourceforge</a:t>
            </a:r>
            <a:r>
              <a:rPr lang="en"/>
              <a:t>.</a:t>
            </a:r>
          </a:p>
          <a:p>
            <a:pPr lvl="0" marR="0" rtl="0" algn="l">
              <a:lnSpc>
                <a:spcPct val="100000"/>
              </a:lnSpc>
              <a:spcBef>
                <a:spcPts val="600"/>
              </a:spcBef>
              <a:spcAft>
                <a:spcPts val="0"/>
              </a:spcAft>
              <a:buNone/>
            </a:pPr>
            <a:r>
              <a:t/>
            </a:r>
            <a:endParaRPr/>
          </a:p>
          <a:p>
            <a:pPr lvl="0" marR="0" rtl="0" algn="l">
              <a:lnSpc>
                <a:spcPct val="100000"/>
              </a:lnSpc>
              <a:spcBef>
                <a:spcPts val="600"/>
              </a:spcBef>
              <a:spcAft>
                <a:spcPts val="0"/>
              </a:spcAft>
              <a:buNone/>
            </a:pPr>
            <a:r>
              <a:rPr i="1" lang="en" sz="2700"/>
              <a:t>Not enough vertical room here in the slides to include package examples. Author may give a tour of packages during the live presentation, time permitting.</a:t>
            </a:r>
          </a:p>
        </p:txBody>
      </p:sp>
    </p:spTree>
  </p:cSld>
  <p:clrMapOvr>
    <a:masterClrMapping/>
  </p:clrMapOvr>
  <p:transition spd="slow">
    <p:cut/>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8" name="Shape 1068"/>
        <p:cNvGrpSpPr/>
        <p:nvPr/>
      </p:nvGrpSpPr>
      <p:grpSpPr>
        <a:xfrm>
          <a:off x="0" y="0"/>
          <a:ext cx="0" cy="0"/>
          <a:chOff x="0" y="0"/>
          <a:chExt cx="0" cy="0"/>
        </a:xfrm>
      </p:grpSpPr>
      <p:sp>
        <p:nvSpPr>
          <p:cNvPr id="1069" name="Shape 106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070" name="Shape 107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Triggers are named and stored subprograms</a:t>
            </a:r>
          </a:p>
          <a:p>
            <a:pPr indent="-228600" lvl="0" marL="457200" marR="0" rtl="0" algn="l">
              <a:lnSpc>
                <a:spcPct val="100000"/>
              </a:lnSpc>
              <a:spcBef>
                <a:spcPts val="600"/>
              </a:spcBef>
              <a:spcAft>
                <a:spcPts val="0"/>
              </a:spcAft>
              <a:buChar char="●"/>
            </a:pPr>
            <a:r>
              <a:rPr lang="en"/>
              <a:t>Unlike functions, procedures and packages, triggers cannot be called directly.</a:t>
            </a:r>
          </a:p>
          <a:p>
            <a:pPr indent="-228600" lvl="1" marL="914400" marR="0" rtl="0" algn="l">
              <a:lnSpc>
                <a:spcPct val="100000"/>
              </a:lnSpc>
              <a:spcBef>
                <a:spcPts val="600"/>
              </a:spcBef>
              <a:spcAft>
                <a:spcPts val="0"/>
              </a:spcAft>
              <a:buChar char="○"/>
            </a:pPr>
            <a:r>
              <a:rPr lang="en"/>
              <a:t>They “fire” or run upon an event taking place</a:t>
            </a:r>
          </a:p>
          <a:p>
            <a:pPr indent="-228600" lvl="0" marL="457200" marR="0" rtl="0" algn="l">
              <a:lnSpc>
                <a:spcPct val="100000"/>
              </a:lnSpc>
              <a:spcBef>
                <a:spcPts val="600"/>
              </a:spcBef>
              <a:spcAft>
                <a:spcPts val="0"/>
              </a:spcAft>
              <a:buChar char="●"/>
            </a:pPr>
            <a:r>
              <a:rPr lang="en"/>
              <a:t>Triggers are used to ensure that certain business and data rules are always adhered to.</a:t>
            </a:r>
          </a:p>
          <a:p>
            <a:pPr indent="-228600" lvl="0" marL="457200" marR="0" rtl="0" algn="l">
              <a:lnSpc>
                <a:spcPct val="100000"/>
              </a:lnSpc>
              <a:spcBef>
                <a:spcPts val="600"/>
              </a:spcBef>
              <a:spcAft>
                <a:spcPts val="0"/>
              </a:spcAft>
              <a:buChar char="●"/>
            </a:pPr>
            <a:r>
              <a:rPr lang="en"/>
              <a:t>Cannot bypass</a:t>
            </a:r>
            <a:r>
              <a:rPr baseline="30000" lang="en"/>
              <a:t>1</a:t>
            </a:r>
            <a:r>
              <a:rPr lang="en"/>
              <a:t> their execution because they reside at the lowest common denominator level: the table.</a:t>
            </a:r>
          </a:p>
        </p:txBody>
      </p:sp>
    </p:spTree>
  </p:cSld>
  <p:clrMapOvr>
    <a:masterClrMapping/>
  </p:clrMapOvr>
  <p:transition spd="slow">
    <p:cut/>
  </p:transition>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4" name="Shape 1074"/>
        <p:cNvGrpSpPr/>
        <p:nvPr/>
      </p:nvGrpSpPr>
      <p:grpSpPr>
        <a:xfrm>
          <a:off x="0" y="0"/>
          <a:ext cx="0" cy="0"/>
          <a:chOff x="0" y="0"/>
          <a:chExt cx="0" cy="0"/>
        </a:xfrm>
      </p:grpSpPr>
      <p:sp>
        <p:nvSpPr>
          <p:cNvPr id="1075" name="Shape 107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076" name="Shape 1076"/>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sz="2700"/>
              <a:t>Types of Triggers:</a:t>
            </a:r>
          </a:p>
          <a:p>
            <a:pPr indent="-400050" lvl="0" marL="457200" marR="0" rtl="0" algn="l">
              <a:lnSpc>
                <a:spcPct val="100000"/>
              </a:lnSpc>
              <a:spcBef>
                <a:spcPts val="600"/>
              </a:spcBef>
              <a:spcAft>
                <a:spcPts val="0"/>
              </a:spcAft>
              <a:buClr>
                <a:schemeClr val="dk2"/>
              </a:buClr>
              <a:buSzPct val="100000"/>
              <a:buFont typeface="Arial"/>
              <a:buChar char="●"/>
            </a:pPr>
            <a:r>
              <a:rPr lang="en" sz="2700"/>
              <a:t>DML triggers</a:t>
            </a:r>
          </a:p>
          <a:p>
            <a:pPr indent="-400050" lvl="1" marL="914400" marR="0" rtl="0" algn="l">
              <a:lnSpc>
                <a:spcPct val="100000"/>
              </a:lnSpc>
              <a:spcBef>
                <a:spcPts val="600"/>
              </a:spcBef>
              <a:spcAft>
                <a:spcPts val="0"/>
              </a:spcAft>
              <a:buClr>
                <a:schemeClr val="dk2"/>
              </a:buClr>
              <a:buSzPct val="100000"/>
              <a:buFont typeface="Arial"/>
              <a:buChar char="○"/>
            </a:pPr>
            <a:r>
              <a:rPr lang="en" sz="2700"/>
              <a:t>Table triggers (simple and </a:t>
            </a:r>
            <a:r>
              <a:rPr lang="en" sz="2700">
                <a:solidFill>
                  <a:schemeClr val="accent1"/>
                </a:solidFill>
              </a:rPr>
              <a:t>compound</a:t>
            </a:r>
            <a:r>
              <a:rPr lang="en" sz="2700"/>
              <a:t>)</a:t>
            </a:r>
          </a:p>
          <a:p>
            <a:pPr indent="-400050" lvl="1" marL="914400" marR="0" rtl="0" algn="l">
              <a:lnSpc>
                <a:spcPct val="100000"/>
              </a:lnSpc>
              <a:spcBef>
                <a:spcPts val="600"/>
              </a:spcBef>
              <a:spcAft>
                <a:spcPts val="0"/>
              </a:spcAft>
              <a:buSzPct val="100000"/>
              <a:buChar char="○"/>
            </a:pPr>
            <a:r>
              <a:rPr lang="en" sz="2700"/>
              <a:t>Instead-of triggers</a:t>
            </a:r>
          </a:p>
          <a:p>
            <a:pPr indent="-400050" lvl="0" marL="457200" marR="0" rtl="0" algn="l">
              <a:lnSpc>
                <a:spcPct val="100000"/>
              </a:lnSpc>
              <a:spcBef>
                <a:spcPts val="600"/>
              </a:spcBef>
              <a:spcAft>
                <a:spcPts val="0"/>
              </a:spcAft>
              <a:buClr>
                <a:schemeClr val="accent1"/>
              </a:buClr>
              <a:buSzPct val="100000"/>
              <a:buChar char="●"/>
            </a:pPr>
            <a:r>
              <a:rPr lang="en" sz="2700" u="sng">
                <a:solidFill>
                  <a:schemeClr val="accent1"/>
                </a:solidFill>
                <a:hlinkClick r:id="rId3"/>
              </a:rPr>
              <a:t>System triggers</a:t>
            </a:r>
          </a:p>
          <a:p>
            <a:pPr indent="-374650" lvl="1" marL="914400" marR="0" rtl="0" algn="l">
              <a:lnSpc>
                <a:spcPct val="100000"/>
              </a:lnSpc>
              <a:spcBef>
                <a:spcPts val="600"/>
              </a:spcBef>
              <a:spcAft>
                <a:spcPts val="0"/>
              </a:spcAft>
              <a:buClr>
                <a:schemeClr val="accent1"/>
              </a:buClr>
              <a:buSzPct val="100000"/>
              <a:buChar char="○"/>
            </a:pPr>
            <a:r>
              <a:rPr lang="en" sz="2300">
                <a:solidFill>
                  <a:schemeClr val="accent1"/>
                </a:solidFill>
              </a:rPr>
              <a:t>Schema event triggers</a:t>
            </a:r>
          </a:p>
          <a:p>
            <a:pPr indent="-374650" lvl="1" marL="914400" marR="0" rtl="0" algn="l">
              <a:lnSpc>
                <a:spcPct val="100000"/>
              </a:lnSpc>
              <a:spcBef>
                <a:spcPts val="600"/>
              </a:spcBef>
              <a:spcAft>
                <a:spcPts val="0"/>
              </a:spcAft>
              <a:buClr>
                <a:schemeClr val="accent1"/>
              </a:buClr>
              <a:buSzPct val="100000"/>
              <a:buChar char="○"/>
            </a:pPr>
            <a:r>
              <a:rPr lang="en" sz="2300">
                <a:solidFill>
                  <a:schemeClr val="accent1"/>
                </a:solidFill>
              </a:rPr>
              <a:t>Database event triggers</a:t>
            </a:r>
          </a:p>
          <a:p>
            <a:pPr indent="-400050" lvl="0" marL="457200" marR="0" rtl="0" algn="l">
              <a:lnSpc>
                <a:spcPct val="100000"/>
              </a:lnSpc>
              <a:spcBef>
                <a:spcPts val="600"/>
              </a:spcBef>
              <a:spcAft>
                <a:spcPts val="0"/>
              </a:spcAft>
              <a:buClr>
                <a:schemeClr val="accent1"/>
              </a:buClr>
              <a:buSzPct val="100000"/>
              <a:buChar char="●"/>
            </a:pPr>
            <a:r>
              <a:rPr lang="en" sz="2700">
                <a:solidFill>
                  <a:schemeClr val="accent1"/>
                </a:solidFill>
              </a:rPr>
              <a:t>Crossedition triggers</a:t>
            </a:r>
          </a:p>
        </p:txBody>
      </p:sp>
    </p:spTree>
  </p:cSld>
  <p:clrMapOvr>
    <a:masterClrMapping/>
  </p:clrMapOvr>
  <p:transition spd="slow">
    <p:cut/>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0" name="Shape 1080"/>
        <p:cNvGrpSpPr/>
        <p:nvPr/>
      </p:nvGrpSpPr>
      <p:grpSpPr>
        <a:xfrm>
          <a:off x="0" y="0"/>
          <a:ext cx="0" cy="0"/>
          <a:chOff x="0" y="0"/>
          <a:chExt cx="0" cy="0"/>
        </a:xfrm>
      </p:grpSpPr>
      <p:sp>
        <p:nvSpPr>
          <p:cNvPr id="1081" name="Shape 108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082" name="Shape 1082"/>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sz="2700"/>
              <a:t>What are Triggers For?</a:t>
            </a:r>
          </a:p>
          <a:p>
            <a:pPr indent="-400050" lvl="0" marL="457200" marR="0" rtl="0" algn="l">
              <a:lnSpc>
                <a:spcPct val="100000"/>
              </a:lnSpc>
              <a:spcBef>
                <a:spcPts val="600"/>
              </a:spcBef>
              <a:spcAft>
                <a:spcPts val="0"/>
              </a:spcAft>
              <a:buClr>
                <a:srgbClr val="000000"/>
              </a:buClr>
              <a:buSzPct val="100000"/>
              <a:buChar char="●"/>
            </a:pPr>
            <a:r>
              <a:rPr lang="en" sz="2700"/>
              <a:t>Often overused, usually to patch a broken data model or broken process.</a:t>
            </a:r>
          </a:p>
          <a:p>
            <a:pPr indent="-400050" lvl="0" marL="457200" marR="0" rtl="0" algn="l">
              <a:lnSpc>
                <a:spcPct val="100000"/>
              </a:lnSpc>
              <a:spcBef>
                <a:spcPts val="600"/>
              </a:spcBef>
              <a:spcAft>
                <a:spcPts val="0"/>
              </a:spcAft>
              <a:buSzPct val="100000"/>
              <a:buChar char="●"/>
            </a:pPr>
            <a:r>
              <a:rPr lang="en" sz="2700"/>
              <a:t>Most common valid uses are:</a:t>
            </a:r>
          </a:p>
          <a:p>
            <a:pPr indent="-400050" lvl="1" marL="914400" marR="0" rtl="0" algn="l">
              <a:lnSpc>
                <a:spcPct val="100000"/>
              </a:lnSpc>
              <a:spcBef>
                <a:spcPts val="600"/>
              </a:spcBef>
              <a:spcAft>
                <a:spcPts val="0"/>
              </a:spcAft>
              <a:buSzPct val="100000"/>
              <a:buChar char="○"/>
            </a:pPr>
            <a:r>
              <a:rPr lang="en" sz="2700"/>
              <a:t>Record audit trail of events</a:t>
            </a:r>
          </a:p>
          <a:p>
            <a:pPr indent="-400050" lvl="1" marL="914400" marR="0" rtl="0" algn="l">
              <a:lnSpc>
                <a:spcPct val="100000"/>
              </a:lnSpc>
              <a:spcBef>
                <a:spcPts val="600"/>
              </a:spcBef>
              <a:spcAft>
                <a:spcPts val="0"/>
              </a:spcAft>
              <a:buSzPct val="100000"/>
              <a:buChar char="○"/>
            </a:pPr>
            <a:r>
              <a:rPr lang="en" sz="2700"/>
              <a:t>Record changes at a column-level</a:t>
            </a:r>
          </a:p>
          <a:p>
            <a:pPr indent="-400050" lvl="1" marL="914400" marR="0" rtl="0" algn="l">
              <a:lnSpc>
                <a:spcPct val="100000"/>
              </a:lnSpc>
              <a:spcBef>
                <a:spcPts val="600"/>
              </a:spcBef>
              <a:spcAft>
                <a:spcPts val="0"/>
              </a:spcAft>
              <a:buSzPct val="100000"/>
              <a:buChar char="○"/>
            </a:pPr>
            <a:r>
              <a:rPr lang="en" sz="2700"/>
              <a:t>Copy changes elsewhere</a:t>
            </a:r>
          </a:p>
          <a:p>
            <a:pPr indent="-400050" lvl="1" marL="914400" marR="0" rtl="0" algn="l">
              <a:lnSpc>
                <a:spcPct val="100000"/>
              </a:lnSpc>
              <a:spcBef>
                <a:spcPts val="600"/>
              </a:spcBef>
              <a:spcAft>
                <a:spcPts val="0"/>
              </a:spcAft>
              <a:buSzPct val="100000"/>
              <a:buChar char="○"/>
            </a:pPr>
            <a:r>
              <a:rPr lang="en" sz="2700"/>
              <a:t>Table proxies and backwards compatibility (using instead-of triggers)</a:t>
            </a:r>
          </a:p>
        </p:txBody>
      </p:sp>
    </p:spTree>
  </p:cSld>
  <p:clrMapOvr>
    <a:masterClrMapping/>
  </p:clrMapOvr>
  <p:transition spd="slow">
    <p:cut/>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6" name="Shape 1086"/>
        <p:cNvGrpSpPr/>
        <p:nvPr/>
      </p:nvGrpSpPr>
      <p:grpSpPr>
        <a:xfrm>
          <a:off x="0" y="0"/>
          <a:ext cx="0" cy="0"/>
          <a:chOff x="0" y="0"/>
          <a:chExt cx="0" cy="0"/>
        </a:xfrm>
      </p:grpSpPr>
      <p:sp>
        <p:nvSpPr>
          <p:cNvPr id="1087" name="Shape 108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088" name="Shape 1088"/>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solidFill>
                  <a:srgbClr val="000000"/>
                </a:solidFill>
              </a:rPr>
              <a:t>Trigger Timing:</a:t>
            </a:r>
          </a:p>
          <a:p>
            <a:pPr indent="-228600" lvl="0" marL="457200" marR="0" rtl="0" algn="l">
              <a:lnSpc>
                <a:spcPct val="100000"/>
              </a:lnSpc>
              <a:spcBef>
                <a:spcPts val="600"/>
              </a:spcBef>
              <a:spcAft>
                <a:spcPts val="0"/>
              </a:spcAft>
              <a:buClr>
                <a:srgbClr val="000000"/>
              </a:buClr>
              <a:buChar char="●"/>
            </a:pPr>
            <a:r>
              <a:rPr lang="en">
                <a:solidFill>
                  <a:srgbClr val="000000"/>
                </a:solidFill>
              </a:rPr>
              <a:t>Before or after the entire DML statement</a:t>
            </a:r>
          </a:p>
          <a:p>
            <a:pPr indent="-228600" lvl="0" marL="457200" marR="0" rtl="0" algn="l">
              <a:lnSpc>
                <a:spcPct val="100000"/>
              </a:lnSpc>
              <a:spcBef>
                <a:spcPts val="600"/>
              </a:spcBef>
              <a:spcAft>
                <a:spcPts val="0"/>
              </a:spcAft>
              <a:buClr>
                <a:srgbClr val="000000"/>
              </a:buClr>
              <a:buChar char="●"/>
            </a:pPr>
            <a:r>
              <a:rPr lang="en">
                <a:solidFill>
                  <a:srgbClr val="000000"/>
                </a:solidFill>
              </a:rPr>
              <a:t>Before or after DML on every row</a:t>
            </a:r>
          </a:p>
          <a:p>
            <a:pPr lvl="0" marR="0" rtl="0" algn="l">
              <a:lnSpc>
                <a:spcPct val="100000"/>
              </a:lnSpc>
              <a:spcBef>
                <a:spcPts val="600"/>
              </a:spcBef>
              <a:spcAft>
                <a:spcPts val="0"/>
              </a:spcAft>
              <a:buNone/>
            </a:pPr>
            <a:r>
              <a:t/>
            </a:r>
            <a:endParaRPr>
              <a:solidFill>
                <a:srgbClr val="000000"/>
              </a:solidFill>
            </a:endParaRPr>
          </a:p>
          <a:p>
            <a:pPr lvl="0" marR="0" rtl="0" algn="l">
              <a:lnSpc>
                <a:spcPct val="100000"/>
              </a:lnSpc>
              <a:spcBef>
                <a:spcPts val="600"/>
              </a:spcBef>
              <a:spcAft>
                <a:spcPts val="0"/>
              </a:spcAft>
              <a:buNone/>
            </a:pPr>
            <a:r>
              <a:rPr lang="en">
                <a:solidFill>
                  <a:srgbClr val="000000"/>
                </a:solidFill>
              </a:rPr>
              <a:t>Trigger Conditions:</a:t>
            </a:r>
          </a:p>
          <a:p>
            <a:pPr indent="-228600" lvl="0" marL="457200" marR="0" rtl="0" algn="l">
              <a:lnSpc>
                <a:spcPct val="100000"/>
              </a:lnSpc>
              <a:spcBef>
                <a:spcPts val="600"/>
              </a:spcBef>
              <a:spcAft>
                <a:spcPts val="0"/>
              </a:spcAft>
              <a:buClr>
                <a:srgbClr val="000000"/>
              </a:buClr>
              <a:buChar char="●"/>
            </a:pPr>
            <a:r>
              <a:rPr lang="en">
                <a:solidFill>
                  <a:srgbClr val="000000"/>
                </a:solidFill>
              </a:rPr>
              <a:t>Can use a condition to ensure it only operates on rows that meet certain data conditions.</a:t>
            </a:r>
          </a:p>
          <a:p>
            <a:pPr indent="-228600" lvl="0" marL="457200" marR="0" rtl="0" algn="l">
              <a:lnSpc>
                <a:spcPct val="100000"/>
              </a:lnSpc>
              <a:spcBef>
                <a:spcPts val="600"/>
              </a:spcBef>
              <a:spcAft>
                <a:spcPts val="0"/>
              </a:spcAft>
              <a:buClr>
                <a:srgbClr val="000000"/>
              </a:buClr>
              <a:buChar char="●"/>
            </a:pPr>
            <a:r>
              <a:rPr lang="en">
                <a:solidFill>
                  <a:srgbClr val="000000"/>
                </a:solidFill>
              </a:rPr>
              <a:t>Fire only after UPDATE of columns in optional column list.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29" name="Shape 129"/>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Clr>
                <a:schemeClr val="accent2"/>
              </a:buClr>
              <a:buSzPct val="100000"/>
              <a:buChar char="●"/>
            </a:pPr>
            <a:r>
              <a:rPr b="1" lang="en" sz="2400">
                <a:solidFill>
                  <a:schemeClr val="accent2"/>
                </a:solidFill>
              </a:rPr>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130" name="Shape 130"/>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2" name="Shape 1092"/>
        <p:cNvGrpSpPr/>
        <p:nvPr/>
      </p:nvGrpSpPr>
      <p:grpSpPr>
        <a:xfrm>
          <a:off x="0" y="0"/>
          <a:ext cx="0" cy="0"/>
          <a:chOff x="0" y="0"/>
          <a:chExt cx="0" cy="0"/>
        </a:xfrm>
      </p:grpSpPr>
      <p:sp>
        <p:nvSpPr>
          <p:cNvPr id="1093" name="Shape 109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094" name="Shape 1094"/>
          <p:cNvSpPr txBox="1"/>
          <p:nvPr>
            <p:ph idx="1" type="body"/>
          </p:nvPr>
        </p:nvSpPr>
        <p:spPr>
          <a:xfrm>
            <a:off x="108900" y="634800"/>
            <a:ext cx="8934599" cy="660300"/>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t>Trigger Syntax:</a:t>
            </a:r>
          </a:p>
        </p:txBody>
      </p:sp>
      <p:graphicFrame>
        <p:nvGraphicFramePr>
          <p:cNvPr id="1095" name="Shape 1095"/>
          <p:cNvGraphicFramePr/>
          <p:nvPr/>
        </p:nvGraphicFramePr>
        <p:xfrm>
          <a:off x="162925" y="1387309"/>
          <a:ext cx="3000000" cy="3000000"/>
        </p:xfrm>
        <a:graphic>
          <a:graphicData uri="http://schemas.openxmlformats.org/drawingml/2006/table">
            <a:tbl>
              <a:tblPr>
                <a:noFill/>
                <a:tableStyleId>{3C02302D-1A38-4B88-AC61-B8E5A3A355C6}</a:tableStyleId>
              </a:tblPr>
              <a:tblGrid>
                <a:gridCol w="4413275"/>
                <a:gridCol w="4413275"/>
              </a:tblGrid>
              <a:tr h="410450">
                <a:tc>
                  <a:txBody>
                    <a:bodyPr>
                      <a:noAutofit/>
                    </a:bodyPr>
                    <a:lstStyle/>
                    <a:p>
                      <a:pPr lvl="0" rtl="0" algn="ctr">
                        <a:spcBef>
                          <a:spcPts val="0"/>
                        </a:spcBef>
                        <a:buNone/>
                      </a:pPr>
                      <a:r>
                        <a:rPr b="1" lang="en"/>
                        <a:t>Simple DML Trigger</a:t>
                      </a:r>
                    </a:p>
                  </a:txBody>
                  <a:tcPr marT="91425" marB="91425" marR="91425" marL="91425">
                    <a:solidFill>
                      <a:srgbClr val="9FC5E8"/>
                    </a:solidFill>
                  </a:tcPr>
                </a:tc>
                <a:tc>
                  <a:txBody>
                    <a:bodyPr>
                      <a:noAutofit/>
                    </a:bodyPr>
                    <a:lstStyle/>
                    <a:p>
                      <a:pPr lvl="0" rtl="0" algn="ctr">
                        <a:spcBef>
                          <a:spcPts val="0"/>
                        </a:spcBef>
                        <a:buNone/>
                      </a:pPr>
                      <a:r>
                        <a:rPr b="1" lang="en">
                          <a:solidFill>
                            <a:schemeClr val="dk1"/>
                          </a:solidFill>
                        </a:rPr>
                        <a:t>Instead-of DML Trigger</a:t>
                      </a:r>
                    </a:p>
                  </a:txBody>
                  <a:tcPr marT="91425" marB="91425" marR="91425" marL="91425">
                    <a:solidFill>
                      <a:srgbClr val="9FC5E8"/>
                    </a:solidFill>
                  </a:tcPr>
                </a:tc>
              </a:tr>
              <a:tr h="2794450">
                <a:tc>
                  <a:txBody>
                    <a:bodyPr>
                      <a:noAutofit/>
                    </a:bodyPr>
                    <a:lstStyle/>
                    <a:p>
                      <a:pPr lvl="0" rtl="0">
                        <a:spcBef>
                          <a:spcPts val="0"/>
                        </a:spcBef>
                        <a:buNone/>
                      </a:pPr>
                      <a:r>
                        <a:rPr b="1" lang="en">
                          <a:latin typeface="Courier New"/>
                          <a:ea typeface="Courier New"/>
                          <a:cs typeface="Courier New"/>
                          <a:sym typeface="Courier New"/>
                        </a:rPr>
                        <a:t>CREATE OR REPLACE TRIGGER </a:t>
                      </a:r>
                      <a:r>
                        <a:rPr i="1" lang="en">
                          <a:latin typeface="Courier New"/>
                          <a:ea typeface="Courier New"/>
                          <a:cs typeface="Courier New"/>
                          <a:sym typeface="Courier New"/>
                        </a:rPr>
                        <a:t>trg_name</a:t>
                      </a:r>
                    </a:p>
                    <a:p>
                      <a:pPr lvl="0" rtl="0">
                        <a:spcBef>
                          <a:spcPts val="0"/>
                        </a:spcBef>
                        <a:buNone/>
                      </a:pPr>
                      <a:r>
                        <a:rPr b="1" lang="en">
                          <a:latin typeface="Courier New"/>
                          <a:ea typeface="Courier New"/>
                          <a:cs typeface="Courier New"/>
                          <a:sym typeface="Courier New"/>
                        </a:rPr>
                        <a:t>{BEFORE </a:t>
                      </a:r>
                      <a:r>
                        <a:rPr lang="en">
                          <a:latin typeface="Courier New"/>
                          <a:ea typeface="Courier New"/>
                          <a:cs typeface="Courier New"/>
                          <a:sym typeface="Courier New"/>
                        </a:rPr>
                        <a:t>| </a:t>
                      </a:r>
                      <a:r>
                        <a:rPr b="1" lang="en">
                          <a:latin typeface="Courier New"/>
                          <a:ea typeface="Courier New"/>
                          <a:cs typeface="Courier New"/>
                          <a:sym typeface="Courier New"/>
                        </a:rPr>
                        <a:t>AFTER}</a:t>
                      </a:r>
                    </a:p>
                    <a:p>
                      <a:pPr lvl="0" rtl="0">
                        <a:spcBef>
                          <a:spcPts val="0"/>
                        </a:spcBef>
                        <a:buNone/>
                      </a:pPr>
                      <a:r>
                        <a:rPr b="1" lang="en">
                          <a:latin typeface="Courier New"/>
                          <a:ea typeface="Courier New"/>
                          <a:cs typeface="Courier New"/>
                          <a:sym typeface="Courier New"/>
                        </a:rPr>
                        <a:t>{</a:t>
                      </a:r>
                      <a:r>
                        <a:rPr b="1" lang="en">
                          <a:solidFill>
                            <a:schemeClr val="dk1"/>
                          </a:solidFill>
                          <a:latin typeface="Courier New"/>
                          <a:ea typeface="Courier New"/>
                          <a:cs typeface="Courier New"/>
                          <a:sym typeface="Courier New"/>
                        </a:rPr>
                        <a:t>DELETE </a:t>
                      </a:r>
                      <a:r>
                        <a:rPr lang="en">
                          <a:solidFill>
                            <a:schemeClr val="dk1"/>
                          </a:solidFill>
                          <a:latin typeface="Courier New"/>
                          <a:ea typeface="Courier New"/>
                          <a:cs typeface="Courier New"/>
                          <a:sym typeface="Courier New"/>
                        </a:rPr>
                        <a:t>|</a:t>
                      </a:r>
                      <a:r>
                        <a:rPr b="1" lang="en">
                          <a:solidFill>
                            <a:schemeClr val="dk1"/>
                          </a:solidFill>
                          <a:latin typeface="Courier New"/>
                          <a:ea typeface="Courier New"/>
                          <a:cs typeface="Courier New"/>
                          <a:sym typeface="Courier New"/>
                        </a:rPr>
                        <a:t> INSERT |</a:t>
                      </a:r>
                    </a:p>
                    <a:p>
                      <a:pPr lvl="0" rtl="0">
                        <a:spcBef>
                          <a:spcPts val="0"/>
                        </a:spcBef>
                        <a:buNone/>
                      </a:pPr>
                      <a:r>
                        <a:rPr b="1" lang="en">
                          <a:solidFill>
                            <a:schemeClr val="dk1"/>
                          </a:solidFill>
                          <a:latin typeface="Courier New"/>
                          <a:ea typeface="Courier New"/>
                          <a:cs typeface="Courier New"/>
                          <a:sym typeface="Courier New"/>
                        </a:rPr>
                        <a:t> UPDATE </a:t>
                      </a:r>
                      <a:r>
                        <a:rPr lang="en">
                          <a:solidFill>
                            <a:schemeClr val="dk1"/>
                          </a:solidFill>
                          <a:latin typeface="Courier New"/>
                          <a:ea typeface="Courier New"/>
                          <a:cs typeface="Courier New"/>
                          <a:sym typeface="Courier New"/>
                        </a:rPr>
                        <a:t>[</a:t>
                      </a:r>
                      <a:r>
                        <a:rPr b="1" lang="en">
                          <a:solidFill>
                            <a:schemeClr val="dk1"/>
                          </a:solidFill>
                          <a:latin typeface="Courier New"/>
                          <a:ea typeface="Courier New"/>
                          <a:cs typeface="Courier New"/>
                          <a:sym typeface="Courier New"/>
                        </a:rPr>
                        <a:t>OF</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column </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column </a:t>
                      </a:r>
                      <a:r>
                        <a:rPr lang="en">
                          <a:solidFill>
                            <a:schemeClr val="dk1"/>
                          </a:solidFill>
                          <a:latin typeface="Courier New"/>
                          <a:ea typeface="Courier New"/>
                          <a:cs typeface="Courier New"/>
                          <a:sym typeface="Courier New"/>
                        </a:rPr>
                        <a:t>]... ]</a:t>
                      </a:r>
                      <a:r>
                        <a:rPr b="1" lang="en">
                          <a:latin typeface="Courier New"/>
                          <a:ea typeface="Courier New"/>
                          <a:cs typeface="Courier New"/>
                          <a:sym typeface="Courier New"/>
                        </a:rPr>
                        <a:t>}</a:t>
                      </a:r>
                    </a:p>
                    <a:p>
                      <a:pPr lvl="0" rtl="0">
                        <a:spcBef>
                          <a:spcPts val="0"/>
                        </a:spcBef>
                        <a:buNone/>
                      </a:pPr>
                      <a:r>
                        <a:rPr b="1" lang="en">
                          <a:latin typeface="Courier New"/>
                          <a:ea typeface="Courier New"/>
                          <a:cs typeface="Courier New"/>
                          <a:sym typeface="Courier New"/>
                        </a:rPr>
                        <a:t>ON {</a:t>
                      </a:r>
                      <a:r>
                        <a:rPr i="1" lang="en">
                          <a:latin typeface="Courier New"/>
                          <a:ea typeface="Courier New"/>
                          <a:cs typeface="Courier New"/>
                          <a:sym typeface="Courier New"/>
                        </a:rPr>
                        <a:t>table_name </a:t>
                      </a:r>
                      <a:r>
                        <a:rPr lang="en">
                          <a:latin typeface="Courier New"/>
                          <a:ea typeface="Courier New"/>
                          <a:cs typeface="Courier New"/>
                          <a:sym typeface="Courier New"/>
                        </a:rPr>
                        <a:t>| </a:t>
                      </a:r>
                      <a:r>
                        <a:rPr i="1" lang="en">
                          <a:latin typeface="Courier New"/>
                          <a:ea typeface="Courier New"/>
                          <a:cs typeface="Courier New"/>
                          <a:sym typeface="Courier New"/>
                        </a:rPr>
                        <a:t>view_name</a:t>
                      </a:r>
                      <a:r>
                        <a:rPr lang="en">
                          <a:latin typeface="Courier New"/>
                          <a:ea typeface="Courier New"/>
                          <a:cs typeface="Courier New"/>
                          <a:sym typeface="Courier New"/>
                        </a:rPr>
                        <a:t>}</a:t>
                      </a:r>
                    </a:p>
                    <a:p>
                      <a:pPr lvl="0" rtl="0">
                        <a:spcBef>
                          <a:spcPts val="0"/>
                        </a:spcBef>
                        <a:buNone/>
                      </a:pPr>
                      <a:r>
                        <a:rPr lang="en">
                          <a:latin typeface="Courier New"/>
                          <a:ea typeface="Courier New"/>
                          <a:cs typeface="Courier New"/>
                          <a:sym typeface="Courier New"/>
                        </a:rPr>
                        <a:t>[FOR EACH ROW]</a:t>
                      </a:r>
                      <a:r>
                        <a:rPr b="1" lang="en">
                          <a:latin typeface="Courier New"/>
                          <a:ea typeface="Courier New"/>
                          <a:cs typeface="Courier New"/>
                          <a:sym typeface="Courier New"/>
                        </a:rPr>
                        <a:t> ← Omit for stmt-level</a:t>
                      </a:r>
                    </a:p>
                    <a:p>
                      <a:pPr lvl="0" rtl="0">
                        <a:spcBef>
                          <a:spcPts val="0"/>
                        </a:spcBef>
                        <a:buNone/>
                      </a:pPr>
                      <a:r>
                        <a:rPr lang="en">
                          <a:latin typeface="Courier New"/>
                          <a:ea typeface="Courier New"/>
                          <a:cs typeface="Courier New"/>
                          <a:sym typeface="Courier New"/>
                        </a:rPr>
                        <a:t>[[FOLLOWS | PRECEDES] </a:t>
                      </a:r>
                      <a:r>
                        <a:rPr i="1" lang="en">
                          <a:latin typeface="Courier New"/>
                          <a:ea typeface="Courier New"/>
                          <a:cs typeface="Courier New"/>
                          <a:sym typeface="Courier New"/>
                        </a:rPr>
                        <a:t>other_trg_name</a:t>
                      </a:r>
                      <a:r>
                        <a:rPr lang="en">
                          <a:latin typeface="Courier New"/>
                          <a:ea typeface="Courier New"/>
                          <a:cs typeface="Courier New"/>
                          <a:sym typeface="Courier New"/>
                        </a:rPr>
                        <a:t>]</a:t>
                      </a:r>
                    </a:p>
                    <a:p>
                      <a:pPr lvl="0" rtl="0">
                        <a:spcBef>
                          <a:spcPts val="0"/>
                        </a:spcBef>
                        <a:buNone/>
                      </a:pPr>
                      <a:r>
                        <a:rPr lang="en">
                          <a:latin typeface="Courier New"/>
                          <a:ea typeface="Courier New"/>
                          <a:cs typeface="Courier New"/>
                          <a:sym typeface="Courier New"/>
                        </a:rPr>
                        <a:t>[WHEN (</a:t>
                      </a:r>
                      <a:r>
                        <a:rPr i="1" lang="en">
                          <a:latin typeface="Courier New"/>
                          <a:ea typeface="Courier New"/>
                          <a:cs typeface="Courier New"/>
                          <a:sym typeface="Courier New"/>
                        </a:rPr>
                        <a:t>condition</a:t>
                      </a:r>
                      <a:r>
                        <a:rPr lang="en">
                          <a:latin typeface="Courier New"/>
                          <a:ea typeface="Courier New"/>
                          <a:cs typeface="Courier New"/>
                          <a:sym typeface="Courier New"/>
                        </a:rPr>
                        <a:t>)]</a:t>
                      </a:r>
                    </a:p>
                    <a:p>
                      <a:pPr lvl="0" rtl="0">
                        <a:spcBef>
                          <a:spcPts val="0"/>
                        </a:spcBef>
                        <a:buNone/>
                      </a:pPr>
                      <a:r>
                        <a:rPr b="1" lang="en">
                          <a:latin typeface="Courier New"/>
                          <a:ea typeface="Courier New"/>
                          <a:cs typeface="Courier New"/>
                          <a:sym typeface="Courier New"/>
                        </a:rPr>
                        <a:t>DECLARE</a:t>
                      </a:r>
                    </a:p>
                    <a:p>
                      <a:pPr lvl="0" rtl="0">
                        <a:spcBef>
                          <a:spcPts val="0"/>
                        </a:spcBef>
                        <a:buNone/>
                      </a:pPr>
                      <a:r>
                        <a:rPr b="1" lang="en">
                          <a:latin typeface="Courier New"/>
                          <a:ea typeface="Courier New"/>
                          <a:cs typeface="Courier New"/>
                          <a:sym typeface="Courier New"/>
                        </a:rPr>
                        <a:t>BEGIN</a:t>
                      </a:r>
                    </a:p>
                    <a:p>
                      <a:pPr lvl="0" rtl="0">
                        <a:spcBef>
                          <a:spcPts val="0"/>
                        </a:spcBef>
                        <a:buNone/>
                      </a:pPr>
                      <a:r>
                        <a:rPr b="1" lang="en">
                          <a:latin typeface="Courier New"/>
                          <a:ea typeface="Courier New"/>
                          <a:cs typeface="Courier New"/>
                          <a:sym typeface="Courier New"/>
                        </a:rPr>
                        <a:t>  </a:t>
                      </a:r>
                      <a:r>
                        <a:rPr b="1" i="1" lang="en">
                          <a:latin typeface="Courier New"/>
                          <a:ea typeface="Courier New"/>
                          <a:cs typeface="Courier New"/>
                          <a:sym typeface="Courier New"/>
                        </a:rPr>
                        <a:t>trigger_body_statements;</a:t>
                      </a:r>
                    </a:p>
                    <a:p>
                      <a:pPr lvl="0" rtl="0">
                        <a:spcBef>
                          <a:spcPts val="0"/>
                        </a:spcBef>
                        <a:buNone/>
                      </a:pPr>
                      <a:r>
                        <a:rPr lang="en">
                          <a:latin typeface="Courier New"/>
                          <a:ea typeface="Courier New"/>
                          <a:cs typeface="Courier New"/>
                          <a:sym typeface="Courier New"/>
                        </a:rPr>
                        <a:t>[EXCEPTION]</a:t>
                      </a:r>
                    </a:p>
                    <a:p>
                      <a:pPr lvl="0" rtl="0">
                        <a:spcBef>
                          <a:spcPts val="0"/>
                        </a:spcBef>
                        <a:buNone/>
                      </a:pPr>
                      <a:r>
                        <a:rPr b="1" lang="en">
                          <a:latin typeface="Courier New"/>
                          <a:ea typeface="Courier New"/>
                          <a:cs typeface="Courier New"/>
                          <a:sym typeface="Courier New"/>
                        </a:rPr>
                        <a:t>END </a:t>
                      </a:r>
                      <a:r>
                        <a:rPr i="1" lang="en">
                          <a:latin typeface="Courier New"/>
                          <a:ea typeface="Courier New"/>
                          <a:cs typeface="Courier New"/>
                          <a:sym typeface="Courier New"/>
                        </a:rPr>
                        <a:t>trg_name</a:t>
                      </a:r>
                      <a:r>
                        <a:rPr lang="en">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spcBef>
                          <a:spcPts val="0"/>
                        </a:spcBef>
                        <a:buNone/>
                      </a:pPr>
                      <a:r>
                        <a:rPr b="1" lang="en">
                          <a:solidFill>
                            <a:schemeClr val="dk1"/>
                          </a:solidFill>
                          <a:latin typeface="Courier New"/>
                          <a:ea typeface="Courier New"/>
                          <a:cs typeface="Courier New"/>
                          <a:sym typeface="Courier New"/>
                        </a:rPr>
                        <a:t>CREATE OR REPLACE TRIGGER</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trg_name</a:t>
                      </a:r>
                    </a:p>
                    <a:p>
                      <a:pPr lvl="0" rtl="0">
                        <a:spcBef>
                          <a:spcPts val="0"/>
                        </a:spcBef>
                        <a:buNone/>
                      </a:pPr>
                      <a:r>
                        <a:rPr b="1" lang="en">
                          <a:solidFill>
                            <a:schemeClr val="dk1"/>
                          </a:solidFill>
                          <a:latin typeface="Courier New"/>
                          <a:ea typeface="Courier New"/>
                          <a:cs typeface="Courier New"/>
                          <a:sym typeface="Courier New"/>
                        </a:rPr>
                        <a:t>INSTEAD OF {DELETE | INSERT | UPDATE}</a:t>
                      </a:r>
                    </a:p>
                    <a:p>
                      <a:pPr lvl="0" rtl="0">
                        <a:spcBef>
                          <a:spcPts val="0"/>
                        </a:spcBef>
                        <a:buNone/>
                      </a:pPr>
                      <a:r>
                        <a:rPr b="1" lang="en">
                          <a:solidFill>
                            <a:schemeClr val="dk1"/>
                          </a:solidFill>
                          <a:latin typeface="Courier New"/>
                          <a:ea typeface="Courier New"/>
                          <a:cs typeface="Courier New"/>
                          <a:sym typeface="Courier New"/>
                        </a:rPr>
                        <a:t>ON</a:t>
                      </a:r>
                      <a:r>
                        <a:rPr lang="en">
                          <a:solidFill>
                            <a:schemeClr val="dk1"/>
                          </a:solidFill>
                          <a:latin typeface="Courier New"/>
                          <a:ea typeface="Courier New"/>
                          <a:cs typeface="Courier New"/>
                          <a:sym typeface="Courier New"/>
                        </a:rPr>
                        <a:t> </a:t>
                      </a:r>
                      <a:r>
                        <a:rPr i="1" lang="en">
                          <a:solidFill>
                            <a:schemeClr val="dk1"/>
                          </a:solidFill>
                          <a:latin typeface="Courier New"/>
                          <a:ea typeface="Courier New"/>
                          <a:cs typeface="Courier New"/>
                          <a:sym typeface="Courier New"/>
                        </a:rPr>
                        <a:t>view_name</a:t>
                      </a:r>
                    </a:p>
                    <a:p>
                      <a:pPr lvl="0" rtl="0">
                        <a:spcBef>
                          <a:spcPts val="0"/>
                        </a:spcBef>
                        <a:buNone/>
                      </a:pPr>
                      <a:r>
                        <a:rPr lang="en">
                          <a:solidFill>
                            <a:schemeClr val="dk1"/>
                          </a:solidFill>
                          <a:latin typeface="Courier New"/>
                          <a:ea typeface="Courier New"/>
                          <a:cs typeface="Courier New"/>
                          <a:sym typeface="Courier New"/>
                        </a:rPr>
                        <a:t>[FOR EACH ROW]</a:t>
                      </a:r>
                    </a:p>
                    <a:p>
                      <a:pPr lvl="0" rtl="0">
                        <a:spcBef>
                          <a:spcPts val="0"/>
                        </a:spcBef>
                        <a:buNone/>
                      </a:pPr>
                      <a:r>
                        <a:rPr lang="en">
                          <a:solidFill>
                            <a:schemeClr val="dk1"/>
                          </a:solidFill>
                          <a:latin typeface="Courier New"/>
                          <a:ea typeface="Courier New"/>
                          <a:cs typeface="Courier New"/>
                          <a:sym typeface="Courier New"/>
                        </a:rPr>
                        <a:t>[[FOLLOWS | PRECEDES] </a:t>
                      </a:r>
                      <a:r>
                        <a:rPr i="1" lang="en">
                          <a:solidFill>
                            <a:schemeClr val="dk1"/>
                          </a:solidFill>
                          <a:latin typeface="Courier New"/>
                          <a:ea typeface="Courier New"/>
                          <a:cs typeface="Courier New"/>
                          <a:sym typeface="Courier New"/>
                        </a:rPr>
                        <a:t>other_trg_name</a:t>
                      </a:r>
                      <a:r>
                        <a:rPr lang="en">
                          <a:solidFill>
                            <a:schemeClr val="dk1"/>
                          </a:solidFill>
                          <a:latin typeface="Courier New"/>
                          <a:ea typeface="Courier New"/>
                          <a:cs typeface="Courier New"/>
                          <a:sym typeface="Courier New"/>
                        </a:rPr>
                        <a:t>]</a:t>
                      </a:r>
                    </a:p>
                    <a:p>
                      <a:pPr lvl="0" rtl="0">
                        <a:spcBef>
                          <a:spcPts val="0"/>
                        </a:spcBef>
                        <a:buNone/>
                      </a:pPr>
                      <a:r>
                        <a:rPr b="1" lang="en">
                          <a:solidFill>
                            <a:schemeClr val="dk1"/>
                          </a:solidFill>
                          <a:latin typeface="Courier New"/>
                          <a:ea typeface="Courier New"/>
                          <a:cs typeface="Courier New"/>
                          <a:sym typeface="Courier New"/>
                        </a:rPr>
                        <a:t>DECLARE</a:t>
                      </a:r>
                    </a:p>
                    <a:p>
                      <a:pPr lvl="0" rtl="0">
                        <a:spcBef>
                          <a:spcPts val="0"/>
                        </a:spcBef>
                        <a:buNone/>
                      </a:pPr>
                      <a:r>
                        <a:rPr b="1" lang="en">
                          <a:solidFill>
                            <a:schemeClr val="dk1"/>
                          </a:solidFill>
                          <a:latin typeface="Courier New"/>
                          <a:ea typeface="Courier New"/>
                          <a:cs typeface="Courier New"/>
                          <a:sym typeface="Courier New"/>
                        </a:rPr>
                        <a:t>BEGIN</a:t>
                      </a:r>
                    </a:p>
                    <a:p>
                      <a:pPr lvl="0" rtl="0">
                        <a:spcBef>
                          <a:spcPts val="0"/>
                        </a:spcBef>
                        <a:buNone/>
                      </a:pPr>
                      <a:r>
                        <a:rPr b="1" lang="en">
                          <a:solidFill>
                            <a:schemeClr val="dk1"/>
                          </a:solidFill>
                          <a:latin typeface="Courier New"/>
                          <a:ea typeface="Courier New"/>
                          <a:cs typeface="Courier New"/>
                          <a:sym typeface="Courier New"/>
                        </a:rPr>
                        <a:t>  </a:t>
                      </a:r>
                      <a:r>
                        <a:rPr b="1" i="1" lang="en">
                          <a:solidFill>
                            <a:schemeClr val="dk1"/>
                          </a:solidFill>
                          <a:latin typeface="Courier New"/>
                          <a:ea typeface="Courier New"/>
                          <a:cs typeface="Courier New"/>
                          <a:sym typeface="Courier New"/>
                        </a:rPr>
                        <a:t>trigger_body_statements;</a:t>
                      </a:r>
                    </a:p>
                    <a:p>
                      <a:pPr lvl="0" rtl="0">
                        <a:spcBef>
                          <a:spcPts val="0"/>
                        </a:spcBef>
                        <a:buClr>
                          <a:schemeClr val="dk1"/>
                        </a:buClr>
                        <a:buSzPct val="78571"/>
                        <a:buFont typeface="Arial"/>
                        <a:buNone/>
                      </a:pPr>
                      <a:r>
                        <a:rPr lang="en">
                          <a:solidFill>
                            <a:schemeClr val="dk1"/>
                          </a:solidFill>
                          <a:latin typeface="Courier New"/>
                          <a:ea typeface="Courier New"/>
                          <a:cs typeface="Courier New"/>
                          <a:sym typeface="Courier New"/>
                        </a:rPr>
                        <a:t>[EXCEPTION]</a:t>
                      </a:r>
                    </a:p>
                    <a:p>
                      <a:pPr lvl="0" rtl="0">
                        <a:spcBef>
                          <a:spcPts val="0"/>
                        </a:spcBef>
                        <a:buClr>
                          <a:schemeClr val="dk1"/>
                        </a:buClr>
                        <a:buSzPct val="78571"/>
                        <a:buFont typeface="Arial"/>
                        <a:buNone/>
                      </a:pPr>
                      <a:r>
                        <a:rPr b="1" lang="en">
                          <a:solidFill>
                            <a:schemeClr val="dk1"/>
                          </a:solidFill>
                          <a:latin typeface="Courier New"/>
                          <a:ea typeface="Courier New"/>
                          <a:cs typeface="Courier New"/>
                          <a:sym typeface="Courier New"/>
                        </a:rPr>
                        <a:t>END </a:t>
                      </a:r>
                      <a:r>
                        <a:rPr i="1" lang="en">
                          <a:solidFill>
                            <a:schemeClr val="dk1"/>
                          </a:solidFill>
                          <a:latin typeface="Courier New"/>
                          <a:ea typeface="Courier New"/>
                          <a:cs typeface="Courier New"/>
                          <a:sym typeface="Courier New"/>
                        </a:rPr>
                        <a:t>trg_name</a:t>
                      </a:r>
                      <a:r>
                        <a:rPr lang="en">
                          <a:solidFill>
                            <a:schemeClr val="dk1"/>
                          </a:solidFill>
                          <a:latin typeface="Courier New"/>
                          <a:ea typeface="Courier New"/>
                          <a:cs typeface="Courier New"/>
                          <a:sym typeface="Courier New"/>
                        </a:rPr>
                        <a:t>;</a:t>
                      </a:r>
                    </a:p>
                  </a:txBody>
                  <a:tcPr marT="91425" marB="91425" marR="91425" marL="91425">
                    <a:solidFill>
                      <a:srgbClr val="FFF2CC"/>
                    </a:solidFill>
                  </a:tcPr>
                </a:tc>
              </a:tr>
            </a:tbl>
          </a:graphicData>
        </a:graphic>
      </p:graphicFrame>
    </p:spTree>
  </p:cSld>
  <p:clrMapOvr>
    <a:masterClrMapping/>
  </p:clrMapOvr>
  <p:transition spd="slow">
    <p:cut/>
  </p:transition>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9" name="Shape 1099"/>
        <p:cNvGrpSpPr/>
        <p:nvPr/>
      </p:nvGrpSpPr>
      <p:grpSpPr>
        <a:xfrm>
          <a:off x="0" y="0"/>
          <a:ext cx="0" cy="0"/>
          <a:chOff x="0" y="0"/>
          <a:chExt cx="0" cy="0"/>
        </a:xfrm>
      </p:grpSpPr>
      <p:sp>
        <p:nvSpPr>
          <p:cNvPr id="1100" name="Shape 110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101" name="Shape 1101"/>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t>“Conditional Predicates”</a:t>
            </a:r>
          </a:p>
          <a:p>
            <a:pPr indent="-228600" lvl="0" marL="457200" marR="0" rtl="0" algn="l">
              <a:lnSpc>
                <a:spcPct val="100000"/>
              </a:lnSpc>
              <a:spcBef>
                <a:spcPts val="600"/>
              </a:spcBef>
              <a:spcAft>
                <a:spcPts val="0"/>
              </a:spcAft>
              <a:buChar char="●"/>
            </a:pPr>
            <a:r>
              <a:rPr lang="en"/>
              <a:t>Boolean operators the trigger body can use to determine whether trigger was fired for insert, update or delete.</a:t>
            </a:r>
          </a:p>
          <a:p>
            <a:pPr indent="-228600" lvl="0" marL="457200" marR="0" rtl="0" algn="l">
              <a:lnSpc>
                <a:spcPct val="100000"/>
              </a:lnSpc>
              <a:spcBef>
                <a:spcPts val="600"/>
              </a:spcBef>
              <a:spcAft>
                <a:spcPts val="0"/>
              </a:spcAft>
              <a:buChar char="●"/>
            </a:pPr>
            <a:r>
              <a:rPr lang="en"/>
              <a:t>INSERTING</a:t>
            </a:r>
          </a:p>
          <a:p>
            <a:pPr indent="-228600" lvl="0" marL="457200" marR="0" rtl="0" algn="l">
              <a:lnSpc>
                <a:spcPct val="100000"/>
              </a:lnSpc>
              <a:spcBef>
                <a:spcPts val="600"/>
              </a:spcBef>
              <a:spcAft>
                <a:spcPts val="0"/>
              </a:spcAft>
              <a:buChar char="●"/>
            </a:pPr>
            <a:r>
              <a:rPr lang="en"/>
              <a:t>DELETING</a:t>
            </a:r>
          </a:p>
          <a:p>
            <a:pPr indent="-228600" lvl="0" marL="457200" marR="0" rtl="0" algn="l">
              <a:lnSpc>
                <a:spcPct val="100000"/>
              </a:lnSpc>
              <a:spcBef>
                <a:spcPts val="600"/>
              </a:spcBef>
              <a:spcAft>
                <a:spcPts val="0"/>
              </a:spcAft>
              <a:buChar char="●"/>
            </a:pPr>
            <a:r>
              <a:rPr lang="en"/>
              <a:t>UPDATING</a:t>
            </a:r>
          </a:p>
          <a:p>
            <a:pPr indent="-228600" lvl="0" marL="457200" marR="0" rtl="0" algn="l">
              <a:lnSpc>
                <a:spcPct val="100000"/>
              </a:lnSpc>
              <a:spcBef>
                <a:spcPts val="600"/>
              </a:spcBef>
              <a:spcAft>
                <a:spcPts val="0"/>
              </a:spcAft>
              <a:buChar char="●"/>
            </a:pPr>
            <a:r>
              <a:rPr lang="en"/>
              <a:t>UPDATING (‘</a:t>
            </a:r>
            <a:r>
              <a:rPr i="1" lang="en"/>
              <a:t>column</a:t>
            </a:r>
            <a:r>
              <a:rPr lang="en"/>
              <a:t>’)</a:t>
            </a:r>
          </a:p>
        </p:txBody>
      </p:sp>
    </p:spTree>
  </p:cSld>
  <p:clrMapOvr>
    <a:masterClrMapping/>
  </p:clrMapOvr>
  <p:transition spd="slow">
    <p:cut/>
  </p:transition>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5" name="Shape 1105"/>
        <p:cNvGrpSpPr/>
        <p:nvPr/>
      </p:nvGrpSpPr>
      <p:grpSpPr>
        <a:xfrm>
          <a:off x="0" y="0"/>
          <a:ext cx="0" cy="0"/>
          <a:chOff x="0" y="0"/>
          <a:chExt cx="0" cy="0"/>
        </a:xfrm>
      </p:grpSpPr>
      <p:sp>
        <p:nvSpPr>
          <p:cNvPr id="1106" name="Shape 110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107" name="Shape 1107"/>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t>Correlation Records</a:t>
            </a:r>
          </a:p>
          <a:p>
            <a:pPr indent="-381000" lvl="0" marL="457200" marR="0" rtl="0" algn="l">
              <a:lnSpc>
                <a:spcPct val="100000"/>
              </a:lnSpc>
              <a:spcBef>
                <a:spcPts val="600"/>
              </a:spcBef>
              <a:spcAft>
                <a:spcPts val="0"/>
              </a:spcAft>
              <a:buSzPct val="100000"/>
              <a:buChar char="●"/>
            </a:pPr>
            <a:r>
              <a:rPr lang="en" sz="2400"/>
              <a:t>In row-level triggers, access the current row using the built-in handles “:old” and “:new”</a:t>
            </a:r>
          </a:p>
          <a:p>
            <a:pPr indent="-381000" lvl="0" marL="457200" marR="0" rtl="0" algn="l">
              <a:lnSpc>
                <a:spcPct val="100000"/>
              </a:lnSpc>
              <a:spcBef>
                <a:spcPts val="600"/>
              </a:spcBef>
              <a:spcAft>
                <a:spcPts val="0"/>
              </a:spcAft>
              <a:buSzPct val="100000"/>
              <a:buChar char="●"/>
            </a:pPr>
            <a:r>
              <a:rPr lang="en" sz="2400"/>
              <a:t>They are like a PL/SQL record</a:t>
            </a:r>
            <a:r>
              <a:rPr baseline="30000" lang="en" sz="2400"/>
              <a:t>1</a:t>
            </a:r>
            <a:r>
              <a:rPr lang="en" sz="2400"/>
              <a:t> and have a field for every column in the table.</a:t>
            </a:r>
          </a:p>
          <a:p>
            <a:pPr indent="-381000" lvl="0" marL="457200" marR="0" rtl="0" algn="l">
              <a:lnSpc>
                <a:spcPct val="100000"/>
              </a:lnSpc>
              <a:spcBef>
                <a:spcPts val="600"/>
              </a:spcBef>
              <a:spcAft>
                <a:spcPts val="0"/>
              </a:spcAft>
              <a:buSzPct val="100000"/>
              <a:buChar char="●"/>
            </a:pPr>
            <a:r>
              <a:rPr lang="en" sz="2400"/>
              <a:t>If triggered table is named OLD or NEW, :old and :new can be renamed using the REFERENCING clause</a:t>
            </a:r>
          </a:p>
          <a:p>
            <a:pPr indent="-381000" lvl="0" marL="457200" marR="0" rtl="0" algn="l">
              <a:lnSpc>
                <a:spcPct val="100000"/>
              </a:lnSpc>
              <a:spcBef>
                <a:spcPts val="600"/>
              </a:spcBef>
              <a:spcAft>
                <a:spcPts val="0"/>
              </a:spcAft>
              <a:buSzPct val="100000"/>
              <a:buChar char="●"/>
            </a:pPr>
            <a:r>
              <a:rPr lang="en" sz="2400"/>
              <a:t>There is a :parent as well. Only used in </a:t>
            </a:r>
            <a:r>
              <a:rPr lang="en" sz="2400" u="sng">
                <a:solidFill>
                  <a:schemeClr val="hlink"/>
                </a:solidFill>
                <a:hlinkClick r:id="rId3"/>
              </a:rPr>
              <a:t>instead-of triggers on nested table columns</a:t>
            </a:r>
            <a:r>
              <a:rPr lang="en" sz="2400"/>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0" st="0"/>
                                            </p:txEl>
                                          </p:spTgt>
                                        </p:tgtEl>
                                        <p:attrNameLst>
                                          <p:attrName>style.visibility</p:attrName>
                                        </p:attrNameLst>
                                      </p:cBhvr>
                                      <p:to>
                                        <p:strVal val="visible"/>
                                      </p:to>
                                    </p:set>
                                    <p:animEffect filter="fade" transition="in">
                                      <p:cBhvr>
                                        <p:cTn dur="1000"/>
                                        <p:tgtEl>
                                          <p:spTgt spid="1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1" st="1"/>
                                            </p:txEl>
                                          </p:spTgt>
                                        </p:tgtEl>
                                        <p:attrNameLst>
                                          <p:attrName>style.visibility</p:attrName>
                                        </p:attrNameLst>
                                      </p:cBhvr>
                                      <p:to>
                                        <p:strVal val="visible"/>
                                      </p:to>
                                    </p:set>
                                    <p:animEffect filter="fade" transition="in">
                                      <p:cBhvr>
                                        <p:cTn dur="1000"/>
                                        <p:tgtEl>
                                          <p:spTgt spid="1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2" st="2"/>
                                            </p:txEl>
                                          </p:spTgt>
                                        </p:tgtEl>
                                        <p:attrNameLst>
                                          <p:attrName>style.visibility</p:attrName>
                                        </p:attrNameLst>
                                      </p:cBhvr>
                                      <p:to>
                                        <p:strVal val="visible"/>
                                      </p:to>
                                    </p:set>
                                    <p:animEffect filter="fade" transition="in">
                                      <p:cBhvr>
                                        <p:cTn dur="1000"/>
                                        <p:tgtEl>
                                          <p:spTgt spid="1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3" st="3"/>
                                            </p:txEl>
                                          </p:spTgt>
                                        </p:tgtEl>
                                        <p:attrNameLst>
                                          <p:attrName>style.visibility</p:attrName>
                                        </p:attrNameLst>
                                      </p:cBhvr>
                                      <p:to>
                                        <p:strVal val="visible"/>
                                      </p:to>
                                    </p:set>
                                    <p:animEffect filter="fade" transition="in">
                                      <p:cBhvr>
                                        <p:cTn dur="1000"/>
                                        <p:tgtEl>
                                          <p:spTgt spid="11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4" st="4"/>
                                            </p:txEl>
                                          </p:spTgt>
                                        </p:tgtEl>
                                        <p:attrNameLst>
                                          <p:attrName>style.visibility</p:attrName>
                                        </p:attrNameLst>
                                      </p:cBhvr>
                                      <p:to>
                                        <p:strVal val="visible"/>
                                      </p:to>
                                    </p:set>
                                    <p:animEffect filter="fade" transition="in">
                                      <p:cBhvr>
                                        <p:cTn dur="1000"/>
                                        <p:tgtEl>
                                          <p:spTgt spid="110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1" name="Shape 1111"/>
        <p:cNvGrpSpPr/>
        <p:nvPr/>
      </p:nvGrpSpPr>
      <p:grpSpPr>
        <a:xfrm>
          <a:off x="0" y="0"/>
          <a:ext cx="0" cy="0"/>
          <a:chOff x="0" y="0"/>
          <a:chExt cx="0" cy="0"/>
        </a:xfrm>
      </p:grpSpPr>
      <p:sp>
        <p:nvSpPr>
          <p:cNvPr id="1112" name="Shape 111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Stored PL/SQL: Triggers</a:t>
            </a:r>
          </a:p>
        </p:txBody>
      </p:sp>
      <p:sp>
        <p:nvSpPr>
          <p:cNvPr id="1113" name="Shape 1113"/>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Correlation Records</a:t>
            </a:r>
          </a:p>
          <a:p>
            <a:pPr indent="-400050" lvl="0" marL="457200" rtl="0">
              <a:spcBef>
                <a:spcPts val="0"/>
              </a:spcBef>
              <a:buSzPct val="100000"/>
              <a:buChar char="●"/>
            </a:pPr>
            <a:r>
              <a:rPr lang="en" sz="2700"/>
              <a:t>:old holds the row’s pre-update/delete column values</a:t>
            </a:r>
          </a:p>
          <a:p>
            <a:pPr indent="-400050" lvl="1" marL="914400" rtl="0">
              <a:spcBef>
                <a:spcPts val="0"/>
              </a:spcBef>
              <a:buSzPct val="100000"/>
              <a:buChar char="○"/>
            </a:pPr>
            <a:r>
              <a:rPr lang="en" sz="2700"/>
              <a:t>empty during an INSERT trigger</a:t>
            </a:r>
          </a:p>
          <a:p>
            <a:pPr indent="-400050" lvl="0" marL="457200" rtl="0">
              <a:spcBef>
                <a:spcPts val="0"/>
              </a:spcBef>
              <a:buSzPct val="100000"/>
              <a:buChar char="●"/>
            </a:pPr>
            <a:r>
              <a:rPr lang="en" sz="2700"/>
              <a:t>:new holds the row’s post-insert/update column values</a:t>
            </a:r>
          </a:p>
          <a:p>
            <a:pPr indent="-400050" lvl="1" marL="914400" rtl="0">
              <a:spcBef>
                <a:spcPts val="0"/>
              </a:spcBef>
              <a:buSzPct val="100000"/>
              <a:buChar char="○"/>
            </a:pPr>
            <a:r>
              <a:rPr lang="en" sz="2700"/>
              <a:t>empty during a DELETE trigger</a:t>
            </a:r>
          </a:p>
          <a:p>
            <a:pPr indent="-400050" lvl="0" marL="457200" rtl="0">
              <a:spcBef>
                <a:spcPts val="0"/>
              </a:spcBef>
              <a:buSzPct val="100000"/>
              <a:buChar char="●"/>
            </a:pPr>
            <a:r>
              <a:rPr lang="en" sz="2700"/>
              <a:t>Trigger cannot change values in :old</a:t>
            </a:r>
          </a:p>
          <a:p>
            <a:pPr indent="-400050" lvl="0" marL="457200">
              <a:spcBef>
                <a:spcPts val="0"/>
              </a:spcBef>
              <a:buSzPct val="100000"/>
              <a:buChar char="●"/>
            </a:pPr>
            <a:r>
              <a:rPr lang="en" sz="2700"/>
              <a:t>An AFTER trigger cannot change values in :new</a:t>
            </a:r>
          </a:p>
        </p:txBody>
      </p:sp>
    </p:spTree>
  </p:cSld>
  <p:clrMapOvr>
    <a:masterClrMapping/>
  </p:clrMapOvr>
  <p:transition spd="slow">
    <p:cut/>
  </p:transition>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7" name="Shape 1117"/>
        <p:cNvGrpSpPr/>
        <p:nvPr/>
      </p:nvGrpSpPr>
      <p:grpSpPr>
        <a:xfrm>
          <a:off x="0" y="0"/>
          <a:ext cx="0" cy="0"/>
          <a:chOff x="0" y="0"/>
          <a:chExt cx="0" cy="0"/>
        </a:xfrm>
      </p:grpSpPr>
      <p:sp>
        <p:nvSpPr>
          <p:cNvPr id="1118" name="Shape 111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Stored PL/SQL: Triggers</a:t>
            </a:r>
          </a:p>
        </p:txBody>
      </p:sp>
      <p:sp>
        <p:nvSpPr>
          <p:cNvPr id="1119" name="Shape 1119"/>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Trigger Body</a:t>
            </a:r>
          </a:p>
          <a:p>
            <a:pPr indent="-228600" lvl="0" marL="457200" rtl="0">
              <a:spcBef>
                <a:spcPts val="0"/>
              </a:spcBef>
              <a:buChar char="●"/>
            </a:pPr>
            <a:r>
              <a:rPr lang="en"/>
              <a:t>Use the full power of PL/SQL in the body.</a:t>
            </a:r>
          </a:p>
          <a:p>
            <a:pPr indent="-228600" lvl="0" marL="457200" rtl="0">
              <a:spcBef>
                <a:spcPts val="0"/>
              </a:spcBef>
              <a:buChar char="●"/>
            </a:pPr>
            <a:r>
              <a:rPr lang="en"/>
              <a:t>Trigger body code is difficult to debug, edit and maintain w/o a PL/SQL IDE.</a:t>
            </a:r>
          </a:p>
          <a:p>
            <a:pPr indent="-228600" lvl="0" marL="457200">
              <a:spcBef>
                <a:spcPts val="0"/>
              </a:spcBef>
              <a:buChar char="●"/>
            </a:pPr>
            <a:r>
              <a:rPr lang="en"/>
              <a:t>Best to code the body in a packaged routine, passing the old and new values from the trigger.</a:t>
            </a:r>
          </a:p>
        </p:txBody>
      </p:sp>
    </p:spTree>
  </p:cSld>
  <p:clrMapOvr>
    <a:masterClrMapping/>
  </p:clrMapOvr>
  <p:transition spd="slow">
    <p:cut/>
  </p:transition>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3" name="Shape 1123"/>
        <p:cNvGrpSpPr/>
        <p:nvPr/>
      </p:nvGrpSpPr>
      <p:grpSpPr>
        <a:xfrm>
          <a:off x="0" y="0"/>
          <a:ext cx="0" cy="0"/>
          <a:chOff x="0" y="0"/>
          <a:chExt cx="0" cy="0"/>
        </a:xfrm>
      </p:grpSpPr>
      <p:sp>
        <p:nvSpPr>
          <p:cNvPr id="1124" name="Shape 112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 Errors</a:t>
            </a:r>
          </a:p>
        </p:txBody>
      </p:sp>
      <p:sp>
        <p:nvSpPr>
          <p:cNvPr id="1125" name="Shape 1125"/>
          <p:cNvSpPr txBox="1"/>
          <p:nvPr>
            <p:ph idx="1" type="body"/>
          </p:nvPr>
        </p:nvSpPr>
        <p:spPr>
          <a:xfrm>
            <a:off x="108900" y="634800"/>
            <a:ext cx="8934599" cy="4247699"/>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lang="en"/>
              <a:t>Debugging Errors in Triggers</a:t>
            </a:r>
          </a:p>
          <a:p>
            <a:pPr indent="-228600" lvl="0" marL="457200" marR="0" rtl="0" algn="l">
              <a:lnSpc>
                <a:spcPct val="100000"/>
              </a:lnSpc>
              <a:spcBef>
                <a:spcPts val="600"/>
              </a:spcBef>
              <a:spcAft>
                <a:spcPts val="0"/>
              </a:spcAft>
              <a:buChar char="●"/>
            </a:pPr>
            <a:r>
              <a:rPr lang="en"/>
              <a:t>USER_SOURCE contains all PL/SQL source code</a:t>
            </a:r>
          </a:p>
          <a:p>
            <a:pPr indent="-228600" lvl="1" marL="914400" marR="0" rtl="0" algn="l">
              <a:lnSpc>
                <a:spcPct val="100000"/>
              </a:lnSpc>
              <a:spcBef>
                <a:spcPts val="600"/>
              </a:spcBef>
              <a:spcAft>
                <a:spcPts val="0"/>
              </a:spcAft>
              <a:buChar char="○"/>
            </a:pPr>
            <a:r>
              <a:rPr lang="en"/>
              <a:t>TEXT column contains all the code (over mult. rows)</a:t>
            </a:r>
          </a:p>
          <a:p>
            <a:pPr indent="-228600" lvl="0" marL="457200" marR="0" rtl="0" algn="l">
              <a:lnSpc>
                <a:spcPct val="100000"/>
              </a:lnSpc>
              <a:spcBef>
                <a:spcPts val="600"/>
              </a:spcBef>
              <a:spcAft>
                <a:spcPts val="0"/>
              </a:spcAft>
              <a:buChar char="●"/>
            </a:pPr>
            <a:r>
              <a:rPr lang="en"/>
              <a:t>When you get an Oracle error message like</a:t>
            </a:r>
          </a:p>
          <a:p>
            <a:pPr indent="457200" lvl="0" marL="457200" marR="0" rtl="0" algn="l">
              <a:lnSpc>
                <a:spcPct val="100000"/>
              </a:lnSpc>
              <a:spcBef>
                <a:spcPts val="600"/>
              </a:spcBef>
              <a:spcAft>
                <a:spcPts val="0"/>
              </a:spcAft>
              <a:buNone/>
            </a:pPr>
            <a:r>
              <a:rPr lang="en" sz="2000">
                <a:solidFill>
                  <a:srgbClr val="FF0000"/>
                </a:solidFill>
                <a:latin typeface="Courier New"/>
                <a:ea typeface="Courier New"/>
                <a:cs typeface="Courier New"/>
                <a:sym typeface="Courier New"/>
              </a:rPr>
              <a:t>ORA-06512: at "CORE.GENDER_PKG", line 11</a:t>
            </a:r>
          </a:p>
          <a:p>
            <a:pPr indent="-228600" lvl="1" marL="914400" rtl="0">
              <a:spcBef>
                <a:spcPts val="600"/>
              </a:spcBef>
              <a:buChar char="○"/>
            </a:pPr>
            <a:r>
              <a:rPr lang="en"/>
              <a:t>It means line 11 from from the top of the source seen in the user_source.text column.</a:t>
            </a:r>
          </a:p>
        </p:txBody>
      </p:sp>
    </p:spTree>
  </p:cSld>
  <p:clrMapOvr>
    <a:masterClrMapping/>
  </p:clrMapOvr>
  <p:transition spd="slow">
    <p:cut/>
  </p:transition>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9" name="Shape 1129"/>
        <p:cNvGrpSpPr/>
        <p:nvPr/>
      </p:nvGrpSpPr>
      <p:grpSpPr>
        <a:xfrm>
          <a:off x="0" y="0"/>
          <a:ext cx="0" cy="0"/>
          <a:chOff x="0" y="0"/>
          <a:chExt cx="0" cy="0"/>
        </a:xfrm>
      </p:grpSpPr>
      <p:sp>
        <p:nvSpPr>
          <p:cNvPr id="1130" name="Shape 113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 Errors</a:t>
            </a:r>
          </a:p>
        </p:txBody>
      </p:sp>
      <p:sp>
        <p:nvSpPr>
          <p:cNvPr id="1131" name="Shape 113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However, </a:t>
            </a:r>
            <a:r>
              <a:rPr lang="en" sz="2000">
                <a:solidFill>
                  <a:srgbClr val="FF0000"/>
                </a:solidFill>
                <a:latin typeface="Courier New"/>
                <a:ea typeface="Courier New"/>
                <a:cs typeface="Courier New"/>
                <a:sym typeface="Courier New"/>
              </a:rPr>
              <a:t>ORA-06512: at "CORE.GENDER_BIUD", line 11</a:t>
            </a:r>
          </a:p>
          <a:p>
            <a:pPr lvl="0" rtl="0">
              <a:spcBef>
                <a:spcPts val="0"/>
              </a:spcBef>
              <a:buNone/>
            </a:pPr>
            <a:r>
              <a:rPr lang="en"/>
              <a:t>from a trigger means line 11 starting at the top of the stored trigger body.</a:t>
            </a:r>
          </a:p>
          <a:p>
            <a:pPr indent="-228600" lvl="0" marL="457200" rtl="0">
              <a:spcBef>
                <a:spcPts val="0"/>
              </a:spcBef>
              <a:buChar char="●"/>
            </a:pPr>
            <a:r>
              <a:rPr lang="en"/>
              <a:t>USER_TRIGGERS contains parsed triggers</a:t>
            </a:r>
          </a:p>
          <a:p>
            <a:pPr indent="-228600" lvl="1" marL="914400" rtl="0">
              <a:spcBef>
                <a:spcPts val="600"/>
              </a:spcBef>
              <a:buChar char="○"/>
            </a:pPr>
            <a:r>
              <a:rPr lang="en"/>
              <a:t>TRIGGER_BODY limited to section between DECLARE/BEGIN to the END</a:t>
            </a:r>
          </a:p>
          <a:p>
            <a:pPr indent="-228600" lvl="1" marL="914400" rtl="0">
              <a:spcBef>
                <a:spcPts val="600"/>
              </a:spcBef>
              <a:buChar char="○"/>
            </a:pPr>
            <a:r>
              <a:rPr lang="en"/>
              <a:t>It is from the top of this trigger_body text that Oracle begins counting the line numbers, not from the CREATE TRIGGER line.</a:t>
            </a:r>
          </a:p>
        </p:txBody>
      </p:sp>
    </p:spTree>
  </p:cSld>
  <p:clrMapOvr>
    <a:masterClrMapping/>
  </p:clrMapOvr>
  <p:transition spd="slow">
    <p:cut/>
  </p:transition>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5" name="Shape 1135"/>
        <p:cNvGrpSpPr/>
        <p:nvPr/>
      </p:nvGrpSpPr>
      <p:grpSpPr>
        <a:xfrm>
          <a:off x="0" y="0"/>
          <a:ext cx="0" cy="0"/>
          <a:chOff x="0" y="0"/>
          <a:chExt cx="0" cy="0"/>
        </a:xfrm>
      </p:grpSpPr>
      <p:sp>
        <p:nvSpPr>
          <p:cNvPr id="1136" name="Shape 113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137" name="Shape 1137"/>
          <p:cNvSpPr txBox="1"/>
          <p:nvPr/>
        </p:nvSpPr>
        <p:spPr>
          <a:xfrm>
            <a:off x="111950" y="2864825"/>
            <a:ext cx="8937000" cy="1290600"/>
          </a:xfrm>
          <a:prstGeom prst="rect">
            <a:avLst/>
          </a:prstGeom>
          <a:solidFill>
            <a:srgbClr val="FFF2CC"/>
          </a:solidFill>
          <a:ln>
            <a:noFill/>
          </a:ln>
        </p:spPr>
        <p:txBody>
          <a:bodyPr anchorCtr="0" anchor="t" bIns="91425" lIns="91425" rIns="91425" tIns="91425">
            <a:noAutofit/>
          </a:bodyPr>
          <a:lstStyle/>
          <a:p>
            <a:pPr lvl="0">
              <a:spcBef>
                <a:spcPts val="0"/>
              </a:spcBef>
              <a:buNone/>
            </a:pPr>
            <a:r>
              <a:t/>
            </a:r>
            <a:endParaRPr/>
          </a:p>
        </p:txBody>
      </p:sp>
      <p:sp>
        <p:nvSpPr>
          <p:cNvPr id="1138" name="Shape 1138"/>
          <p:cNvSpPr txBox="1"/>
          <p:nvPr>
            <p:ph idx="1" type="body"/>
          </p:nvPr>
        </p:nvSpPr>
        <p:spPr>
          <a:xfrm>
            <a:off x="108900" y="634800"/>
            <a:ext cx="8934599" cy="1992900"/>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Sometimes you’ll need to correct some bad data, updating all rows in the database, but you don’t want to fire the triggers.</a:t>
            </a:r>
          </a:p>
          <a:p>
            <a:pPr indent="-228600" lvl="0" marL="457200" marR="0" rtl="0" algn="l">
              <a:lnSpc>
                <a:spcPct val="100000"/>
              </a:lnSpc>
              <a:spcBef>
                <a:spcPts val="600"/>
              </a:spcBef>
              <a:spcAft>
                <a:spcPts val="0"/>
              </a:spcAft>
              <a:buChar char="●"/>
            </a:pPr>
            <a:r>
              <a:rPr lang="en"/>
              <a:t>Disable them, but BE SURE to re-enable them.</a:t>
            </a:r>
          </a:p>
          <a:p>
            <a:pPr lvl="0" marR="0" rtl="0" algn="l">
              <a:lnSpc>
                <a:spcPct val="100000"/>
              </a:lnSpc>
              <a:spcBef>
                <a:spcPts val="600"/>
              </a:spcBef>
              <a:spcAft>
                <a:spcPts val="0"/>
              </a:spcAft>
              <a:buNone/>
            </a:pPr>
            <a:r>
              <a:t/>
            </a:r>
            <a:endParaRPr sz="2000">
              <a:latin typeface="Courier New"/>
              <a:ea typeface="Courier New"/>
              <a:cs typeface="Courier New"/>
              <a:sym typeface="Courier New"/>
            </a:endParaRPr>
          </a:p>
          <a:p>
            <a:pPr lvl="0" marR="0" rtl="0" algn="l">
              <a:lnSpc>
                <a:spcPct val="100000"/>
              </a:lnSpc>
              <a:spcBef>
                <a:spcPts val="600"/>
              </a:spcBef>
              <a:spcAft>
                <a:spcPts val="0"/>
              </a:spcAft>
              <a:buNone/>
            </a:pPr>
            <a:r>
              <a:rPr lang="en" sz="2000">
                <a:latin typeface="Courier New"/>
                <a:ea typeface="Courier New"/>
                <a:cs typeface="Courier New"/>
                <a:sym typeface="Courier New"/>
              </a:rPr>
              <a:t>ALTER TRIGGER trigger_name { ENABLE | DISABLE };</a:t>
            </a:r>
          </a:p>
          <a:p>
            <a:pPr lvl="0" marR="0" rtl="0" algn="l">
              <a:lnSpc>
                <a:spcPct val="100000"/>
              </a:lnSpc>
              <a:spcBef>
                <a:spcPts val="600"/>
              </a:spcBef>
              <a:spcAft>
                <a:spcPts val="0"/>
              </a:spcAft>
              <a:buNone/>
            </a:pPr>
            <a:r>
              <a:t/>
            </a:r>
            <a:endParaRPr sz="2000">
              <a:latin typeface="Courier New"/>
              <a:ea typeface="Courier New"/>
              <a:cs typeface="Courier New"/>
              <a:sym typeface="Courier New"/>
            </a:endParaRPr>
          </a:p>
          <a:p>
            <a:pPr lvl="0" marR="0" rtl="0" algn="l">
              <a:lnSpc>
                <a:spcPct val="100000"/>
              </a:lnSpc>
              <a:spcBef>
                <a:spcPts val="600"/>
              </a:spcBef>
              <a:spcAft>
                <a:spcPts val="0"/>
              </a:spcAft>
              <a:buNone/>
            </a:pPr>
            <a:r>
              <a:rPr lang="en" sz="2000">
                <a:latin typeface="Courier New"/>
                <a:ea typeface="Courier New"/>
                <a:cs typeface="Courier New"/>
                <a:sym typeface="Courier New"/>
              </a:rPr>
              <a:t>ALTER TABLE table_name { ENABLE | DISABLE } ALL TRIGGERS;</a:t>
            </a:r>
          </a:p>
          <a:p>
            <a:pPr indent="0" lvl="0" marL="457200" marR="0" rtl="0" algn="l">
              <a:lnSpc>
                <a:spcPct val="100000"/>
              </a:lnSpc>
              <a:spcBef>
                <a:spcPts val="600"/>
              </a:spcBef>
              <a:spcAft>
                <a:spcPts val="0"/>
              </a:spcAft>
              <a:buNone/>
            </a:pPr>
            <a:r>
              <a:t/>
            </a:r>
            <a:endParaRPr sz="2000">
              <a:latin typeface="Courier New"/>
              <a:ea typeface="Courier New"/>
              <a:cs typeface="Courier New"/>
              <a:sym typeface="Courier New"/>
            </a:endParaRPr>
          </a:p>
        </p:txBody>
      </p:sp>
    </p:spTree>
  </p:cSld>
  <p:clrMapOvr>
    <a:masterClrMapping/>
  </p:clrMapOvr>
  <p:transition spd="slow">
    <p:cut/>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2" name="Shape 1142"/>
        <p:cNvGrpSpPr/>
        <p:nvPr/>
      </p:nvGrpSpPr>
      <p:grpSpPr>
        <a:xfrm>
          <a:off x="0" y="0"/>
          <a:ext cx="0" cy="0"/>
          <a:chOff x="0" y="0"/>
          <a:chExt cx="0" cy="0"/>
        </a:xfrm>
      </p:grpSpPr>
      <p:sp>
        <p:nvSpPr>
          <p:cNvPr id="1143" name="Shape 114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144" name="Shape 1144"/>
          <p:cNvSpPr txBox="1"/>
          <p:nvPr>
            <p:ph idx="1" type="body"/>
          </p:nvPr>
        </p:nvSpPr>
        <p:spPr>
          <a:xfrm>
            <a:off x="108900" y="634800"/>
            <a:ext cx="4471799" cy="4337699"/>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TRIGGER</a:t>
            </a:r>
            <a:r>
              <a:rPr lang="en" sz="1000">
                <a:solidFill>
                  <a:srgbClr val="000080"/>
                </a:solidFill>
                <a:latin typeface="Courier New"/>
                <a:ea typeface="Courier New"/>
                <a:cs typeface="Courier New"/>
                <a:sym typeface="Courier New"/>
              </a:rPr>
              <a:t> gender_biud</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BEFORE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UPDATE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cd, nm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DELETE</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ON</a:t>
            </a:r>
            <a:r>
              <a:rPr lang="en" sz="1000">
                <a:solidFill>
                  <a:srgbClr val="000080"/>
                </a:solidFill>
                <a:latin typeface="Courier New"/>
                <a:ea typeface="Courier New"/>
                <a:cs typeface="Courier New"/>
                <a:sym typeface="Courier New"/>
              </a:rPr>
              <a:t> gender</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EACH</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ROW</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INSERTING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'Added gender '</a:t>
            </a:r>
            <a:r>
              <a:rPr lang="en" sz="1000">
                <a:solidFill>
                  <a:srgbClr val="000080"/>
                </a:solidFill>
                <a:latin typeface="Courier New"/>
                <a:ea typeface="Courier New"/>
                <a:cs typeface="Courier New"/>
                <a:sym typeface="Courier New"/>
              </a:rPr>
              <a:t>||:new.nm);</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ELSIF</a:t>
            </a:r>
            <a:r>
              <a:rPr lang="en" sz="1000">
                <a:solidFill>
                  <a:srgbClr val="000080"/>
                </a:solidFill>
                <a:latin typeface="Courier New"/>
                <a:ea typeface="Courier New"/>
                <a:cs typeface="Courier New"/>
                <a:sym typeface="Courier New"/>
              </a:rPr>
              <a:t> UPDATING(</a:t>
            </a:r>
            <a:r>
              <a:rPr lang="en" sz="1000">
                <a:solidFill>
                  <a:srgbClr val="FF0000"/>
                </a:solidFill>
                <a:latin typeface="Courier New"/>
                <a:ea typeface="Courier New"/>
                <a:cs typeface="Courier New"/>
                <a:sym typeface="Courier New"/>
              </a:rPr>
              <a:t>'cd'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'Updated ['</a:t>
            </a:r>
            <a:r>
              <a:rPr lang="en" sz="1000">
                <a:solidFill>
                  <a:srgbClr val="000080"/>
                </a:solidFill>
                <a:latin typeface="Courier New"/>
                <a:ea typeface="Courier New"/>
                <a:cs typeface="Courier New"/>
                <a:sym typeface="Courier New"/>
              </a:rPr>
              <a:t>||:old.cd||</a:t>
            </a:r>
            <a:r>
              <a:rPr lang="en" sz="1000">
                <a:solidFill>
                  <a:srgbClr val="FF0000"/>
                </a:solidFill>
                <a:latin typeface="Courier New"/>
                <a:ea typeface="Courier New"/>
                <a:cs typeface="Courier New"/>
                <a:sym typeface="Courier New"/>
              </a:rPr>
              <a:t>' -&gt; '</a:t>
            </a:r>
            <a:r>
              <a:rPr lang="en" sz="1000">
                <a:solidFill>
                  <a:srgbClr val="000080"/>
                </a:solidFill>
                <a:latin typeface="Courier New"/>
                <a:ea typeface="Courier New"/>
                <a:cs typeface="Courier New"/>
                <a:sym typeface="Courier New"/>
              </a:rPr>
              <a:t>||:new.cd||</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ELSIF</a:t>
            </a:r>
            <a:r>
              <a:rPr lang="en" sz="1000">
                <a:solidFill>
                  <a:srgbClr val="000080"/>
                </a:solidFill>
                <a:latin typeface="Courier New"/>
                <a:ea typeface="Courier New"/>
                <a:cs typeface="Courier New"/>
                <a:sym typeface="Courier New"/>
              </a:rPr>
              <a:t> UPDATING(</a:t>
            </a:r>
            <a:r>
              <a:rPr lang="en" sz="1000">
                <a:solidFill>
                  <a:srgbClr val="FF0000"/>
                </a:solidFill>
                <a:latin typeface="Courier New"/>
                <a:ea typeface="Courier New"/>
                <a:cs typeface="Courier New"/>
                <a:sym typeface="Courier New"/>
              </a:rPr>
              <a:t>'nm'</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'Updated ['</a:t>
            </a:r>
            <a:r>
              <a:rPr lang="en" sz="1000">
                <a:solidFill>
                  <a:srgbClr val="000080"/>
                </a:solidFill>
                <a:latin typeface="Courier New"/>
                <a:ea typeface="Courier New"/>
                <a:cs typeface="Courier New"/>
                <a:sym typeface="Courier New"/>
              </a:rPr>
              <a:t>||:old.nm||</a:t>
            </a:r>
            <a:r>
              <a:rPr lang="en" sz="1000">
                <a:solidFill>
                  <a:srgbClr val="FF0000"/>
                </a:solidFill>
                <a:latin typeface="Courier New"/>
                <a:ea typeface="Courier New"/>
                <a:cs typeface="Courier New"/>
                <a:sym typeface="Courier New"/>
              </a:rPr>
              <a:t>' -&gt; '</a:t>
            </a:r>
            <a:r>
              <a:rPr lang="en" sz="1000">
                <a:solidFill>
                  <a:srgbClr val="000080"/>
                </a:solidFill>
                <a:latin typeface="Courier New"/>
                <a:ea typeface="Courier New"/>
                <a:cs typeface="Courier New"/>
                <a:sym typeface="Courier New"/>
              </a:rPr>
              <a:t>||:new.nm||</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ELSIF</a:t>
            </a:r>
            <a:r>
              <a:rPr lang="en" sz="1000">
                <a:solidFill>
                  <a:srgbClr val="000080"/>
                </a:solidFill>
                <a:latin typeface="Courier New"/>
                <a:ea typeface="Courier New"/>
                <a:cs typeface="Courier New"/>
                <a:sym typeface="Courier New"/>
              </a:rPr>
              <a:t> DELETING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'Deleted row '</a:t>
            </a:r>
            <a:r>
              <a:rPr lang="en" sz="1000">
                <a:solidFill>
                  <a:srgbClr val="000080"/>
                </a:solidFill>
                <a:latin typeface="Courier New"/>
                <a:ea typeface="Courier New"/>
                <a:cs typeface="Courier New"/>
                <a:sym typeface="Courier New"/>
              </a:rPr>
              <a:t>||:old.id||</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||:old.nm||</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t/>
            </a:r>
            <a:endParaRPr sz="1000">
              <a:solidFill>
                <a:srgbClr val="000080"/>
              </a:solidFill>
              <a:latin typeface="Courier New"/>
              <a:ea typeface="Courier New"/>
              <a:cs typeface="Courier New"/>
              <a:sym typeface="Courier New"/>
            </a:endParaRPr>
          </a:p>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UPDATE</a:t>
            </a:r>
            <a:r>
              <a:rPr lang="en" sz="1000">
                <a:solidFill>
                  <a:srgbClr val="000080"/>
                </a:solidFill>
                <a:latin typeface="Courier New"/>
                <a:ea typeface="Courier New"/>
                <a:cs typeface="Courier New"/>
                <a:sym typeface="Courier New"/>
              </a:rPr>
              <a:t> gender </a:t>
            </a: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nm = </a:t>
            </a:r>
            <a:r>
              <a:rPr lang="en" sz="1000">
                <a:solidFill>
                  <a:srgbClr val="FF0000"/>
                </a:solidFill>
                <a:latin typeface="Courier New"/>
                <a:ea typeface="Courier New"/>
                <a:cs typeface="Courier New"/>
                <a:sym typeface="Courier New"/>
              </a:rPr>
              <a:t>'Ummm?'</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cd = </a:t>
            </a:r>
            <a:r>
              <a:rPr lang="en" sz="1000">
                <a:solidFill>
                  <a:srgbClr val="FF0000"/>
                </a:solidFill>
                <a:latin typeface="Courier New"/>
                <a:ea typeface="Courier New"/>
                <a:cs typeface="Courier New"/>
                <a:sym typeface="Courier New"/>
              </a:rPr>
              <a:t>'U'</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DELETE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nm = </a:t>
            </a:r>
            <a:r>
              <a:rPr lang="en" sz="1000">
                <a:solidFill>
                  <a:srgbClr val="FF0000"/>
                </a:solidFill>
                <a:latin typeface="Courier New"/>
                <a:ea typeface="Courier New"/>
                <a:cs typeface="Courier New"/>
                <a:sym typeface="Courier New"/>
              </a:rPr>
              <a:t>'None'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gender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5</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'N'</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'None'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ROLLBACK</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t/>
            </a:r>
            <a:endParaRPr b="1" sz="1000">
              <a:solidFill>
                <a:srgbClr val="003366"/>
              </a:solidFill>
              <a:latin typeface="Courier New"/>
              <a:ea typeface="Courier New"/>
              <a:cs typeface="Courier New"/>
              <a:sym typeface="Courier New"/>
            </a:endParaRPr>
          </a:p>
          <a:p>
            <a:pPr lvl="0" marR="0" rtl="0" algn="l">
              <a:lnSpc>
                <a:spcPct val="100000"/>
              </a:lnSpc>
              <a:spcBef>
                <a:spcPts val="600"/>
              </a:spcBef>
              <a:spcAft>
                <a:spcPts val="0"/>
              </a:spcAft>
              <a:buNone/>
            </a:pPr>
            <a:r>
              <a:t/>
            </a:r>
            <a:endParaRPr sz="1200">
              <a:latin typeface="Courier New"/>
              <a:ea typeface="Courier New"/>
              <a:cs typeface="Courier New"/>
              <a:sym typeface="Courier New"/>
            </a:endParaRPr>
          </a:p>
        </p:txBody>
      </p:sp>
      <p:sp>
        <p:nvSpPr>
          <p:cNvPr id="1145" name="Shape 1145"/>
          <p:cNvSpPr txBox="1"/>
          <p:nvPr/>
        </p:nvSpPr>
        <p:spPr>
          <a:xfrm>
            <a:off x="4577125" y="634700"/>
            <a:ext cx="4471799" cy="4337699"/>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sz="1200">
                <a:latin typeface="Courier New"/>
                <a:ea typeface="Courier New"/>
                <a:cs typeface="Courier New"/>
                <a:sym typeface="Courier New"/>
              </a:rPr>
              <a:t>SQL&gt; </a:t>
            </a:r>
          </a:p>
          <a:p>
            <a:pPr lvl="0" rtl="0">
              <a:spcBef>
                <a:spcPts val="0"/>
              </a:spcBef>
              <a:buNone/>
            </a:pPr>
            <a:r>
              <a:rPr lang="en" sz="1200">
                <a:latin typeface="Courier New"/>
                <a:ea typeface="Courier New"/>
                <a:cs typeface="Courier New"/>
                <a:sym typeface="Courier New"/>
              </a:rPr>
              <a:t>Updated [Unknown -&gt; Ummm?]</a:t>
            </a:r>
          </a:p>
          <a:p>
            <a:pPr lvl="0" rtl="0">
              <a:spcBef>
                <a:spcPts val="0"/>
              </a:spcBef>
              <a:buNone/>
            </a:pPr>
            <a:r>
              <a:rPr lang="en" sz="1200">
                <a:latin typeface="Courier New"/>
                <a:ea typeface="Courier New"/>
                <a:cs typeface="Courier New"/>
                <a:sym typeface="Courier New"/>
              </a:rPr>
              <a:t>1 row updated</a:t>
            </a:r>
          </a:p>
          <a:p>
            <a:pPr lvl="0" rtl="0">
              <a:spcBef>
                <a:spcPts val="0"/>
              </a:spcBef>
              <a:buNone/>
            </a:pPr>
            <a:r>
              <a:rPr lang="en" sz="1200">
                <a:latin typeface="Courier New"/>
                <a:ea typeface="Courier New"/>
                <a:cs typeface="Courier New"/>
                <a:sym typeface="Courier New"/>
              </a:rPr>
              <a:t>Deleted row 5 (None)</a:t>
            </a:r>
          </a:p>
          <a:p>
            <a:pPr lvl="0" rtl="0">
              <a:spcBef>
                <a:spcPts val="0"/>
              </a:spcBef>
              <a:buNone/>
            </a:pPr>
            <a:r>
              <a:rPr lang="en" sz="1200">
                <a:latin typeface="Courier New"/>
                <a:ea typeface="Courier New"/>
                <a:cs typeface="Courier New"/>
                <a:sym typeface="Courier New"/>
              </a:rPr>
              <a:t>1 row deleted</a:t>
            </a:r>
          </a:p>
          <a:p>
            <a:pPr lvl="0" rtl="0">
              <a:spcBef>
                <a:spcPts val="0"/>
              </a:spcBef>
              <a:buNone/>
            </a:pPr>
            <a:r>
              <a:rPr lang="en" sz="1200">
                <a:latin typeface="Courier New"/>
                <a:ea typeface="Courier New"/>
                <a:cs typeface="Courier New"/>
                <a:sym typeface="Courier New"/>
              </a:rPr>
              <a:t>Added gender None</a:t>
            </a:r>
          </a:p>
          <a:p>
            <a:pPr lvl="0" rtl="0">
              <a:spcBef>
                <a:spcPts val="0"/>
              </a:spcBef>
              <a:buNone/>
            </a:pPr>
            <a:r>
              <a:rPr lang="en" sz="1200">
                <a:latin typeface="Courier New"/>
                <a:ea typeface="Courier New"/>
                <a:cs typeface="Courier New"/>
                <a:sym typeface="Courier New"/>
              </a:rPr>
              <a:t>1 row inserted</a:t>
            </a:r>
          </a:p>
          <a:p>
            <a:pPr lvl="0" rtl="0">
              <a:spcBef>
                <a:spcPts val="0"/>
              </a:spcBef>
              <a:buNone/>
            </a:pPr>
            <a:r>
              <a:rPr lang="en" sz="1200">
                <a:latin typeface="Courier New"/>
                <a:ea typeface="Courier New"/>
                <a:cs typeface="Courier New"/>
                <a:sym typeface="Courier New"/>
              </a:rPr>
              <a:t>Rollback complete</a:t>
            </a:r>
          </a:p>
          <a:p>
            <a:pPr lvl="0">
              <a:spcBef>
                <a:spcPts val="0"/>
              </a:spcBef>
              <a:buNone/>
            </a:pPr>
            <a:r>
              <a:t/>
            </a:r>
            <a:endParaRPr sz="1200">
              <a:latin typeface="Courier New"/>
              <a:ea typeface="Courier New"/>
              <a:cs typeface="Courier New"/>
              <a:sym typeface="Courier New"/>
            </a:endParaRPr>
          </a:p>
        </p:txBody>
      </p:sp>
    </p:spTree>
  </p:cSld>
  <p:clrMapOvr>
    <a:masterClrMapping/>
  </p:clrMapOvr>
  <p:transition spd="slow">
    <p:cut/>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9" name="Shape 1149"/>
        <p:cNvGrpSpPr/>
        <p:nvPr/>
      </p:nvGrpSpPr>
      <p:grpSpPr>
        <a:xfrm>
          <a:off x="0" y="0"/>
          <a:ext cx="0" cy="0"/>
          <a:chOff x="0" y="0"/>
          <a:chExt cx="0" cy="0"/>
        </a:xfrm>
      </p:grpSpPr>
      <p:sp>
        <p:nvSpPr>
          <p:cNvPr id="1150" name="Shape 115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Stored PL/SQL: Triggers</a:t>
            </a:r>
          </a:p>
        </p:txBody>
      </p:sp>
      <p:sp>
        <p:nvSpPr>
          <p:cNvPr id="1151" name="Shape 115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Triggers are important and can be just the right solution for certain problems.</a:t>
            </a:r>
          </a:p>
          <a:p>
            <a:pPr indent="-228600" lvl="0" marL="457200" rtl="0">
              <a:spcBef>
                <a:spcPts val="0"/>
              </a:spcBef>
              <a:buChar char="●"/>
            </a:pPr>
            <a:r>
              <a:rPr lang="en"/>
              <a:t>But used poorly, or too often, they can terrorize performance and spew side-effects.</a:t>
            </a:r>
          </a:p>
          <a:p>
            <a:pPr indent="-228600" lvl="0" marL="457200" rtl="0">
              <a:spcBef>
                <a:spcPts val="0"/>
              </a:spcBef>
              <a:buChar char="●"/>
            </a:pPr>
            <a:r>
              <a:rPr lang="en"/>
              <a:t>Understand them well.</a:t>
            </a:r>
          </a:p>
          <a:p>
            <a:pPr indent="-228600" lvl="0" marL="457200" rtl="0">
              <a:spcBef>
                <a:spcPts val="0"/>
              </a:spcBef>
              <a:buChar char="●"/>
            </a:pPr>
            <a:r>
              <a:rPr lang="en"/>
              <a:t>See the </a:t>
            </a:r>
            <a:r>
              <a:rPr lang="en" u="sng">
                <a:solidFill>
                  <a:schemeClr val="hlink"/>
                </a:solidFill>
                <a:hlinkClick r:id="rId3"/>
              </a:rPr>
              <a:t>Oracle Documentation on PL/SQL Triggers</a:t>
            </a:r>
            <a:r>
              <a:rPr lang="en"/>
              <a:t> and the </a:t>
            </a:r>
            <a:r>
              <a:rPr lang="en" u="sng">
                <a:solidFill>
                  <a:schemeClr val="hlink"/>
                </a:solidFill>
                <a:hlinkClick r:id="rId4"/>
              </a:rPr>
              <a:t>CREATE TRIGGER statement</a:t>
            </a:r>
            <a:r>
              <a:rPr lang="en"/>
              <a:t> for a much deeper treatment.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a:t>
            </a:r>
          </a:p>
        </p:txBody>
      </p:sp>
      <p:sp>
        <p:nvSpPr>
          <p:cNvPr id="136" name="Shape 136"/>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PL/SQL runs inside the database. At a minimum, you will need an application/editor/IDE</a:t>
            </a:r>
            <a:r>
              <a:rPr baseline="30000" lang="en"/>
              <a:t>1</a:t>
            </a:r>
            <a:r>
              <a:rPr lang="en"/>
              <a:t> that lets you:</a:t>
            </a:r>
          </a:p>
          <a:p>
            <a:pPr indent="-228600" lvl="0" marL="457200" rtl="0">
              <a:spcBef>
                <a:spcPts val="0"/>
              </a:spcBef>
              <a:buChar char="●"/>
            </a:pPr>
            <a:r>
              <a:rPr lang="en"/>
              <a:t>write, save and edit SQL and PL/SQL</a:t>
            </a:r>
          </a:p>
          <a:p>
            <a:pPr indent="-228600" lvl="0" marL="457200" rtl="0">
              <a:spcBef>
                <a:spcPts val="0"/>
              </a:spcBef>
              <a:buChar char="●"/>
            </a:pPr>
            <a:r>
              <a:rPr lang="en"/>
              <a:t>submit SQL &amp; PL/SQL to the database for compilation, storage and execution</a:t>
            </a:r>
          </a:p>
          <a:p>
            <a:pPr indent="-228600" lvl="0" marL="457200" rtl="0">
              <a:spcBef>
                <a:spcPts val="0"/>
              </a:spcBef>
              <a:buChar char="●"/>
            </a:pPr>
            <a:r>
              <a:rPr lang="en"/>
              <a:t>read and format data returned by SQL &amp; PL/SQL</a:t>
            </a:r>
          </a:p>
          <a:p>
            <a:pPr indent="-228600" lvl="0" marL="457200">
              <a:spcBef>
                <a:spcPts val="0"/>
              </a:spcBef>
              <a:buChar char="●"/>
            </a:pPr>
            <a:r>
              <a:rPr lang="en"/>
              <a:t>debug PL/SQL programs</a:t>
            </a:r>
          </a:p>
        </p:txBody>
      </p:sp>
    </p:spTree>
  </p:cSld>
  <p:clrMapOvr>
    <a:masterClrMapping/>
  </p:clrMapOvr>
  <p:transition spd="slow">
    <p:cut/>
  </p:transition>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5" name="Shape 1155"/>
        <p:cNvGrpSpPr/>
        <p:nvPr/>
      </p:nvGrpSpPr>
      <p:grpSpPr>
        <a:xfrm>
          <a:off x="0" y="0"/>
          <a:ext cx="0" cy="0"/>
          <a:chOff x="0" y="0"/>
          <a:chExt cx="0" cy="0"/>
        </a:xfrm>
      </p:grpSpPr>
      <p:sp>
        <p:nvSpPr>
          <p:cNvPr id="1156" name="Shape 115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157" name="Shape 1157"/>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rgbClr val="222222"/>
              </a:buClr>
              <a:buSzPct val="100000"/>
              <a:buChar char="●"/>
            </a:pPr>
            <a:r>
              <a:rPr lang="en" sz="2400">
                <a:solidFill>
                  <a:srgbClr val="222222"/>
                </a:solidFill>
              </a:rPr>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Clr>
                <a:srgbClr val="000000"/>
              </a:buClr>
              <a:buSzPct val="100000"/>
              <a:buChar char="●"/>
            </a:pPr>
            <a:r>
              <a:rPr lang="en" sz="2400">
                <a:solidFill>
                  <a:srgbClr val="000000"/>
                </a:solidFill>
              </a:rPr>
              <a:t>Stored PL/SQL</a:t>
            </a:r>
          </a:p>
          <a:p>
            <a:pPr indent="-381000" lvl="0" marL="457200" rtl="0">
              <a:spcBef>
                <a:spcPts val="0"/>
              </a:spcBef>
              <a:buClr>
                <a:srgbClr val="000000"/>
              </a:buClr>
              <a:buSzPct val="100000"/>
              <a:buChar char="●"/>
            </a:pPr>
            <a:r>
              <a:rPr b="1" lang="en" sz="2400">
                <a:solidFill>
                  <a:schemeClr val="accent2"/>
                </a:solidFill>
              </a:rPr>
              <a:t>Built-ins</a:t>
            </a:r>
          </a:p>
        </p:txBody>
      </p:sp>
      <p:sp>
        <p:nvSpPr>
          <p:cNvPr id="1158" name="Shape 1158"/>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2" name="Shape 1162"/>
        <p:cNvGrpSpPr/>
        <p:nvPr/>
      </p:nvGrpSpPr>
      <p:grpSpPr>
        <a:xfrm>
          <a:off x="0" y="0"/>
          <a:ext cx="0" cy="0"/>
          <a:chOff x="0" y="0"/>
          <a:chExt cx="0" cy="0"/>
        </a:xfrm>
      </p:grpSpPr>
      <p:sp>
        <p:nvSpPr>
          <p:cNvPr id="1163" name="Shape 116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Built-in Functions</a:t>
            </a:r>
          </a:p>
        </p:txBody>
      </p:sp>
      <p:sp>
        <p:nvSpPr>
          <p:cNvPr id="1164" name="Shape 1164"/>
          <p:cNvSpPr txBox="1"/>
          <p:nvPr>
            <p:ph idx="1" type="body"/>
          </p:nvPr>
        </p:nvSpPr>
        <p:spPr>
          <a:xfrm>
            <a:off x="108900" y="634800"/>
            <a:ext cx="8934599" cy="1099800"/>
          </a:xfrm>
          <a:prstGeom prst="rect">
            <a:avLst/>
          </a:prstGeom>
        </p:spPr>
        <p:txBody>
          <a:bodyPr anchorCtr="0" anchor="t" bIns="91425" lIns="91425" rIns="91425" tIns="91425">
            <a:noAutofit/>
          </a:bodyPr>
          <a:lstStyle/>
          <a:p>
            <a:pPr lvl="0">
              <a:spcBef>
                <a:spcPts val="0"/>
              </a:spcBef>
              <a:buNone/>
            </a:pPr>
            <a:r>
              <a:rPr lang="en"/>
              <a:t>In addition to the string, date and number functions we’ve already looked at, there are others</a:t>
            </a:r>
            <a:r>
              <a:rPr baseline="30000" lang="en"/>
              <a:t>1</a:t>
            </a:r>
            <a:r>
              <a:rPr lang="en"/>
              <a:t>:</a:t>
            </a:r>
          </a:p>
        </p:txBody>
      </p:sp>
      <p:graphicFrame>
        <p:nvGraphicFramePr>
          <p:cNvPr id="1165" name="Shape 1165"/>
          <p:cNvGraphicFramePr/>
          <p:nvPr/>
        </p:nvGraphicFramePr>
        <p:xfrm>
          <a:off x="2159000" y="1781300"/>
          <a:ext cx="3000000" cy="3000000"/>
        </p:xfrm>
        <a:graphic>
          <a:graphicData uri="http://schemas.openxmlformats.org/drawingml/2006/table">
            <a:tbl>
              <a:tblPr>
                <a:noFill/>
                <a:tableStyleId>{3C02302D-1A38-4B88-AC61-B8E5A3A355C6}</a:tableStyleId>
              </a:tblPr>
              <a:tblGrid>
                <a:gridCol w="2413000"/>
                <a:gridCol w="2413000"/>
              </a:tblGrid>
              <a:tr h="381000">
                <a:tc>
                  <a:txBody>
                    <a:bodyPr>
                      <a:noAutofit/>
                    </a:bodyPr>
                    <a:lstStyle/>
                    <a:p>
                      <a:pPr lvl="0" rtl="0">
                        <a:spcBef>
                          <a:spcPts val="0"/>
                        </a:spcBef>
                        <a:buNone/>
                      </a:pPr>
                      <a:r>
                        <a:rPr lang="en"/>
                        <a:t>Conversion Functions</a:t>
                      </a:r>
                    </a:p>
                  </a:txBody>
                  <a:tcPr marT="91425" marB="91425" marR="91425" marL="91425"/>
                </a:tc>
                <a:tc>
                  <a:txBody>
                    <a:bodyPr>
                      <a:noAutofit/>
                    </a:bodyPr>
                    <a:lstStyle/>
                    <a:p>
                      <a:pPr lvl="0" rtl="0">
                        <a:spcBef>
                          <a:spcPts val="0"/>
                        </a:spcBef>
                        <a:buNone/>
                      </a:pPr>
                      <a:r>
                        <a:rPr lang="en"/>
                        <a:t>Miscellaneous Functions</a:t>
                      </a:r>
                    </a:p>
                  </a:txBody>
                  <a:tcPr marT="91425" marB="91425" marR="91425" marL="91425"/>
                </a:tc>
              </a:tr>
              <a:tr h="381000">
                <a:tc>
                  <a:txBody>
                    <a:bodyPr>
                      <a:noAutofit/>
                    </a:bodyPr>
                    <a:lstStyle/>
                    <a:p>
                      <a:pPr lvl="0" rtl="0">
                        <a:spcBef>
                          <a:spcPts val="0"/>
                        </a:spcBef>
                        <a:buNone/>
                      </a:pPr>
                      <a:r>
                        <a:rPr lang="en" sz="1200">
                          <a:latin typeface="Courier New"/>
                          <a:ea typeface="Courier New"/>
                          <a:cs typeface="Courier New"/>
                          <a:sym typeface="Courier New"/>
                        </a:rPr>
                        <a:t>CAST</a:t>
                      </a:r>
                    </a:p>
                    <a:p>
                      <a:pPr lvl="0" rtl="0">
                        <a:spcBef>
                          <a:spcPts val="0"/>
                        </a:spcBef>
                        <a:buClr>
                          <a:schemeClr val="dk1"/>
                        </a:buClr>
                        <a:buSzPct val="91666"/>
                        <a:buFont typeface="Arial"/>
                        <a:buNone/>
                      </a:pPr>
                      <a:r>
                        <a:rPr lang="en" sz="1200">
                          <a:latin typeface="Courier New"/>
                          <a:ea typeface="Courier New"/>
                          <a:cs typeface="Courier New"/>
                          <a:sym typeface="Courier New"/>
                        </a:rPr>
                        <a:t>CHARTOROWID</a:t>
                      </a:r>
                    </a:p>
                    <a:p>
                      <a:pPr lvl="0" rtl="0">
                        <a:spcBef>
                          <a:spcPts val="0"/>
                        </a:spcBef>
                        <a:buClr>
                          <a:schemeClr val="dk1"/>
                        </a:buClr>
                        <a:buSzPct val="91666"/>
                        <a:buFont typeface="Arial"/>
                        <a:buNone/>
                      </a:pPr>
                      <a:r>
                        <a:rPr lang="en" sz="1200">
                          <a:latin typeface="Courier New"/>
                          <a:ea typeface="Courier New"/>
                          <a:cs typeface="Courier New"/>
                          <a:sym typeface="Courier New"/>
                        </a:rPr>
                        <a:t>HEXTORAW</a:t>
                      </a:r>
                    </a:p>
                    <a:p>
                      <a:pPr lvl="0" rtl="0">
                        <a:spcBef>
                          <a:spcPts val="0"/>
                        </a:spcBef>
                        <a:buClr>
                          <a:schemeClr val="dk1"/>
                        </a:buClr>
                        <a:buSzPct val="91666"/>
                        <a:buFont typeface="Arial"/>
                        <a:buNone/>
                      </a:pPr>
                      <a:r>
                        <a:rPr lang="en" sz="1200">
                          <a:latin typeface="Courier New"/>
                          <a:ea typeface="Courier New"/>
                          <a:cs typeface="Courier New"/>
                          <a:sym typeface="Courier New"/>
                        </a:rPr>
                        <a:t>RAWTOHEX</a:t>
                      </a:r>
                    </a:p>
                    <a:p>
                      <a:pPr lvl="0" rtl="0">
                        <a:spcBef>
                          <a:spcPts val="0"/>
                        </a:spcBef>
                        <a:buClr>
                          <a:schemeClr val="dk1"/>
                        </a:buClr>
                        <a:buSzPct val="91666"/>
                        <a:buFont typeface="Arial"/>
                        <a:buNone/>
                      </a:pPr>
                      <a:r>
                        <a:rPr lang="en" sz="1200">
                          <a:latin typeface="Courier New"/>
                          <a:ea typeface="Courier New"/>
                          <a:cs typeface="Courier New"/>
                          <a:sym typeface="Courier New"/>
                        </a:rPr>
                        <a:t>ROWIDTOCHAR</a:t>
                      </a:r>
                    </a:p>
                    <a:p>
                      <a:pPr lvl="0" rtl="0">
                        <a:spcBef>
                          <a:spcPts val="0"/>
                        </a:spcBef>
                        <a:buClr>
                          <a:schemeClr val="dk1"/>
                        </a:buClr>
                        <a:buSzPct val="91666"/>
                        <a:buFont typeface="Arial"/>
                        <a:buNone/>
                      </a:pPr>
                      <a:r>
                        <a:rPr lang="en" sz="1200">
                          <a:latin typeface="Courier New"/>
                          <a:ea typeface="Courier New"/>
                          <a:cs typeface="Courier New"/>
                          <a:sym typeface="Courier New"/>
                        </a:rPr>
                        <a:t>TO_BLOB</a:t>
                      </a:r>
                    </a:p>
                    <a:p>
                      <a:pPr lvl="0" rtl="0">
                        <a:spcBef>
                          <a:spcPts val="0"/>
                        </a:spcBef>
                        <a:buNone/>
                      </a:pPr>
                      <a:r>
                        <a:rPr lang="en" sz="1200">
                          <a:latin typeface="Courier New"/>
                          <a:ea typeface="Courier New"/>
                          <a:cs typeface="Courier New"/>
                          <a:sym typeface="Courier New"/>
                        </a:rPr>
                        <a:t>TO_CLOB</a:t>
                      </a:r>
                    </a:p>
                    <a:p>
                      <a:pPr lvl="0" rtl="0">
                        <a:spcBef>
                          <a:spcPts val="0"/>
                        </a:spcBef>
                        <a:buNone/>
                      </a:pPr>
                      <a:r>
                        <a:rPr lang="en" sz="1200">
                          <a:latin typeface="Courier New"/>
                          <a:ea typeface="Courier New"/>
                          <a:cs typeface="Courier New"/>
                          <a:sym typeface="Courier New"/>
                        </a:rPr>
                        <a:t>TO_LOB</a:t>
                      </a:r>
                    </a:p>
                    <a:p>
                      <a:pPr lvl="0" rtl="0">
                        <a:spcBef>
                          <a:spcPts val="0"/>
                        </a:spcBef>
                        <a:buClr>
                          <a:schemeClr val="dk1"/>
                        </a:buClr>
                        <a:buSzPct val="91666"/>
                        <a:buFont typeface="Arial"/>
                        <a:buNone/>
                      </a:pPr>
                      <a:r>
                        <a:rPr lang="en" sz="1200">
                          <a:latin typeface="Courier New"/>
                          <a:ea typeface="Courier New"/>
                          <a:cs typeface="Courier New"/>
                          <a:sym typeface="Courier New"/>
                        </a:rPr>
                        <a:t>TREAT</a:t>
                      </a:r>
                    </a:p>
                    <a:p>
                      <a:pPr lvl="0" rtl="0">
                        <a:spcBef>
                          <a:spcPts val="0"/>
                        </a:spcBef>
                        <a:buNone/>
                      </a:pPr>
                      <a:r>
                        <a:t/>
                      </a:r>
                      <a:endParaRPr sz="1200">
                        <a:latin typeface="Courier New"/>
                        <a:ea typeface="Courier New"/>
                        <a:cs typeface="Courier New"/>
                        <a:sym typeface="Courier New"/>
                      </a:endParaRPr>
                    </a:p>
                  </a:txBody>
                  <a:tcPr marT="91425" marB="91425" marR="91425" marL="91425"/>
                </a:tc>
                <a:tc>
                  <a:txBody>
                    <a:bodyPr>
                      <a:noAutofit/>
                    </a:bodyPr>
                    <a:lstStyle/>
                    <a:p>
                      <a:pPr lvl="0" rtl="0">
                        <a:spcBef>
                          <a:spcPts val="0"/>
                        </a:spcBef>
                        <a:buClr>
                          <a:schemeClr val="dk1"/>
                        </a:buClr>
                        <a:buSzPct val="91666"/>
                        <a:buFont typeface="Arial"/>
                        <a:buNone/>
                      </a:pPr>
                      <a:r>
                        <a:rPr lang="en" sz="1200">
                          <a:latin typeface="Courier New"/>
                          <a:ea typeface="Courier New"/>
                          <a:cs typeface="Courier New"/>
                          <a:sym typeface="Courier New"/>
                        </a:rPr>
                        <a:t>BFILENAME</a:t>
                      </a:r>
                    </a:p>
                    <a:p>
                      <a:pPr lvl="0" rtl="0">
                        <a:spcBef>
                          <a:spcPts val="0"/>
                        </a:spcBef>
                        <a:buClr>
                          <a:schemeClr val="dk1"/>
                        </a:buClr>
                        <a:buSzPct val="91666"/>
                        <a:buFont typeface="Arial"/>
                        <a:buNone/>
                      </a:pPr>
                      <a:r>
                        <a:rPr lang="en" sz="1200">
                          <a:latin typeface="Courier New"/>
                          <a:ea typeface="Courier New"/>
                          <a:cs typeface="Courier New"/>
                          <a:sym typeface="Courier New"/>
                        </a:rPr>
                        <a:t>DECODE</a:t>
                      </a:r>
                      <a:r>
                        <a:rPr lang="en" sz="1200">
                          <a:solidFill>
                            <a:schemeClr val="dk1"/>
                          </a:solidFill>
                          <a:latin typeface="Courier New"/>
                          <a:ea typeface="Courier New"/>
                          <a:cs typeface="Courier New"/>
                          <a:sym typeface="Courier New"/>
                        </a:rPr>
                        <a:t> -- SQL-only</a:t>
                      </a:r>
                    </a:p>
                    <a:p>
                      <a:pPr lvl="0" rtl="0">
                        <a:spcBef>
                          <a:spcPts val="0"/>
                        </a:spcBef>
                        <a:buClr>
                          <a:schemeClr val="dk1"/>
                        </a:buClr>
                        <a:buSzPct val="91666"/>
                        <a:buFont typeface="Arial"/>
                        <a:buNone/>
                      </a:pPr>
                      <a:r>
                        <a:rPr lang="en" sz="1200">
                          <a:latin typeface="Courier New"/>
                          <a:ea typeface="Courier New"/>
                          <a:cs typeface="Courier New"/>
                          <a:sym typeface="Courier New"/>
                        </a:rPr>
                        <a:t>DUMP -- SQL-only</a:t>
                      </a:r>
                    </a:p>
                    <a:p>
                      <a:pPr lvl="0" rtl="0">
                        <a:spcBef>
                          <a:spcPts val="0"/>
                        </a:spcBef>
                        <a:buClr>
                          <a:schemeClr val="dk1"/>
                        </a:buClr>
                        <a:buSzPct val="91666"/>
                        <a:buFont typeface="Arial"/>
                        <a:buNone/>
                      </a:pPr>
                      <a:r>
                        <a:rPr lang="en" sz="1200">
                          <a:latin typeface="Courier New"/>
                          <a:ea typeface="Courier New"/>
                          <a:cs typeface="Courier New"/>
                          <a:sym typeface="Courier New"/>
                        </a:rPr>
                        <a:t>EMPTY_BLOB</a:t>
                      </a:r>
                    </a:p>
                    <a:p>
                      <a:pPr lvl="0" rtl="0">
                        <a:spcBef>
                          <a:spcPts val="0"/>
                        </a:spcBef>
                        <a:buClr>
                          <a:schemeClr val="dk1"/>
                        </a:buClr>
                        <a:buSzPct val="91666"/>
                        <a:buFont typeface="Arial"/>
                        <a:buNone/>
                      </a:pPr>
                      <a:r>
                        <a:rPr lang="en" sz="1200">
                          <a:latin typeface="Courier New"/>
                          <a:ea typeface="Courier New"/>
                          <a:cs typeface="Courier New"/>
                          <a:sym typeface="Courier New"/>
                        </a:rPr>
                        <a:t>EMPTY_CLOB</a:t>
                      </a:r>
                    </a:p>
                    <a:p>
                      <a:pPr lvl="0" rtl="0">
                        <a:spcBef>
                          <a:spcPts val="0"/>
                        </a:spcBef>
                        <a:buClr>
                          <a:schemeClr val="dk1"/>
                        </a:buClr>
                        <a:buSzPct val="91666"/>
                        <a:buFont typeface="Arial"/>
                        <a:buNone/>
                      </a:pPr>
                      <a:r>
                        <a:rPr lang="en" sz="1200">
                          <a:latin typeface="Courier New"/>
                          <a:ea typeface="Courier New"/>
                          <a:cs typeface="Courier New"/>
                          <a:sym typeface="Courier New"/>
                        </a:rPr>
                        <a:t>GREATEST</a:t>
                      </a:r>
                    </a:p>
                    <a:p>
                      <a:pPr lvl="0" rtl="0">
                        <a:spcBef>
                          <a:spcPts val="0"/>
                        </a:spcBef>
                        <a:buClr>
                          <a:schemeClr val="dk1"/>
                        </a:buClr>
                        <a:buSzPct val="91666"/>
                        <a:buFont typeface="Arial"/>
                        <a:buNone/>
                      </a:pPr>
                      <a:r>
                        <a:rPr lang="en" sz="1200">
                          <a:latin typeface="Courier New"/>
                          <a:ea typeface="Courier New"/>
                          <a:cs typeface="Courier New"/>
                          <a:sym typeface="Courier New"/>
                        </a:rPr>
                        <a:t>LEAST</a:t>
                      </a:r>
                    </a:p>
                    <a:p>
                      <a:pPr lvl="0" rtl="0">
                        <a:spcBef>
                          <a:spcPts val="0"/>
                        </a:spcBef>
                        <a:buNone/>
                      </a:pPr>
                      <a:r>
                        <a:rPr lang="en" sz="1200">
                          <a:latin typeface="Courier New"/>
                          <a:ea typeface="Courier New"/>
                          <a:cs typeface="Courier New"/>
                          <a:sym typeface="Courier New"/>
                        </a:rPr>
                        <a:t>NVL</a:t>
                      </a:r>
                    </a:p>
                    <a:p>
                      <a:pPr lvl="0" rtl="0">
                        <a:spcBef>
                          <a:spcPts val="0"/>
                        </a:spcBef>
                        <a:buClr>
                          <a:schemeClr val="dk1"/>
                        </a:buClr>
                        <a:buSzPct val="91666"/>
                        <a:buFont typeface="Arial"/>
                        <a:buNone/>
                      </a:pPr>
                      <a:r>
                        <a:rPr lang="en" sz="1200">
                          <a:latin typeface="Courier New"/>
                          <a:ea typeface="Courier New"/>
                          <a:cs typeface="Courier New"/>
                          <a:sym typeface="Courier New"/>
                        </a:rPr>
                        <a:t>ORA_HASH</a:t>
                      </a:r>
                    </a:p>
                    <a:p>
                      <a:pPr lvl="0" rtl="0">
                        <a:spcBef>
                          <a:spcPts val="0"/>
                        </a:spcBef>
                        <a:buClr>
                          <a:schemeClr val="dk1"/>
                        </a:buClr>
                        <a:buSzPct val="91666"/>
                        <a:buFont typeface="Arial"/>
                        <a:buNone/>
                      </a:pPr>
                      <a:r>
                        <a:rPr lang="en" sz="1200">
                          <a:latin typeface="Courier New"/>
                          <a:ea typeface="Courier New"/>
                          <a:cs typeface="Courier New"/>
                          <a:sym typeface="Courier New"/>
                        </a:rPr>
                        <a:t>SYS_CONTEXT</a:t>
                      </a:r>
                    </a:p>
                    <a:p>
                      <a:pPr lvl="0" rtl="0">
                        <a:spcBef>
                          <a:spcPts val="0"/>
                        </a:spcBef>
                        <a:buClr>
                          <a:schemeClr val="dk1"/>
                        </a:buClr>
                        <a:buSzPct val="91666"/>
                        <a:buFont typeface="Arial"/>
                        <a:buNone/>
                      </a:pPr>
                      <a:r>
                        <a:rPr lang="en" sz="1200">
                          <a:latin typeface="Courier New"/>
                          <a:ea typeface="Courier New"/>
                          <a:cs typeface="Courier New"/>
                          <a:sym typeface="Courier New"/>
                        </a:rPr>
                        <a:t>SYS_GUID</a:t>
                      </a:r>
                    </a:p>
                    <a:p>
                      <a:pPr lvl="0" rtl="0">
                        <a:spcBef>
                          <a:spcPts val="0"/>
                        </a:spcBef>
                        <a:buClr>
                          <a:schemeClr val="dk1"/>
                        </a:buClr>
                        <a:buSzPct val="91666"/>
                        <a:buFont typeface="Arial"/>
                        <a:buNone/>
                      </a:pPr>
                      <a:r>
                        <a:rPr lang="en" sz="1200">
                          <a:latin typeface="Courier New"/>
                          <a:ea typeface="Courier New"/>
                          <a:cs typeface="Courier New"/>
                          <a:sym typeface="Courier New"/>
                        </a:rPr>
                        <a:t>UID</a:t>
                      </a:r>
                    </a:p>
                    <a:p>
                      <a:pPr lvl="0" rtl="0">
                        <a:spcBef>
                          <a:spcPts val="0"/>
                        </a:spcBef>
                        <a:buClr>
                          <a:schemeClr val="dk1"/>
                        </a:buClr>
                        <a:buSzPct val="91666"/>
                        <a:buFont typeface="Arial"/>
                        <a:buNone/>
                      </a:pPr>
                      <a:r>
                        <a:rPr lang="en" sz="1200">
                          <a:latin typeface="Courier New"/>
                          <a:ea typeface="Courier New"/>
                          <a:cs typeface="Courier New"/>
                          <a:sym typeface="Courier New"/>
                        </a:rPr>
                        <a:t>USER</a:t>
                      </a:r>
                    </a:p>
                    <a:p>
                      <a:pPr lvl="0" rtl="0">
                        <a:spcBef>
                          <a:spcPts val="0"/>
                        </a:spcBef>
                        <a:buClr>
                          <a:schemeClr val="dk1"/>
                        </a:buClr>
                        <a:buSzPct val="91666"/>
                        <a:buFont typeface="Arial"/>
                        <a:buNone/>
                      </a:pPr>
                      <a:r>
                        <a:rPr lang="en" sz="1200">
                          <a:latin typeface="Courier New"/>
                          <a:ea typeface="Courier New"/>
                          <a:cs typeface="Courier New"/>
                          <a:sym typeface="Courier New"/>
                        </a:rPr>
                        <a:t>USERENV</a:t>
                      </a:r>
                    </a:p>
                    <a:p>
                      <a:pPr lvl="0" rtl="0">
                        <a:spcBef>
                          <a:spcPts val="0"/>
                        </a:spcBef>
                        <a:buNone/>
                      </a:pPr>
                      <a:r>
                        <a:rPr lang="en" sz="1200">
                          <a:latin typeface="Courier New"/>
                          <a:ea typeface="Courier New"/>
                          <a:cs typeface="Courier New"/>
                          <a:sym typeface="Courier New"/>
                        </a:rPr>
                        <a:t>VSIZE</a:t>
                      </a:r>
                      <a:r>
                        <a:rPr lang="en" sz="1200">
                          <a:solidFill>
                            <a:schemeClr val="dk1"/>
                          </a:solidFill>
                          <a:latin typeface="Courier New"/>
                          <a:ea typeface="Courier New"/>
                          <a:cs typeface="Courier New"/>
                          <a:sym typeface="Courier New"/>
                        </a:rPr>
                        <a:t> -- SQL-only</a:t>
                      </a:r>
                    </a:p>
                  </a:txBody>
                  <a:tcPr marT="91425" marB="91425" marR="91425" marL="91425"/>
                </a:tc>
              </a:tr>
            </a:tbl>
          </a:graphicData>
        </a:graphic>
      </p:graphicFrame>
    </p:spTree>
  </p:cSld>
  <p:clrMapOvr>
    <a:masterClrMapping/>
  </p:clrMapOvr>
  <p:transition spd="slow">
    <p:cut/>
  </p:transition>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9" name="Shape 1169"/>
        <p:cNvGrpSpPr/>
        <p:nvPr/>
      </p:nvGrpSpPr>
      <p:grpSpPr>
        <a:xfrm>
          <a:off x="0" y="0"/>
          <a:ext cx="0" cy="0"/>
          <a:chOff x="0" y="0"/>
          <a:chExt cx="0" cy="0"/>
        </a:xfrm>
      </p:grpSpPr>
      <p:sp>
        <p:nvSpPr>
          <p:cNvPr id="1170" name="Shape 117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Built-in Functions</a:t>
            </a:r>
          </a:p>
        </p:txBody>
      </p:sp>
      <p:sp>
        <p:nvSpPr>
          <p:cNvPr id="1171" name="Shape 1171"/>
          <p:cNvSpPr txBox="1"/>
          <p:nvPr>
            <p:ph idx="1" type="body"/>
          </p:nvPr>
        </p:nvSpPr>
        <p:spPr>
          <a:xfrm>
            <a:off x="108900" y="634800"/>
            <a:ext cx="8934599" cy="598799"/>
          </a:xfrm>
          <a:prstGeom prst="rect">
            <a:avLst/>
          </a:prstGeom>
        </p:spPr>
        <p:txBody>
          <a:bodyPr anchorCtr="0" anchor="t" bIns="91425" lIns="91425" rIns="91425" tIns="91425">
            <a:noAutofit/>
          </a:bodyPr>
          <a:lstStyle/>
          <a:p>
            <a:pPr lvl="0">
              <a:spcBef>
                <a:spcPts val="0"/>
              </a:spcBef>
              <a:buNone/>
            </a:pPr>
            <a:r>
              <a:rPr lang="en"/>
              <a:t>USERENV or SYS_CONTEXT(‘USERENV’,’</a:t>
            </a:r>
            <a:r>
              <a:rPr i="1" lang="en"/>
              <a:t>attr</a:t>
            </a:r>
            <a:r>
              <a:rPr lang="en"/>
              <a:t>’)</a:t>
            </a:r>
          </a:p>
        </p:txBody>
      </p:sp>
      <p:pic>
        <p:nvPicPr>
          <p:cNvPr id="1172" name="Shape 1172"/>
          <p:cNvPicPr preferRelativeResize="0"/>
          <p:nvPr/>
        </p:nvPicPr>
        <p:blipFill>
          <a:blip r:embed="rId3">
            <a:alphaModFix/>
          </a:blip>
          <a:stretch>
            <a:fillRect/>
          </a:stretch>
        </p:blipFill>
        <p:spPr>
          <a:xfrm>
            <a:off x="225587" y="1291450"/>
            <a:ext cx="5937174" cy="3733800"/>
          </a:xfrm>
          <a:prstGeom prst="rect">
            <a:avLst/>
          </a:prstGeom>
          <a:noFill/>
          <a:ln>
            <a:noFill/>
          </a:ln>
        </p:spPr>
      </p:pic>
      <p:sp>
        <p:nvSpPr>
          <p:cNvPr id="1173" name="Shape 1173"/>
          <p:cNvSpPr txBox="1"/>
          <p:nvPr/>
        </p:nvSpPr>
        <p:spPr>
          <a:xfrm>
            <a:off x="6420950" y="2930200"/>
            <a:ext cx="2017200" cy="456300"/>
          </a:xfrm>
          <a:prstGeom prst="rect">
            <a:avLst/>
          </a:prstGeom>
          <a:noFill/>
          <a:ln>
            <a:noFill/>
          </a:ln>
        </p:spPr>
        <p:txBody>
          <a:bodyPr anchorCtr="0" anchor="t" bIns="91425" lIns="91425" rIns="91425" tIns="91425">
            <a:noAutofit/>
          </a:bodyPr>
          <a:lstStyle/>
          <a:p>
            <a:pPr lvl="0">
              <a:spcBef>
                <a:spcPts val="0"/>
              </a:spcBef>
              <a:buNone/>
            </a:pPr>
            <a:r>
              <a:rPr lang="en"/>
              <a:t>This list is from 11gR2</a:t>
            </a:r>
          </a:p>
        </p:txBody>
      </p:sp>
    </p:spTree>
  </p:cSld>
  <p:clrMapOvr>
    <a:masterClrMapping/>
  </p:clrMapOvr>
  <p:transition spd="slow">
    <p:cut/>
  </p:transition>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7" name="Shape 1177"/>
        <p:cNvGrpSpPr/>
        <p:nvPr/>
      </p:nvGrpSpPr>
      <p:grpSpPr>
        <a:xfrm>
          <a:off x="0" y="0"/>
          <a:ext cx="0" cy="0"/>
          <a:chOff x="0" y="0"/>
          <a:chExt cx="0" cy="0"/>
        </a:xfrm>
      </p:grpSpPr>
      <p:sp>
        <p:nvSpPr>
          <p:cNvPr id="1178" name="Shape 117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Built-in Packages</a:t>
            </a:r>
          </a:p>
        </p:txBody>
      </p:sp>
      <p:sp>
        <p:nvSpPr>
          <p:cNvPr id="1179" name="Shape 1179"/>
          <p:cNvSpPr txBox="1"/>
          <p:nvPr>
            <p:ph idx="1" type="body"/>
          </p:nvPr>
        </p:nvSpPr>
        <p:spPr>
          <a:xfrm>
            <a:off x="108900" y="634800"/>
            <a:ext cx="8934599" cy="1447800"/>
          </a:xfrm>
          <a:prstGeom prst="rect">
            <a:avLst/>
          </a:prstGeom>
        </p:spPr>
        <p:txBody>
          <a:bodyPr anchorCtr="0" anchor="t" bIns="91425" lIns="91425" rIns="91425" tIns="91425">
            <a:noAutofit/>
          </a:bodyPr>
          <a:lstStyle/>
          <a:p>
            <a:pPr lvl="0" rtl="0">
              <a:spcBef>
                <a:spcPts val="0"/>
              </a:spcBef>
              <a:buNone/>
            </a:pPr>
            <a:r>
              <a:rPr lang="en"/>
              <a:t>Oracle comes with a </a:t>
            </a:r>
            <a:r>
              <a:rPr lang="en" u="sng">
                <a:solidFill>
                  <a:schemeClr val="hlink"/>
                </a:solidFill>
                <a:hlinkClick r:id="rId3"/>
              </a:rPr>
              <a:t>vast array</a:t>
            </a:r>
            <a:r>
              <a:rPr baseline="30000" lang="en" u="sng">
                <a:solidFill>
                  <a:schemeClr val="hlink"/>
                </a:solidFill>
                <a:hlinkClick r:id="rId4"/>
              </a:rPr>
              <a:t>1</a:t>
            </a:r>
            <a:r>
              <a:rPr lang="en" u="sng">
                <a:solidFill>
                  <a:schemeClr val="hlink"/>
                </a:solidFill>
                <a:hlinkClick r:id="rId5"/>
              </a:rPr>
              <a:t> of built-in packages</a:t>
            </a:r>
            <a:r>
              <a:rPr lang="en"/>
              <a:t> meant to ease the use of certain features. The most useful of these are:</a:t>
            </a:r>
          </a:p>
        </p:txBody>
      </p:sp>
      <p:sp>
        <p:nvSpPr>
          <p:cNvPr id="1180" name="Shape 1180"/>
          <p:cNvSpPr txBox="1"/>
          <p:nvPr/>
        </p:nvSpPr>
        <p:spPr>
          <a:xfrm>
            <a:off x="219225" y="2144925"/>
            <a:ext cx="3914400" cy="2896800"/>
          </a:xfrm>
          <a:prstGeom prst="rect">
            <a:avLst/>
          </a:prstGeom>
          <a:noFill/>
          <a:ln>
            <a:noFill/>
          </a:ln>
        </p:spPr>
        <p:txBody>
          <a:bodyPr anchorCtr="0" anchor="t" bIns="91425" lIns="91425" rIns="91425" tIns="91425">
            <a:noAutofit/>
          </a:bodyPr>
          <a:lstStyle/>
          <a:p>
            <a:pPr indent="-342900" lvl="0" marL="457200" rtl="0">
              <a:spcBef>
                <a:spcPts val="600"/>
              </a:spcBef>
              <a:buClr>
                <a:schemeClr val="dk2"/>
              </a:buClr>
              <a:buSzPct val="100000"/>
              <a:buChar char="●"/>
            </a:pPr>
            <a:r>
              <a:rPr lang="en" sz="1800">
                <a:solidFill>
                  <a:srgbClr val="FF0000"/>
                </a:solidFill>
              </a:rPr>
              <a:t>STANDARD</a:t>
            </a:r>
            <a:r>
              <a:rPr baseline="30000" lang="en" sz="1800">
                <a:solidFill>
                  <a:srgbClr val="FF0000"/>
                </a:solidFill>
              </a:rPr>
              <a:t>2</a:t>
            </a:r>
          </a:p>
          <a:p>
            <a:pPr indent="-342900" lvl="0" marL="457200" rtl="0">
              <a:spcBef>
                <a:spcPts val="600"/>
              </a:spcBef>
              <a:buClr>
                <a:schemeClr val="dk2"/>
              </a:buClr>
              <a:buSzPct val="100000"/>
              <a:buChar char="●"/>
            </a:pPr>
            <a:r>
              <a:rPr lang="en" sz="1800"/>
              <a:t>DBMS_CRYPTO</a:t>
            </a:r>
          </a:p>
          <a:p>
            <a:pPr indent="-342900" lvl="0" marL="457200" rtl="0">
              <a:spcBef>
                <a:spcPts val="600"/>
              </a:spcBef>
              <a:buClr>
                <a:schemeClr val="dk2"/>
              </a:buClr>
              <a:buSzPct val="100000"/>
              <a:buChar char="●"/>
            </a:pPr>
            <a:r>
              <a:rPr lang="en" sz="1800"/>
              <a:t>DBMS_LDAP</a:t>
            </a:r>
          </a:p>
          <a:p>
            <a:pPr indent="-342900" lvl="0" marL="457200" rtl="0">
              <a:spcBef>
                <a:spcPts val="600"/>
              </a:spcBef>
              <a:buClr>
                <a:schemeClr val="dk2"/>
              </a:buClr>
              <a:buSzPct val="100000"/>
              <a:buChar char="●"/>
            </a:pPr>
            <a:r>
              <a:rPr lang="en" sz="1800"/>
              <a:t>DBMS_LOCK</a:t>
            </a:r>
          </a:p>
          <a:p>
            <a:pPr indent="-342900" lvl="0" marL="457200" rtl="0">
              <a:spcBef>
                <a:spcPts val="600"/>
              </a:spcBef>
              <a:buClr>
                <a:schemeClr val="dk2"/>
              </a:buClr>
              <a:buSzPct val="100000"/>
              <a:buChar char="●"/>
            </a:pPr>
            <a:r>
              <a:rPr lang="en" sz="1800"/>
              <a:t>DBMS_LOB</a:t>
            </a:r>
          </a:p>
          <a:p>
            <a:pPr indent="-342900" lvl="0" marL="457200" rtl="0">
              <a:spcBef>
                <a:spcPts val="600"/>
              </a:spcBef>
              <a:buClr>
                <a:schemeClr val="dk2"/>
              </a:buClr>
              <a:buSzPct val="100000"/>
              <a:buChar char="●"/>
            </a:pPr>
            <a:r>
              <a:rPr lang="en" sz="1800"/>
              <a:t>DBMS_MONITOR</a:t>
            </a:r>
          </a:p>
          <a:p>
            <a:pPr indent="-342900" lvl="0" marL="457200" rtl="0">
              <a:spcBef>
                <a:spcPts val="600"/>
              </a:spcBef>
              <a:buClr>
                <a:schemeClr val="dk2"/>
              </a:buClr>
              <a:buSzPct val="100000"/>
              <a:buChar char="●"/>
            </a:pPr>
            <a:r>
              <a:rPr lang="en" sz="1800">
                <a:solidFill>
                  <a:schemeClr val="dk2"/>
                </a:solidFill>
              </a:rPr>
              <a:t>DBMS_OUTPUT</a:t>
            </a:r>
          </a:p>
          <a:p>
            <a:pPr indent="-342900" lvl="0" marL="457200" rtl="0">
              <a:spcBef>
                <a:spcPts val="600"/>
              </a:spcBef>
              <a:buClr>
                <a:schemeClr val="dk2"/>
              </a:buClr>
              <a:buSzPct val="100000"/>
              <a:buChar char="●"/>
            </a:pPr>
            <a:r>
              <a:rPr lang="en" sz="1800">
                <a:solidFill>
                  <a:schemeClr val="dk2"/>
                </a:solidFill>
              </a:rPr>
              <a:t>DBMS_RANDOM</a:t>
            </a:r>
          </a:p>
          <a:p>
            <a:pPr indent="-342900" lvl="0" marL="457200" rtl="0">
              <a:spcBef>
                <a:spcPts val="600"/>
              </a:spcBef>
              <a:buClr>
                <a:schemeClr val="dk2"/>
              </a:buClr>
              <a:buSzPct val="100000"/>
              <a:buChar char="●"/>
            </a:pPr>
            <a:r>
              <a:rPr lang="en" sz="1800">
                <a:solidFill>
                  <a:schemeClr val="dk2"/>
                </a:solidFill>
              </a:rPr>
              <a:t>DBMS_SQL</a:t>
            </a:r>
          </a:p>
        </p:txBody>
      </p:sp>
      <p:sp>
        <p:nvSpPr>
          <p:cNvPr id="1181" name="Shape 1181"/>
          <p:cNvSpPr txBox="1"/>
          <p:nvPr/>
        </p:nvSpPr>
        <p:spPr>
          <a:xfrm>
            <a:off x="4086625" y="2144925"/>
            <a:ext cx="4681500" cy="2896800"/>
          </a:xfrm>
          <a:prstGeom prst="rect">
            <a:avLst/>
          </a:prstGeom>
          <a:noFill/>
          <a:ln>
            <a:noFill/>
          </a:ln>
        </p:spPr>
        <p:txBody>
          <a:bodyPr anchorCtr="0" anchor="t" bIns="91425" lIns="91425" rIns="91425" tIns="91425">
            <a:noAutofit/>
          </a:bodyPr>
          <a:lstStyle/>
          <a:p>
            <a:pPr indent="-342900" lvl="0" marL="457200" rtl="0">
              <a:spcBef>
                <a:spcPts val="600"/>
              </a:spcBef>
              <a:buClr>
                <a:schemeClr val="dk2"/>
              </a:buClr>
              <a:buSzPct val="100000"/>
              <a:buChar char="●"/>
            </a:pPr>
            <a:r>
              <a:rPr lang="en" sz="1800">
                <a:solidFill>
                  <a:schemeClr val="dk2"/>
                </a:solidFill>
              </a:rPr>
              <a:t>DBMS_SCHEDULER</a:t>
            </a:r>
          </a:p>
          <a:p>
            <a:pPr indent="-342900" lvl="0" marL="457200" rtl="0">
              <a:spcBef>
                <a:spcPts val="600"/>
              </a:spcBef>
              <a:buClr>
                <a:schemeClr val="dk2"/>
              </a:buClr>
              <a:buSzPct val="100000"/>
              <a:buChar char="●"/>
            </a:pPr>
            <a:r>
              <a:rPr lang="en" sz="1800">
                <a:solidFill>
                  <a:schemeClr val="dk2"/>
                </a:solidFill>
              </a:rPr>
              <a:t>DBMS_SESSION</a:t>
            </a:r>
          </a:p>
          <a:p>
            <a:pPr indent="-342900" lvl="0" marL="457200" rtl="0">
              <a:spcBef>
                <a:spcPts val="600"/>
              </a:spcBef>
              <a:buClr>
                <a:schemeClr val="dk2"/>
              </a:buClr>
              <a:buSzPct val="100000"/>
              <a:buChar char="●"/>
            </a:pPr>
            <a:r>
              <a:rPr lang="en" sz="1800">
                <a:solidFill>
                  <a:schemeClr val="dk2"/>
                </a:solidFill>
              </a:rPr>
              <a:t>DBMS_UTILITY</a:t>
            </a:r>
          </a:p>
          <a:p>
            <a:pPr indent="-342900" lvl="0" marL="457200" rtl="0">
              <a:spcBef>
                <a:spcPts val="600"/>
              </a:spcBef>
              <a:buClr>
                <a:schemeClr val="dk2"/>
              </a:buClr>
              <a:buSzPct val="100000"/>
              <a:buChar char="●"/>
            </a:pPr>
            <a:r>
              <a:rPr lang="en" sz="1800">
                <a:solidFill>
                  <a:schemeClr val="dk2"/>
                </a:solidFill>
              </a:rPr>
              <a:t>DBMS_XPLAN</a:t>
            </a:r>
          </a:p>
          <a:p>
            <a:pPr indent="-342900" lvl="0" marL="457200" rtl="0">
              <a:spcBef>
                <a:spcPts val="600"/>
              </a:spcBef>
              <a:buClr>
                <a:schemeClr val="dk2"/>
              </a:buClr>
              <a:buSzPct val="100000"/>
              <a:buChar char="●"/>
            </a:pPr>
            <a:r>
              <a:rPr lang="en" sz="1800">
                <a:solidFill>
                  <a:schemeClr val="dk2"/>
                </a:solidFill>
              </a:rPr>
              <a:t>UTL_FILE</a:t>
            </a:r>
          </a:p>
          <a:p>
            <a:pPr indent="-342900" lvl="0" marL="457200" rtl="0">
              <a:spcBef>
                <a:spcPts val="600"/>
              </a:spcBef>
              <a:buClr>
                <a:schemeClr val="dk2"/>
              </a:buClr>
              <a:buSzPct val="100000"/>
              <a:buChar char="●"/>
            </a:pPr>
            <a:r>
              <a:rPr lang="en" sz="1800">
                <a:solidFill>
                  <a:schemeClr val="dk2"/>
                </a:solidFill>
              </a:rPr>
              <a:t>UTL_HTTP</a:t>
            </a:r>
          </a:p>
          <a:p>
            <a:pPr indent="-342900" lvl="0" marL="457200" rtl="0">
              <a:spcBef>
                <a:spcPts val="600"/>
              </a:spcBef>
              <a:buClr>
                <a:schemeClr val="dk2"/>
              </a:buClr>
              <a:buSzPct val="100000"/>
              <a:buChar char="●"/>
            </a:pPr>
            <a:r>
              <a:rPr lang="en" sz="1800">
                <a:solidFill>
                  <a:schemeClr val="dk2"/>
                </a:solidFill>
              </a:rPr>
              <a:t>UTL_SMTP</a:t>
            </a:r>
          </a:p>
          <a:p>
            <a:pPr indent="-342900" lvl="0" marL="457200" rtl="0">
              <a:spcBef>
                <a:spcPts val="600"/>
              </a:spcBef>
              <a:buClr>
                <a:schemeClr val="dk2"/>
              </a:buClr>
              <a:buSzPct val="100000"/>
              <a:buChar char="●"/>
            </a:pPr>
            <a:r>
              <a:rPr lang="en" sz="1800">
                <a:solidFill>
                  <a:schemeClr val="dk2"/>
                </a:solidFill>
              </a:rPr>
              <a:t>UTL_TCP</a:t>
            </a:r>
          </a:p>
        </p:txBody>
      </p:sp>
    </p:spTree>
  </p:cSld>
  <p:clrMapOvr>
    <a:masterClrMapping/>
  </p:clrMapOvr>
  <p:transition spd="slow">
    <p:cut/>
  </p:transition>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5" name="Shape 1185"/>
        <p:cNvGrpSpPr/>
        <p:nvPr/>
      </p:nvGrpSpPr>
      <p:grpSpPr>
        <a:xfrm>
          <a:off x="0" y="0"/>
          <a:ext cx="0" cy="0"/>
          <a:chOff x="0" y="0"/>
          <a:chExt cx="0" cy="0"/>
        </a:xfrm>
      </p:grpSpPr>
      <p:sp>
        <p:nvSpPr>
          <p:cNvPr id="1186" name="Shape 118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t/>
            </a:r>
            <a:endParaRPr/>
          </a:p>
        </p:txBody>
      </p:sp>
      <p:sp>
        <p:nvSpPr>
          <p:cNvPr id="1187" name="Shape 1187"/>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rPr lang="en"/>
              <a:t>End Part 1</a:t>
            </a: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algn="ctr">
              <a:spcBef>
                <a:spcPts val="0"/>
              </a:spcBef>
              <a:buNone/>
            </a:pPr>
            <a:r>
              <a:rPr lang="en"/>
              <a:t>(</a:t>
            </a:r>
            <a:r>
              <a:rPr lang="en" u="sng">
                <a:solidFill>
                  <a:schemeClr val="hlink"/>
                </a:solidFill>
                <a:hlinkClick r:id="rId3"/>
              </a:rPr>
              <a:t>Continue to Part 2</a:t>
            </a:r>
            <a:r>
              <a:rPr lang="en"/>
              <a:t>)</a:t>
            </a:r>
          </a:p>
        </p:txBody>
      </p:sp>
    </p:spTree>
  </p:cSld>
  <p:clrMapOvr>
    <a:masterClrMapping/>
  </p:clrMapOvr>
  <p:transition spd="slow">
    <p:cut/>
  </p:transition>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1" name="Shape 1191"/>
        <p:cNvGrpSpPr/>
        <p:nvPr/>
      </p:nvGrpSpPr>
      <p:grpSpPr>
        <a:xfrm>
          <a:off x="0" y="0"/>
          <a:ext cx="0" cy="0"/>
          <a:chOff x="0" y="0"/>
          <a:chExt cx="0" cy="0"/>
        </a:xfrm>
      </p:grpSpPr>
      <p:sp>
        <p:nvSpPr>
          <p:cNvPr id="1192" name="Shape 119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lgn="ctr">
              <a:spcBef>
                <a:spcPts val="0"/>
              </a:spcBef>
              <a:buNone/>
            </a:pPr>
            <a:r>
              <a:rPr lang="en"/>
              <a:t>The Goal</a:t>
            </a:r>
          </a:p>
        </p:txBody>
      </p:sp>
      <p:sp>
        <p:nvSpPr>
          <p:cNvPr id="1193" name="Shape 119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Make you aware of most PL/SQL key terms, concepts and features.</a:t>
            </a:r>
          </a:p>
          <a:p>
            <a:pPr indent="-228600" lvl="0" marL="457200" rtl="0">
              <a:spcBef>
                <a:spcPts val="0"/>
              </a:spcBef>
              <a:buChar char="●"/>
            </a:pPr>
            <a:r>
              <a:rPr lang="en"/>
              <a:t>Whet your appetite for more and provide code samples, links and resources to learn in-depth on your own.</a:t>
            </a:r>
          </a:p>
          <a:p>
            <a:pPr indent="-228600" lvl="0" marL="457200" rtl="0">
              <a:spcBef>
                <a:spcPts val="0"/>
              </a:spcBef>
              <a:buChar char="●"/>
            </a:pPr>
            <a:r>
              <a:rPr lang="en"/>
              <a:t>Part 1: Gain a cursory understanding of the fundamentals.</a:t>
            </a:r>
          </a:p>
          <a:p>
            <a:pPr indent="-228600" lvl="0" marL="457200" rtl="0">
              <a:spcBef>
                <a:spcPts val="0"/>
              </a:spcBef>
              <a:buClr>
                <a:schemeClr val="accent2"/>
              </a:buClr>
              <a:buChar char="●"/>
            </a:pPr>
            <a:r>
              <a:rPr b="1" lang="en">
                <a:solidFill>
                  <a:schemeClr val="accent2"/>
                </a:solidFill>
              </a:rPr>
              <a:t>Part 2: Exposure to enterprise-grade PL/SQL and database development best practices.</a:t>
            </a:r>
          </a:p>
        </p:txBody>
      </p:sp>
    </p:spTree>
  </p:cSld>
  <p:clrMapOvr>
    <a:masterClrMapping/>
  </p:clrMapOvr>
  <p:transition spd="slow">
    <p:cut/>
  </p:transition>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7" name="Shape 1197"/>
        <p:cNvGrpSpPr/>
        <p:nvPr/>
      </p:nvGrpSpPr>
      <p:grpSpPr>
        <a:xfrm>
          <a:off x="0" y="0"/>
          <a:ext cx="0" cy="0"/>
          <a:chOff x="0" y="0"/>
          <a:chExt cx="0" cy="0"/>
        </a:xfrm>
      </p:grpSpPr>
      <p:sp>
        <p:nvSpPr>
          <p:cNvPr id="1198" name="Shape 119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199" name="Shape 1199"/>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200" name="Shape 1200"/>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2"/>
              </a:buClr>
              <a:buSzPct val="100000"/>
              <a:buChar char="●"/>
            </a:pPr>
            <a:r>
              <a:rPr b="1" lang="en" sz="2400">
                <a:solidFill>
                  <a:schemeClr val="accent2"/>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4" name="Shape 1204"/>
        <p:cNvGrpSpPr/>
        <p:nvPr/>
      </p:nvGrpSpPr>
      <p:grpSpPr>
        <a:xfrm>
          <a:off x="0" y="0"/>
          <a:ext cx="0" cy="0"/>
          <a:chOff x="0" y="0"/>
          <a:chExt cx="0" cy="0"/>
        </a:xfrm>
      </p:grpSpPr>
      <p:sp>
        <p:nvSpPr>
          <p:cNvPr id="1205" name="Shape 120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a:t>
            </a:r>
          </a:p>
        </p:txBody>
      </p:sp>
      <p:sp>
        <p:nvSpPr>
          <p:cNvPr id="1206" name="Shape 120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Scalar data types are simple: one piece of data.</a:t>
            </a:r>
          </a:p>
          <a:p>
            <a:pPr indent="-228600" lvl="0" marL="457200" rtl="0">
              <a:spcBef>
                <a:spcPts val="0"/>
              </a:spcBef>
              <a:buChar char="●"/>
            </a:pPr>
            <a:r>
              <a:rPr lang="en"/>
              <a:t>Composite data types are made of more than one piece of data, scalar or composite or both.</a:t>
            </a:r>
          </a:p>
          <a:p>
            <a:pPr indent="-228600" lvl="0" marL="457200" rtl="0">
              <a:spcBef>
                <a:spcPts val="0"/>
              </a:spcBef>
              <a:buChar char="●"/>
            </a:pPr>
            <a:r>
              <a:rPr lang="en"/>
              <a:t>There are three different types of composites:</a:t>
            </a:r>
          </a:p>
          <a:p>
            <a:pPr indent="-228600" lvl="1" marL="914400" rtl="0">
              <a:spcBef>
                <a:spcPts val="0"/>
              </a:spcBef>
              <a:buChar char="○"/>
            </a:pPr>
            <a:r>
              <a:rPr lang="en"/>
              <a:t>Record</a:t>
            </a:r>
          </a:p>
          <a:p>
            <a:pPr indent="-228600" lvl="1" marL="914400" rtl="0">
              <a:spcBef>
                <a:spcPts val="0"/>
              </a:spcBef>
              <a:buChar char="○"/>
            </a:pPr>
            <a:r>
              <a:rPr lang="en"/>
              <a:t>Object</a:t>
            </a:r>
            <a:r>
              <a:rPr baseline="30000" lang="en"/>
              <a:t>1</a:t>
            </a:r>
          </a:p>
          <a:p>
            <a:pPr indent="-228600" lvl="1" marL="914400" rtl="0">
              <a:spcBef>
                <a:spcPts val="0"/>
              </a:spcBef>
              <a:buChar char="○"/>
            </a:pPr>
            <a:r>
              <a:rPr lang="en"/>
              <a:t>Collection</a:t>
            </a:r>
          </a:p>
        </p:txBody>
      </p:sp>
    </p:spTree>
  </p:cSld>
  <p:clrMapOvr>
    <a:masterClrMapping/>
  </p:clrMapOvr>
  <p:transition spd="slow">
    <p:cut/>
  </p:transition>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0" name="Shape 1210"/>
        <p:cNvGrpSpPr/>
        <p:nvPr/>
      </p:nvGrpSpPr>
      <p:grpSpPr>
        <a:xfrm>
          <a:off x="0" y="0"/>
          <a:ext cx="0" cy="0"/>
          <a:chOff x="0" y="0"/>
          <a:chExt cx="0" cy="0"/>
        </a:xfrm>
      </p:grpSpPr>
      <p:sp>
        <p:nvSpPr>
          <p:cNvPr id="1211" name="Shape 121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Records</a:t>
            </a:r>
          </a:p>
        </p:txBody>
      </p:sp>
      <p:sp>
        <p:nvSpPr>
          <p:cNvPr id="1212" name="Shape 121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In a record, each piece of data could be a different datatype and is called a “field.”</a:t>
            </a:r>
          </a:p>
          <a:p>
            <a:pPr indent="-228600" lvl="0" marL="457200" rtl="0">
              <a:spcBef>
                <a:spcPts val="0"/>
              </a:spcBef>
              <a:buChar char="●"/>
            </a:pPr>
            <a:r>
              <a:rPr lang="en"/>
              <a:t>Records are declared explicitly like this:</a:t>
            </a:r>
          </a:p>
          <a:p>
            <a:pPr lvl="0" rtl="0">
              <a:spcBef>
                <a:spcPts val="0"/>
              </a:spcBef>
              <a:buNone/>
            </a:pPr>
            <a:r>
              <a:t/>
            </a:r>
            <a:endParaRPr sz="2400">
              <a:latin typeface="Courier New"/>
              <a:ea typeface="Courier New"/>
              <a:cs typeface="Courier New"/>
              <a:sym typeface="Courier New"/>
            </a:endParaRPr>
          </a:p>
          <a:p>
            <a:pPr lvl="0" rtl="0">
              <a:spcBef>
                <a:spcPts val="0"/>
              </a:spcBef>
              <a:buNone/>
            </a:pPr>
            <a:r>
              <a:rPr b="1" lang="en" sz="2400">
                <a:solidFill>
                  <a:srgbClr val="000000"/>
                </a:solidFill>
                <a:latin typeface="Courier New"/>
                <a:ea typeface="Courier New"/>
                <a:cs typeface="Courier New"/>
                <a:sym typeface="Courier New"/>
              </a:rPr>
              <a:t>TYPE</a:t>
            </a:r>
            <a:r>
              <a:rPr lang="en" sz="2400">
                <a:solidFill>
                  <a:srgbClr val="000000"/>
                </a:solidFill>
                <a:latin typeface="Courier New"/>
                <a:ea typeface="Courier New"/>
                <a:cs typeface="Courier New"/>
                <a:sym typeface="Courier New"/>
              </a:rPr>
              <a:t> </a:t>
            </a:r>
            <a:r>
              <a:rPr i="1" lang="en" sz="2400">
                <a:solidFill>
                  <a:schemeClr val="dk1"/>
                </a:solidFill>
                <a:latin typeface="Courier New"/>
                <a:ea typeface="Courier New"/>
                <a:cs typeface="Courier New"/>
                <a:sym typeface="Courier New"/>
              </a:rPr>
              <a:t>type_name </a:t>
            </a:r>
            <a:r>
              <a:rPr b="1" lang="en" sz="2400">
                <a:solidFill>
                  <a:srgbClr val="000000"/>
                </a:solidFill>
                <a:latin typeface="Courier New"/>
                <a:ea typeface="Courier New"/>
                <a:cs typeface="Courier New"/>
                <a:sym typeface="Courier New"/>
              </a:rPr>
              <a:t>IS</a:t>
            </a:r>
            <a:r>
              <a:rPr lang="en" sz="2400">
                <a:solidFill>
                  <a:srgbClr val="000000"/>
                </a:solidFill>
                <a:latin typeface="Courier New"/>
                <a:ea typeface="Courier New"/>
                <a:cs typeface="Courier New"/>
                <a:sym typeface="Courier New"/>
              </a:rPr>
              <a:t> </a:t>
            </a:r>
            <a:r>
              <a:rPr b="1" lang="en" sz="2400">
                <a:solidFill>
                  <a:srgbClr val="000000"/>
                </a:solidFill>
                <a:latin typeface="Courier New"/>
                <a:ea typeface="Courier New"/>
                <a:cs typeface="Courier New"/>
                <a:sym typeface="Courier New"/>
              </a:rPr>
              <a:t>RECORD</a:t>
            </a:r>
            <a:r>
              <a:rPr lang="en" sz="2400">
                <a:solidFill>
                  <a:schemeClr val="dk1"/>
                </a:solidFill>
                <a:latin typeface="Courier New"/>
                <a:ea typeface="Courier New"/>
                <a:cs typeface="Courier New"/>
                <a:sym typeface="Courier New"/>
              </a:rPr>
              <a:t> (</a:t>
            </a:r>
            <a:r>
              <a:rPr i="1" lang="en" sz="2400">
                <a:solidFill>
                  <a:schemeClr val="dk1"/>
                </a:solidFill>
                <a:latin typeface="Courier New"/>
                <a:ea typeface="Courier New"/>
                <a:cs typeface="Courier New"/>
                <a:sym typeface="Courier New"/>
              </a:rPr>
              <a:t>field</a:t>
            </a:r>
            <a:r>
              <a:rPr lang="en" sz="2400">
                <a:solidFill>
                  <a:schemeClr val="dk1"/>
                </a:solidFill>
                <a:latin typeface="Courier New"/>
                <a:ea typeface="Courier New"/>
                <a:cs typeface="Courier New"/>
                <a:sym typeface="Courier New"/>
              </a:rPr>
              <a:t>[,</a:t>
            </a:r>
            <a:r>
              <a:rPr i="1" lang="en" sz="2400">
                <a:solidFill>
                  <a:schemeClr val="dk1"/>
                </a:solidFill>
                <a:latin typeface="Courier New"/>
                <a:ea typeface="Courier New"/>
                <a:cs typeface="Courier New"/>
                <a:sym typeface="Courier New"/>
              </a:rPr>
              <a:t>field</a:t>
            </a:r>
            <a:r>
              <a:rPr lang="en" sz="2400">
                <a:solidFill>
                  <a:schemeClr val="dk1"/>
                </a:solidFill>
                <a:latin typeface="Courier New"/>
                <a:ea typeface="Courier New"/>
                <a:cs typeface="Courier New"/>
                <a:sym typeface="Courier New"/>
              </a:rPr>
              <a:t>]...);</a:t>
            </a:r>
          </a:p>
          <a:p>
            <a:pPr lvl="0" rtl="0">
              <a:spcBef>
                <a:spcPts val="0"/>
              </a:spcBef>
              <a:buNone/>
            </a:pPr>
            <a:r>
              <a:t/>
            </a:r>
            <a:endParaRPr/>
          </a:p>
          <a:p>
            <a:pPr lvl="0" rtl="0">
              <a:spcBef>
                <a:spcPts val="0"/>
              </a:spcBef>
              <a:buNone/>
            </a:pPr>
            <a:r>
              <a:rPr lang="en"/>
              <a:t>Where </a:t>
            </a:r>
            <a:r>
              <a:rPr i="1" lang="en" sz="2000">
                <a:latin typeface="Courier New"/>
                <a:ea typeface="Courier New"/>
                <a:cs typeface="Courier New"/>
                <a:sym typeface="Courier New"/>
              </a:rPr>
              <a:t>field </a:t>
            </a:r>
            <a:r>
              <a:rPr lang="en"/>
              <a:t>is defined as:</a:t>
            </a:r>
          </a:p>
          <a:p>
            <a:pPr lvl="0" rtl="0">
              <a:spcBef>
                <a:spcPts val="0"/>
              </a:spcBef>
              <a:buNone/>
            </a:pPr>
            <a:r>
              <a:t/>
            </a:r>
            <a:endParaRPr sz="2400">
              <a:latin typeface="Courier New"/>
              <a:ea typeface="Courier New"/>
              <a:cs typeface="Courier New"/>
              <a:sym typeface="Courier New"/>
            </a:endParaRPr>
          </a:p>
          <a:p>
            <a:pPr lvl="0" rtl="0">
              <a:spcBef>
                <a:spcPts val="0"/>
              </a:spcBef>
              <a:buNone/>
            </a:pPr>
            <a:r>
              <a:rPr i="1" lang="en" sz="2000">
                <a:solidFill>
                  <a:schemeClr val="dk1"/>
                </a:solidFill>
                <a:latin typeface="Courier New"/>
                <a:ea typeface="Courier New"/>
                <a:cs typeface="Courier New"/>
                <a:sym typeface="Courier New"/>
              </a:rPr>
              <a:t>field_name</a:t>
            </a:r>
            <a:r>
              <a:rPr lang="en" sz="2000">
                <a:solidFill>
                  <a:schemeClr val="dk1"/>
                </a:solidFill>
                <a:latin typeface="Courier New"/>
                <a:ea typeface="Courier New"/>
                <a:cs typeface="Courier New"/>
                <a:sym typeface="Courier New"/>
              </a:rPr>
              <a:t> </a:t>
            </a:r>
            <a:r>
              <a:rPr i="1" lang="en" sz="2000">
                <a:solidFill>
                  <a:schemeClr val="dk1"/>
                </a:solidFill>
                <a:latin typeface="Courier New"/>
                <a:ea typeface="Courier New"/>
                <a:cs typeface="Courier New"/>
                <a:sym typeface="Courier New"/>
              </a:rPr>
              <a:t>field_type </a:t>
            </a:r>
            <a:r>
              <a:rPr lang="en" sz="2000">
                <a:solidFill>
                  <a:schemeClr val="dk1"/>
                </a:solidFill>
                <a:latin typeface="Courier New"/>
                <a:ea typeface="Courier New"/>
                <a:cs typeface="Courier New"/>
                <a:sym typeface="Courier New"/>
              </a:rPr>
              <a:t>[[</a:t>
            </a:r>
            <a:r>
              <a:rPr lang="en" sz="2000">
                <a:solidFill>
                  <a:srgbClr val="000000"/>
                </a:solidFill>
                <a:latin typeface="Courier New"/>
                <a:ea typeface="Courier New"/>
                <a:cs typeface="Courier New"/>
                <a:sym typeface="Courier New"/>
              </a:rPr>
              <a:t>NOT NULL</a:t>
            </a:r>
            <a:r>
              <a:rPr lang="en" sz="2000">
                <a:solidFill>
                  <a:schemeClr val="dk1"/>
                </a:solidFill>
                <a:latin typeface="Courier New"/>
                <a:ea typeface="Courier New"/>
                <a:cs typeface="Courier New"/>
                <a:sym typeface="Courier New"/>
              </a:rPr>
              <a:t>] {:= | </a:t>
            </a:r>
            <a:r>
              <a:rPr lang="en" sz="2000">
                <a:solidFill>
                  <a:srgbClr val="000000"/>
                </a:solidFill>
                <a:latin typeface="Courier New"/>
                <a:ea typeface="Courier New"/>
                <a:cs typeface="Courier New"/>
                <a:sym typeface="Courier New"/>
              </a:rPr>
              <a:t>DEFAULT</a:t>
            </a:r>
            <a:r>
              <a:rPr lang="en" sz="2000">
                <a:solidFill>
                  <a:schemeClr val="dk1"/>
                </a:solidFill>
                <a:latin typeface="Courier New"/>
                <a:ea typeface="Courier New"/>
                <a:cs typeface="Courier New"/>
                <a:sym typeface="Courier New"/>
              </a:rPr>
              <a:t>} </a:t>
            </a:r>
            <a:r>
              <a:rPr i="1" lang="en" sz="2000">
                <a:solidFill>
                  <a:schemeClr val="dk1"/>
                </a:solidFill>
                <a:latin typeface="Courier New"/>
                <a:ea typeface="Courier New"/>
                <a:cs typeface="Courier New"/>
                <a:sym typeface="Courier New"/>
              </a:rPr>
              <a:t>expr</a:t>
            </a:r>
            <a:r>
              <a:rPr lang="en" sz="2000">
                <a:solidFill>
                  <a:schemeClr val="dk1"/>
                </a:solidFill>
                <a:latin typeface="Courier New"/>
                <a:ea typeface="Courier New"/>
                <a:cs typeface="Courier New"/>
                <a:sym typeface="Courier New"/>
              </a:rPr>
              <a:t>]</a:t>
            </a:r>
          </a:p>
        </p:txBody>
      </p:sp>
    </p:spTree>
  </p:cSld>
  <p:clrMapOvr>
    <a:masterClrMapping/>
  </p:clrMapOvr>
  <p:transition spd="slow">
    <p:cut/>
  </p:transition>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6" name="Shape 1216"/>
        <p:cNvGrpSpPr/>
        <p:nvPr/>
      </p:nvGrpSpPr>
      <p:grpSpPr>
        <a:xfrm>
          <a:off x="0" y="0"/>
          <a:ext cx="0" cy="0"/>
          <a:chOff x="0" y="0"/>
          <a:chExt cx="0" cy="0"/>
        </a:xfrm>
      </p:grpSpPr>
      <p:sp>
        <p:nvSpPr>
          <p:cNvPr id="1217" name="Shape 121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Records</a:t>
            </a:r>
          </a:p>
        </p:txBody>
      </p:sp>
      <p:sp>
        <p:nvSpPr>
          <p:cNvPr id="1218" name="Shape 1218"/>
          <p:cNvSpPr txBox="1"/>
          <p:nvPr>
            <p:ph idx="1" type="body"/>
          </p:nvPr>
        </p:nvSpPr>
        <p:spPr>
          <a:xfrm>
            <a:off x="108900" y="634800"/>
            <a:ext cx="8934599" cy="1026299"/>
          </a:xfrm>
          <a:prstGeom prst="rect">
            <a:avLst/>
          </a:prstGeom>
        </p:spPr>
        <p:txBody>
          <a:bodyPr anchorCtr="0" anchor="t" bIns="91425" lIns="91425" rIns="91425" tIns="91425">
            <a:noAutofit/>
          </a:bodyPr>
          <a:lstStyle/>
          <a:p>
            <a:pPr indent="-228600" lvl="0" marL="457200" rtl="0">
              <a:spcBef>
                <a:spcPts val="0"/>
              </a:spcBef>
              <a:buChar char="●"/>
            </a:pPr>
            <a:r>
              <a:rPr lang="en"/>
              <a:t>Or they are declared implicitly by basing the record type on the “signature” of a table, view, or cursor.</a:t>
            </a:r>
          </a:p>
        </p:txBody>
      </p:sp>
      <p:sp>
        <p:nvSpPr>
          <p:cNvPr id="1219" name="Shape 1219"/>
          <p:cNvSpPr txBox="1"/>
          <p:nvPr/>
        </p:nvSpPr>
        <p:spPr>
          <a:xfrm>
            <a:off x="592625" y="1694475"/>
            <a:ext cx="8229600" cy="25617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b="1" lang="en" sz="1200">
                <a:solidFill>
                  <a:srgbClr val="003366"/>
                </a:solidFill>
                <a:latin typeface="Courier New"/>
                <a:ea typeface="Courier New"/>
                <a:cs typeface="Courier New"/>
                <a:sym typeface="Courier New"/>
              </a:rPr>
              <a:t>CURSOR</a:t>
            </a:r>
            <a:r>
              <a:rPr lang="en" sz="1200">
                <a:solidFill>
                  <a:srgbClr val="000080"/>
                </a:solidFill>
                <a:latin typeface="Courier New"/>
                <a:ea typeface="Courier New"/>
                <a:cs typeface="Courier New"/>
                <a:sym typeface="Courier New"/>
              </a:rPr>
              <a:t> c_mytab </a:t>
            </a:r>
            <a:r>
              <a:rPr b="1" lang="en" sz="1200">
                <a:solidFill>
                  <a:srgbClr val="003366"/>
                </a:solidFill>
                <a:latin typeface="Courier New"/>
                <a:ea typeface="Courier New"/>
                <a:cs typeface="Courier New"/>
                <a:sym typeface="Courier New"/>
              </a:rPr>
              <a:t>IS</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SELECT</a:t>
            </a:r>
            <a:r>
              <a:rPr lang="en" sz="1200">
                <a:solidFill>
                  <a:srgbClr val="000080"/>
                </a:solidFill>
                <a:latin typeface="Courier New"/>
                <a:ea typeface="Courier New"/>
                <a:cs typeface="Courier New"/>
                <a:sym typeface="Courier New"/>
              </a:rPr>
              <a:t> col1, col2, … </a:t>
            </a:r>
            <a:r>
              <a:rPr b="1" lang="en" sz="1200">
                <a:solidFill>
                  <a:srgbClr val="003366"/>
                </a:solidFill>
                <a:latin typeface="Courier New"/>
                <a:ea typeface="Courier New"/>
                <a:cs typeface="Courier New"/>
                <a:sym typeface="Courier New"/>
              </a:rPr>
              <a:t>FROM</a:t>
            </a:r>
            <a:r>
              <a:rPr lang="en" sz="1200">
                <a:solidFill>
                  <a:srgbClr val="000080"/>
                </a:solidFill>
                <a:latin typeface="Courier New"/>
                <a:ea typeface="Courier New"/>
                <a:cs typeface="Courier New"/>
                <a:sym typeface="Courier New"/>
              </a:rPr>
              <a:t> mytab </a:t>
            </a:r>
            <a:r>
              <a:rPr b="1" lang="en" sz="1200">
                <a:solidFill>
                  <a:srgbClr val="003366"/>
                </a:solidFill>
                <a:latin typeface="Courier New"/>
                <a:ea typeface="Courier New"/>
                <a:cs typeface="Courier New"/>
                <a:sym typeface="Courier New"/>
              </a:rPr>
              <a:t>WHERE</a:t>
            </a:r>
            <a:r>
              <a:rPr lang="en" sz="1200">
                <a:solidFill>
                  <a:srgbClr val="000080"/>
                </a:solidFill>
                <a:latin typeface="Courier New"/>
                <a:ea typeface="Courier New"/>
                <a:cs typeface="Courier New"/>
                <a:sym typeface="Courier New"/>
              </a:rPr>
              <a:t> …; </a:t>
            </a:r>
            <a:r>
              <a:rPr i="1" lang="en" sz="1200">
                <a:solidFill>
                  <a:srgbClr val="339966"/>
                </a:solidFill>
                <a:latin typeface="Courier New"/>
                <a:ea typeface="Courier New"/>
                <a:cs typeface="Courier New"/>
                <a:sym typeface="Courier New"/>
              </a:rPr>
              <a:t>--explicit cursor</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lr_mytab  c_mytab%</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--based on explicit cursor's ROWTYPE attribute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91666"/>
              <a:buFont typeface="Arial"/>
              <a:buNone/>
            </a:pPr>
            <a:r>
              <a:rPr b="1" lang="en" sz="1200">
                <a:solidFill>
                  <a:srgbClr val="003366"/>
                </a:solidFill>
                <a:latin typeface="Courier New"/>
                <a:ea typeface="Courier New"/>
                <a:cs typeface="Courier New"/>
                <a:sym typeface="Courier New"/>
              </a:rPr>
              <a:t>TYPE</a:t>
            </a:r>
            <a:r>
              <a:rPr lang="en" sz="1200">
                <a:solidFill>
                  <a:srgbClr val="000080"/>
                </a:solidFill>
                <a:latin typeface="Courier New"/>
                <a:ea typeface="Courier New"/>
                <a:cs typeface="Courier New"/>
                <a:sym typeface="Courier New"/>
              </a:rPr>
              <a:t> trc_mytab </a:t>
            </a:r>
            <a:r>
              <a:rPr b="1" lang="en" sz="1200">
                <a:solidFill>
                  <a:srgbClr val="003366"/>
                </a:solidFill>
                <a:latin typeface="Courier New"/>
                <a:ea typeface="Courier New"/>
                <a:cs typeface="Courier New"/>
                <a:sym typeface="Courier New"/>
              </a:rPr>
              <a:t>IS</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REF</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CURSOR</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RETURN</a:t>
            </a:r>
            <a:r>
              <a:rPr lang="en" sz="1200">
                <a:solidFill>
                  <a:srgbClr val="000080"/>
                </a:solidFill>
                <a:latin typeface="Courier New"/>
                <a:ea typeface="Courier New"/>
                <a:cs typeface="Courier New"/>
                <a:sym typeface="Courier New"/>
              </a:rPr>
              <a:t> mytab%</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--define ref cursor</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lrc_mytab  trc_mytab; </a:t>
            </a:r>
            <a:r>
              <a:rPr i="1" lang="en" sz="1200">
                <a:solidFill>
                  <a:srgbClr val="339966"/>
                </a:solidFill>
                <a:latin typeface="Courier New"/>
                <a:ea typeface="Courier New"/>
                <a:cs typeface="Courier New"/>
                <a:sym typeface="Courier New"/>
              </a:rPr>
              <a:t>--declare ref cursor variable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lr_mytab   lrc_mytab%</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--based on ref cursor's ROWTYPE attribute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lr_myview  myview%</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--based on view's ROWTYPE attribute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lr_mytab   mytab%</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--based on table's ROWTYPE attribute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lr_theirtab  theirtab%</a:t>
            </a:r>
            <a:r>
              <a:rPr b="1" lang="en" sz="1200">
                <a:solidFill>
                  <a:srgbClr val="003366"/>
                </a:solidFill>
                <a:latin typeface="Courier New"/>
                <a:ea typeface="Courier New"/>
                <a:cs typeface="Courier New"/>
                <a:sym typeface="Courier New"/>
              </a:rPr>
              <a:t>ROWTYPE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--based on ROWTYPE attribute of private synonym's table</a:t>
            </a:r>
          </a:p>
          <a:p>
            <a:pPr lvl="0" rtl="0">
              <a:lnSpc>
                <a:spcPct val="115000"/>
              </a:lnSpc>
              <a:spcBef>
                <a:spcPts val="0"/>
              </a:spcBef>
              <a:buNone/>
            </a:pPr>
            <a:r>
              <a:rPr lang="en" sz="1200">
                <a:solidFill>
                  <a:srgbClr val="000080"/>
                </a:solidFill>
                <a:latin typeface="Courier New"/>
                <a:ea typeface="Courier New"/>
                <a:cs typeface="Courier New"/>
                <a:sym typeface="Courier New"/>
              </a:rPr>
              <a:t>lr_cust_account  acc_types.tr_account; </a:t>
            </a:r>
            <a:r>
              <a:rPr i="1" lang="en" sz="1200">
                <a:solidFill>
                  <a:srgbClr val="339966"/>
                </a:solidFill>
                <a:latin typeface="Courier New"/>
                <a:ea typeface="Courier New"/>
                <a:cs typeface="Courier New"/>
                <a:sym typeface="Courier New"/>
              </a:rPr>
              <a:t>--based on packaged, explicit record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Dev Client</a:t>
            </a:r>
          </a:p>
        </p:txBody>
      </p:sp>
      <p:sp>
        <p:nvSpPr>
          <p:cNvPr id="142" name="Shape 14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SQL*Plus (free)</a:t>
            </a:r>
          </a:p>
          <a:p>
            <a:pPr indent="-381000" lvl="0" marL="457200" rtl="0">
              <a:spcBef>
                <a:spcPts val="0"/>
              </a:spcBef>
              <a:buSzPct val="100000"/>
              <a:buChar char="●"/>
            </a:pPr>
            <a:r>
              <a:rPr lang="en" sz="2400" u="sng">
                <a:solidFill>
                  <a:schemeClr val="hlink"/>
                </a:solidFill>
                <a:hlinkClick r:id="rId3"/>
              </a:rPr>
              <a:t>LiveSQL</a:t>
            </a:r>
            <a:r>
              <a:rPr lang="en" sz="2400"/>
              <a:t> (free)</a:t>
            </a:r>
          </a:p>
          <a:p>
            <a:pPr indent="-381000" lvl="0" marL="457200" rtl="0">
              <a:spcBef>
                <a:spcPts val="0"/>
              </a:spcBef>
              <a:buSzPct val="100000"/>
              <a:buChar char="●"/>
            </a:pPr>
            <a:r>
              <a:rPr lang="en" sz="2400" u="sng">
                <a:solidFill>
                  <a:schemeClr val="hlink"/>
                </a:solidFill>
                <a:hlinkClick r:id="rId4"/>
              </a:rPr>
              <a:t>SQLcl</a:t>
            </a:r>
            <a:r>
              <a:rPr lang="en" sz="2400"/>
              <a:t> (free)</a:t>
            </a:r>
          </a:p>
          <a:p>
            <a:pPr indent="-381000" lvl="0" marL="457200" rtl="0">
              <a:spcBef>
                <a:spcPts val="0"/>
              </a:spcBef>
              <a:buSzPct val="100000"/>
              <a:buChar char="●"/>
            </a:pPr>
            <a:r>
              <a:rPr lang="en" sz="2400" u="sng">
                <a:solidFill>
                  <a:schemeClr val="hlink"/>
                </a:solidFill>
                <a:hlinkClick r:id="rId5"/>
              </a:rPr>
              <a:t>SQL Developer</a:t>
            </a:r>
            <a:r>
              <a:rPr baseline="30000" lang="en" sz="2400"/>
              <a:t>1</a:t>
            </a:r>
            <a:r>
              <a:rPr lang="en" sz="2400"/>
              <a:t> (free)</a:t>
            </a:r>
          </a:p>
          <a:p>
            <a:pPr indent="-381000" lvl="0" marL="457200" rtl="0">
              <a:spcBef>
                <a:spcPts val="0"/>
              </a:spcBef>
              <a:buSzPct val="100000"/>
              <a:buChar char="●"/>
            </a:pPr>
            <a:r>
              <a:rPr lang="en" sz="2400" u="sng">
                <a:solidFill>
                  <a:schemeClr val="hlink"/>
                </a:solidFill>
                <a:hlinkClick r:id="rId6"/>
              </a:rPr>
              <a:t>PL/SQL Developer</a:t>
            </a:r>
            <a:r>
              <a:rPr lang="en" sz="2400"/>
              <a:t> (great value)</a:t>
            </a:r>
          </a:p>
          <a:p>
            <a:pPr indent="-381000" lvl="0" marL="457200" rtl="0">
              <a:spcBef>
                <a:spcPts val="0"/>
              </a:spcBef>
              <a:buSzPct val="100000"/>
              <a:buChar char="●"/>
            </a:pPr>
            <a:r>
              <a:rPr lang="en" sz="2400" u="sng">
                <a:solidFill>
                  <a:schemeClr val="hlink"/>
                </a:solidFill>
                <a:hlinkClick r:id="rId7"/>
              </a:rPr>
              <a:t>TOAD</a:t>
            </a:r>
          </a:p>
          <a:p>
            <a:pPr indent="-381000" lvl="0" marL="457200" rtl="0">
              <a:spcBef>
                <a:spcPts val="0"/>
              </a:spcBef>
              <a:buSzPct val="100000"/>
              <a:buChar char="●"/>
            </a:pPr>
            <a:r>
              <a:rPr lang="en" sz="2400" u="sng">
                <a:solidFill>
                  <a:schemeClr val="hlink"/>
                </a:solidFill>
                <a:hlinkClick r:id="rId8"/>
              </a:rPr>
              <a:t>Rapid SQL</a:t>
            </a:r>
          </a:p>
          <a:p>
            <a:pPr indent="-381000" lvl="0" marL="457200" rtl="0">
              <a:spcBef>
                <a:spcPts val="0"/>
              </a:spcBef>
              <a:buSzPct val="100000"/>
              <a:buChar char="●"/>
            </a:pPr>
            <a:r>
              <a:rPr lang="en" sz="2400" u="sng">
                <a:solidFill>
                  <a:schemeClr val="hlink"/>
                </a:solidFill>
                <a:hlinkClick r:id="rId9"/>
              </a:rPr>
              <a:t>AquaData Studio</a:t>
            </a:r>
          </a:p>
          <a:p>
            <a:pPr indent="-381000" lvl="0" marL="457200" rtl="0">
              <a:spcBef>
                <a:spcPts val="0"/>
              </a:spcBef>
              <a:buSzPct val="100000"/>
              <a:buChar char="●"/>
            </a:pPr>
            <a:r>
              <a:rPr lang="en" sz="2400" u="sng">
                <a:solidFill>
                  <a:schemeClr val="hlink"/>
                </a:solidFill>
                <a:hlinkClick r:id="rId10"/>
              </a:rPr>
              <a:t>SQL Detective</a:t>
            </a:r>
          </a:p>
        </p:txBody>
      </p:sp>
    </p:spTree>
  </p:cSld>
  <p:clrMapOvr>
    <a:masterClrMapping/>
  </p:clrMapOvr>
  <p:transition spd="slow">
    <p:cut/>
  </p:transition>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3" name="Shape 1223"/>
        <p:cNvGrpSpPr/>
        <p:nvPr/>
      </p:nvGrpSpPr>
      <p:grpSpPr>
        <a:xfrm>
          <a:off x="0" y="0"/>
          <a:ext cx="0" cy="0"/>
          <a:chOff x="0" y="0"/>
          <a:chExt cx="0" cy="0"/>
        </a:xfrm>
      </p:grpSpPr>
      <p:sp>
        <p:nvSpPr>
          <p:cNvPr id="1224" name="Shape 122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Records</a:t>
            </a:r>
          </a:p>
        </p:txBody>
      </p:sp>
      <p:graphicFrame>
        <p:nvGraphicFramePr>
          <p:cNvPr id="1225" name="Shape 1225"/>
          <p:cNvGraphicFramePr/>
          <p:nvPr/>
        </p:nvGraphicFramePr>
        <p:xfrm>
          <a:off x="158400" y="769775"/>
          <a:ext cx="3000000" cy="3000000"/>
        </p:xfrm>
        <a:graphic>
          <a:graphicData uri="http://schemas.openxmlformats.org/drawingml/2006/table">
            <a:tbl>
              <a:tblPr>
                <a:noFill/>
                <a:tableStyleId>{3C02302D-1A38-4B88-AC61-B8E5A3A355C6}</a:tableStyleId>
              </a:tblPr>
              <a:tblGrid>
                <a:gridCol w="3069100"/>
                <a:gridCol w="5764300"/>
              </a:tblGrid>
              <a:tr h="319025">
                <a:tc gridSpan="2">
                  <a:txBody>
                    <a:bodyPr>
                      <a:noAutofit/>
                    </a:bodyPr>
                    <a:lstStyle/>
                    <a:p>
                      <a:pPr lvl="0" rtl="0" algn="ctr">
                        <a:spcBef>
                          <a:spcPts val="0"/>
                        </a:spcBef>
                        <a:buNone/>
                      </a:pPr>
                      <a:r>
                        <a:rPr b="1" lang="en"/>
                        <a:t>Simple Example</a:t>
                      </a:r>
                    </a:p>
                  </a:txBody>
                  <a:tcPr marT="91425" marB="91425" marR="91425" marL="91425">
                    <a:solidFill>
                      <a:srgbClr val="9FC5E8"/>
                    </a:solidFill>
                  </a:tcPr>
                </a:tc>
                <a:tc hMerge="1"/>
              </a:tr>
              <a:tr h="381000">
                <a:tc gridSpan="2">
                  <a:txBody>
                    <a:bodyPr>
                      <a:noAutofit/>
                    </a:bodyPr>
                    <a:lstStyle/>
                    <a:p>
                      <a:pPr lvl="0" rtl="0">
                        <a:lnSpc>
                          <a:spcPct val="115000"/>
                        </a:lnSpc>
                        <a:spcBef>
                          <a:spcPts val="0"/>
                        </a:spcBef>
                        <a:buNone/>
                      </a:pPr>
                      <a:r>
                        <a:rPr b="1" lang="en" sz="1200">
                          <a:solidFill>
                            <a:srgbClr val="003366"/>
                          </a:solidFill>
                          <a:latin typeface="Courier New"/>
                          <a:ea typeface="Courier New"/>
                          <a:cs typeface="Courier New"/>
                          <a:sym typeface="Courier New"/>
                        </a:rPr>
                        <a:t>TYPE</a:t>
                      </a:r>
                      <a:r>
                        <a:rPr lang="en" sz="1200">
                          <a:solidFill>
                            <a:srgbClr val="000080"/>
                          </a:solidFill>
                          <a:latin typeface="Courier New"/>
                          <a:ea typeface="Courier New"/>
                          <a:cs typeface="Courier New"/>
                          <a:sym typeface="Courier New"/>
                        </a:rPr>
                        <a:t> tr_person </a:t>
                      </a:r>
                      <a:r>
                        <a:rPr b="1" lang="en" sz="1200">
                          <a:solidFill>
                            <a:srgbClr val="003366"/>
                          </a:solidFill>
                          <a:latin typeface="Courier New"/>
                          <a:ea typeface="Courier New"/>
                          <a:cs typeface="Courier New"/>
                          <a:sym typeface="Courier New"/>
                        </a:rPr>
                        <a:t>IS</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RECORD</a:t>
                      </a:r>
                      <a:r>
                        <a:rPr lang="en" sz="12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person_id </a:t>
                      </a:r>
                      <a:r>
                        <a:rPr b="1" lang="en" sz="1200">
                          <a:solidFill>
                            <a:srgbClr val="003366"/>
                          </a:solidFill>
                          <a:latin typeface="Courier New"/>
                          <a:ea typeface="Courier New"/>
                          <a:cs typeface="Courier New"/>
                          <a:sym typeface="Courier New"/>
                        </a:rPr>
                        <a:t>INTEGER</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,natl_id   </a:t>
                      </a:r>
                      <a:r>
                        <a:rPr b="1" lang="en" sz="1200">
                          <a:solidFill>
                            <a:srgbClr val="003366"/>
                          </a:solidFill>
                          <a:latin typeface="Courier New"/>
                          <a:ea typeface="Courier New"/>
                          <a:cs typeface="Courier New"/>
                          <a:sym typeface="Courier New"/>
                        </a:rPr>
                        <a:t>VARCHAR2</a:t>
                      </a:r>
                      <a:r>
                        <a:rPr lang="en" sz="1200">
                          <a:solidFill>
                            <a:srgbClr val="000080"/>
                          </a:solidFill>
                          <a:latin typeface="Courier New"/>
                          <a:ea typeface="Courier New"/>
                          <a:cs typeface="Courier New"/>
                          <a:sym typeface="Courier New"/>
                        </a:rPr>
                        <a:t>(</a:t>
                      </a:r>
                      <a:r>
                        <a:rPr lang="en" sz="1200">
                          <a:solidFill>
                            <a:srgbClr val="0000FF"/>
                          </a:solidFill>
                          <a:latin typeface="Courier New"/>
                          <a:ea typeface="Courier New"/>
                          <a:cs typeface="Courier New"/>
                          <a:sym typeface="Courier New"/>
                        </a:rPr>
                        <a:t>60</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CHAR</a:t>
                      </a:r>
                      <a:r>
                        <a:rPr lang="en" sz="12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,last_nm   </a:t>
                      </a:r>
                      <a:r>
                        <a:rPr b="1" lang="en" sz="1200">
                          <a:solidFill>
                            <a:srgbClr val="003366"/>
                          </a:solidFill>
                          <a:latin typeface="Courier New"/>
                          <a:ea typeface="Courier New"/>
                          <a:cs typeface="Courier New"/>
                          <a:sym typeface="Courier New"/>
                        </a:rPr>
                        <a:t>VARCHAR2</a:t>
                      </a:r>
                      <a:r>
                        <a:rPr lang="en" sz="1200">
                          <a:solidFill>
                            <a:srgbClr val="000080"/>
                          </a:solidFill>
                          <a:latin typeface="Courier New"/>
                          <a:ea typeface="Courier New"/>
                          <a:cs typeface="Courier New"/>
                          <a:sym typeface="Courier New"/>
                        </a:rPr>
                        <a:t>(</a:t>
                      </a:r>
                      <a:r>
                        <a:rPr lang="en" sz="1200">
                          <a:solidFill>
                            <a:srgbClr val="0000FF"/>
                          </a:solidFill>
                          <a:latin typeface="Courier New"/>
                          <a:ea typeface="Courier New"/>
                          <a:cs typeface="Courier New"/>
                          <a:sym typeface="Courier New"/>
                        </a:rPr>
                        <a:t>200</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CHAR</a:t>
                      </a:r>
                      <a:r>
                        <a:rPr lang="en" sz="12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,first_nm  </a:t>
                      </a:r>
                      <a:r>
                        <a:rPr b="1" lang="en" sz="1200">
                          <a:solidFill>
                            <a:srgbClr val="003366"/>
                          </a:solidFill>
                          <a:latin typeface="Courier New"/>
                          <a:ea typeface="Courier New"/>
                          <a:cs typeface="Courier New"/>
                          <a:sym typeface="Courier New"/>
                        </a:rPr>
                        <a:t>VARCHAR2</a:t>
                      </a:r>
                      <a:r>
                        <a:rPr lang="en" sz="1200">
                          <a:solidFill>
                            <a:srgbClr val="000080"/>
                          </a:solidFill>
                          <a:latin typeface="Courier New"/>
                          <a:ea typeface="Courier New"/>
                          <a:cs typeface="Courier New"/>
                          <a:sym typeface="Courier New"/>
                        </a:rPr>
                        <a:t>(</a:t>
                      </a:r>
                      <a:r>
                        <a:rPr lang="en" sz="1200">
                          <a:solidFill>
                            <a:srgbClr val="0000FF"/>
                          </a:solidFill>
                          <a:latin typeface="Courier New"/>
                          <a:ea typeface="Courier New"/>
                          <a:cs typeface="Courier New"/>
                          <a:sym typeface="Courier New"/>
                        </a:rPr>
                        <a:t>200</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CHAR</a:t>
                      </a:r>
                      <a:r>
                        <a:rPr lang="en" sz="1200">
                          <a:solidFill>
                            <a:srgbClr val="000080"/>
                          </a:solidFill>
                          <a:latin typeface="Courier New"/>
                          <a:ea typeface="Courier New"/>
                          <a:cs typeface="Courier New"/>
                          <a:sym typeface="Courier New"/>
                        </a:rPr>
                        <a:t>)</a:t>
                      </a:r>
                    </a:p>
                    <a:p>
                      <a:pPr lvl="0" rtl="0">
                        <a:lnSpc>
                          <a:spcPct val="115000"/>
                        </a:lnSpc>
                        <a:spcBef>
                          <a:spcPts val="0"/>
                        </a:spcBef>
                        <a:buNone/>
                      </a:pPr>
                      <a:r>
                        <a:rPr lang="en" sz="1200">
                          <a:solidFill>
                            <a:srgbClr val="000080"/>
                          </a:solidFill>
                          <a:latin typeface="Courier New"/>
                          <a:ea typeface="Courier New"/>
                          <a:cs typeface="Courier New"/>
                          <a:sym typeface="Courier New"/>
                        </a:rPr>
                        <a:t>,gender_cd gender.cd%</a:t>
                      </a:r>
                      <a:r>
                        <a:rPr b="1" lang="en" sz="1200">
                          <a:solidFill>
                            <a:srgbClr val="003366"/>
                          </a:solidFill>
                          <a:latin typeface="Courier New"/>
                          <a:ea typeface="Courier New"/>
                          <a:cs typeface="Courier New"/>
                          <a:sym typeface="Courier New"/>
                        </a:rPr>
                        <a:t>TYPE</a:t>
                      </a:r>
                    </a:p>
                    <a:p>
                      <a:pPr lvl="0" rtl="0">
                        <a:lnSpc>
                          <a:spcPct val="115000"/>
                        </a:lnSpc>
                        <a:spcBef>
                          <a:spcPts val="0"/>
                        </a:spcBef>
                        <a:buNone/>
                      </a:pPr>
                      <a:r>
                        <a:rPr lang="en" sz="1200">
                          <a:solidFill>
                            <a:srgbClr val="000080"/>
                          </a:solidFill>
                          <a:latin typeface="Courier New"/>
                          <a:ea typeface="Courier New"/>
                          <a:cs typeface="Courier New"/>
                          <a:sym typeface="Courier New"/>
                        </a:rPr>
                        <a:t>,deceased_yn </a:t>
                      </a:r>
                      <a:r>
                        <a:rPr b="1" lang="en" sz="1200">
                          <a:solidFill>
                            <a:srgbClr val="003366"/>
                          </a:solidFill>
                          <a:latin typeface="Courier New"/>
                          <a:ea typeface="Courier New"/>
                          <a:cs typeface="Courier New"/>
                          <a:sym typeface="Courier New"/>
                        </a:rPr>
                        <a:t>VARCHAR2</a:t>
                      </a:r>
                      <a:r>
                        <a:rPr lang="en" sz="1200">
                          <a:solidFill>
                            <a:srgbClr val="000080"/>
                          </a:solidFill>
                          <a:latin typeface="Courier New"/>
                          <a:ea typeface="Courier New"/>
                          <a:cs typeface="Courier New"/>
                          <a:sym typeface="Courier New"/>
                        </a:rPr>
                        <a:t>(</a:t>
                      </a:r>
                      <a:r>
                        <a:rPr lang="en" sz="1200">
                          <a:solidFill>
                            <a:srgbClr val="0000FF"/>
                          </a:solidFill>
                          <a:latin typeface="Courier New"/>
                          <a:ea typeface="Courier New"/>
                          <a:cs typeface="Courier New"/>
                          <a:sym typeface="Courier New"/>
                        </a:rPr>
                        <a:t>1</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NOT</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NULL</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DEFAULT</a:t>
                      </a:r>
                      <a:r>
                        <a:rPr lang="en" sz="1200">
                          <a:solidFill>
                            <a:srgbClr val="000080"/>
                          </a:solidFill>
                          <a:latin typeface="Courier New"/>
                          <a:ea typeface="Courier New"/>
                          <a:cs typeface="Courier New"/>
                          <a:sym typeface="Courier New"/>
                        </a:rPr>
                        <a:t> </a:t>
                      </a:r>
                      <a:r>
                        <a:rPr lang="en" sz="1200">
                          <a:solidFill>
                            <a:srgbClr val="FF0000"/>
                          </a:solidFill>
                          <a:latin typeface="Courier New"/>
                          <a:ea typeface="Courier New"/>
                          <a:cs typeface="Courier New"/>
                          <a:sym typeface="Courier New"/>
                        </a:rPr>
                        <a:t>'N'</a:t>
                      </a:r>
                      <a:r>
                        <a:rPr lang="en" sz="1200">
                          <a:solidFill>
                            <a:srgbClr val="000080"/>
                          </a:solidFill>
                          <a:latin typeface="Courier New"/>
                          <a:ea typeface="Courier New"/>
                          <a:cs typeface="Courier New"/>
                          <a:sym typeface="Courier New"/>
                        </a:rPr>
                        <a:t>);</a:t>
                      </a:r>
                    </a:p>
                  </a:txBody>
                  <a:tcPr marT="91425" marB="91425" marR="91425" marL="91425">
                    <a:solidFill>
                      <a:srgbClr val="FFF2CC"/>
                    </a:solidFill>
                  </a:tcPr>
                </a:tc>
                <a:tc hMerge="1"/>
              </a:tr>
              <a:tr h="381000">
                <a:tc gridSpan="2">
                  <a:txBody>
                    <a:bodyPr>
                      <a:noAutofit/>
                    </a:bodyPr>
                    <a:lstStyle/>
                    <a:p>
                      <a:pPr lvl="0" rtl="0" algn="ctr">
                        <a:spcBef>
                          <a:spcPts val="0"/>
                        </a:spcBef>
                        <a:buNone/>
                      </a:pPr>
                      <a:r>
                        <a:rPr b="1" lang="en">
                          <a:solidFill>
                            <a:schemeClr val="dk1"/>
                          </a:solidFill>
                        </a:rPr>
                        <a:t>Hairy Example</a:t>
                      </a:r>
                    </a:p>
                  </a:txBody>
                  <a:tcPr marT="91425" marB="91425" marR="91425" marL="91425">
                    <a:solidFill>
                      <a:srgbClr val="9FC5E8"/>
                    </a:solidFill>
                  </a:tcPr>
                </a:tc>
                <a:tc hMerge="1"/>
              </a:tr>
              <a:tr h="381000">
                <a:tc gridSpan="2">
                  <a:txBody>
                    <a:bodyPr>
                      <a:noAutofit/>
                    </a:bodyPr>
                    <a:lstStyle/>
                    <a:p>
                      <a:pPr lvl="0" rtl="0">
                        <a:lnSpc>
                          <a:spcPct val="115000"/>
                        </a:lnSpc>
                        <a:spcBef>
                          <a:spcPts val="0"/>
                        </a:spcBef>
                        <a:buClr>
                          <a:schemeClr val="dk1"/>
                        </a:buClr>
                        <a:buSzPct val="91666"/>
                        <a:buFont typeface="Arial"/>
                        <a:buNone/>
                      </a:pPr>
                      <a:r>
                        <a:rPr b="1" lang="en" sz="1200">
                          <a:solidFill>
                            <a:srgbClr val="003366"/>
                          </a:solidFill>
                          <a:latin typeface="Courier New"/>
                          <a:ea typeface="Courier New"/>
                          <a:cs typeface="Courier New"/>
                          <a:sym typeface="Courier New"/>
                        </a:rPr>
                        <a:t>TYPE</a:t>
                      </a:r>
                      <a:r>
                        <a:rPr lang="en" sz="1200">
                          <a:solidFill>
                            <a:srgbClr val="000080"/>
                          </a:solidFill>
                          <a:latin typeface="Courier New"/>
                          <a:ea typeface="Courier New"/>
                          <a:cs typeface="Courier New"/>
                          <a:sym typeface="Courier New"/>
                        </a:rPr>
                        <a:t> tr_account </a:t>
                      </a:r>
                      <a:r>
                        <a:rPr b="1" lang="en" sz="1200">
                          <a:solidFill>
                            <a:srgbClr val="003366"/>
                          </a:solidFill>
                          <a:latin typeface="Courier New"/>
                          <a:ea typeface="Courier New"/>
                          <a:cs typeface="Courier New"/>
                          <a:sym typeface="Courier New"/>
                        </a:rPr>
                        <a:t>IS</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RECORD</a:t>
                      </a:r>
                      <a:r>
                        <a:rPr lang="en" sz="12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account_id       acc_types.t_account_id </a:t>
                      </a:r>
                      <a:r>
                        <a:rPr b="1" lang="en" sz="1200">
                          <a:solidFill>
                            <a:srgbClr val="003366"/>
                          </a:solidFill>
                          <a:latin typeface="Courier New"/>
                          <a:ea typeface="Courier New"/>
                          <a:cs typeface="Courier New"/>
                          <a:sym typeface="Courier New"/>
                        </a:rPr>
                        <a:t>NOT</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NULL</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 packaged subtype, constrained</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account_owner    acc_types.tr_account_owner </a:t>
                      </a:r>
                      <a:r>
                        <a:rPr i="1" lang="en" sz="1200">
                          <a:solidFill>
                            <a:srgbClr val="339966"/>
                          </a:solidFill>
                          <a:latin typeface="Courier New"/>
                          <a:ea typeface="Courier New"/>
                          <a:cs typeface="Courier New"/>
                          <a:sym typeface="Courier New"/>
                        </a:rPr>
                        <a:t>-- packaged record type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related_accounts acc_types.tas_acct_id </a:t>
                      </a:r>
                      <a:r>
                        <a:rPr i="1" lang="en" sz="1200">
                          <a:solidFill>
                            <a:srgbClr val="339966"/>
                          </a:solidFill>
                          <a:latin typeface="Courier New"/>
                          <a:ea typeface="Courier New"/>
                          <a:cs typeface="Courier New"/>
                          <a:sym typeface="Courier New"/>
                        </a:rPr>
                        <a:t>-- packaged array type of account IDs</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created_ts       </a:t>
                      </a:r>
                      <a:r>
                        <a:rPr b="1" lang="en" sz="1200">
                          <a:solidFill>
                            <a:srgbClr val="003366"/>
                          </a:solidFill>
                          <a:latin typeface="Courier New"/>
                          <a:ea typeface="Courier New"/>
                          <a:cs typeface="Courier New"/>
                          <a:sym typeface="Courier New"/>
                        </a:rPr>
                        <a:t>TIMESTAMP</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DEFAULT</a:t>
                      </a:r>
                      <a:r>
                        <a:rPr lang="en" sz="1200">
                          <a:solidFill>
                            <a:srgbClr val="000080"/>
                          </a:solidFill>
                          <a:latin typeface="Courier New"/>
                          <a:ea typeface="Courier New"/>
                          <a:cs typeface="Courier New"/>
                          <a:sym typeface="Courier New"/>
                        </a:rPr>
                        <a:t> </a:t>
                      </a:r>
                      <a:r>
                        <a:rPr b="1" lang="en" sz="1200">
                          <a:solidFill>
                            <a:srgbClr val="003366"/>
                          </a:solidFill>
                          <a:latin typeface="Courier New"/>
                          <a:ea typeface="Courier New"/>
                          <a:cs typeface="Courier New"/>
                          <a:sym typeface="Courier New"/>
                        </a:rPr>
                        <a:t>SYSTIMESTAMP</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 precise time w/default</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active_flg       accounts.active_flg%</a:t>
                      </a:r>
                      <a:r>
                        <a:rPr b="1" lang="en" sz="1200">
                          <a:solidFill>
                            <a:srgbClr val="003366"/>
                          </a:solidFill>
                          <a:latin typeface="Courier New"/>
                          <a:ea typeface="Courier New"/>
                          <a:cs typeface="Courier New"/>
                          <a:sym typeface="Courier New"/>
                        </a:rPr>
                        <a:t>TYPE</a:t>
                      </a:r>
                      <a:r>
                        <a:rPr lang="en" sz="1200">
                          <a:solidFill>
                            <a:srgbClr val="000080"/>
                          </a:solidFill>
                          <a:latin typeface="Courier New"/>
                          <a:ea typeface="Courier New"/>
                          <a:cs typeface="Courier New"/>
                          <a:sym typeface="Courier New"/>
                        </a:rPr>
                        <a:t> </a:t>
                      </a:r>
                      <a:r>
                        <a:rPr i="1" lang="en" sz="1200">
                          <a:solidFill>
                            <a:srgbClr val="339966"/>
                          </a:solidFill>
                          <a:latin typeface="Courier New"/>
                          <a:ea typeface="Courier New"/>
                          <a:cs typeface="Courier New"/>
                          <a:sym typeface="Courier New"/>
                        </a:rPr>
                        <a:t>-- anchored to table column type</a:t>
                      </a:r>
                    </a:p>
                    <a:p>
                      <a:pPr lvl="0" rtl="0">
                        <a:lnSpc>
                          <a:spcPct val="115000"/>
                        </a:lnSpc>
                        <a:spcBef>
                          <a:spcPts val="0"/>
                        </a:spcBef>
                        <a:buClr>
                          <a:schemeClr val="dk1"/>
                        </a:buClr>
                        <a:buSzPct val="91666"/>
                        <a:buFont typeface="Arial"/>
                        <a:buNone/>
                      </a:pPr>
                      <a:r>
                        <a:rPr lang="en" sz="1200">
                          <a:solidFill>
                            <a:srgbClr val="000080"/>
                          </a:solidFill>
                          <a:latin typeface="Courier New"/>
                          <a:ea typeface="Courier New"/>
                          <a:cs typeface="Courier New"/>
                          <a:sym typeface="Courier New"/>
                        </a:rPr>
                        <a:t>,  fraud_check      risk_types.to_fraud_check </a:t>
                      </a:r>
                      <a:r>
                        <a:rPr i="1" lang="en" sz="1200">
                          <a:solidFill>
                            <a:srgbClr val="339966"/>
                          </a:solidFill>
                          <a:latin typeface="Courier New"/>
                          <a:ea typeface="Courier New"/>
                          <a:cs typeface="Courier New"/>
                          <a:sym typeface="Courier New"/>
                        </a:rPr>
                        <a:t>-- packaged object type</a:t>
                      </a:r>
                    </a:p>
                    <a:p>
                      <a:pPr lvl="0" rtl="0">
                        <a:lnSpc>
                          <a:spcPct val="115000"/>
                        </a:lnSpc>
                        <a:spcBef>
                          <a:spcPts val="0"/>
                        </a:spcBef>
                        <a:buNone/>
                      </a:pPr>
                      <a:r>
                        <a:rPr lang="en" sz="1200">
                          <a:solidFill>
                            <a:srgbClr val="000080"/>
                          </a:solidFill>
                          <a:latin typeface="Courier New"/>
                          <a:ea typeface="Courier New"/>
                          <a:cs typeface="Courier New"/>
                          <a:sym typeface="Courier New"/>
                        </a:rPr>
                        <a:t>);</a:t>
                      </a:r>
                    </a:p>
                  </a:txBody>
                  <a:tcPr marT="91425" marB="91425" marR="91425" marL="91425">
                    <a:solidFill>
                      <a:srgbClr val="FFF2CC"/>
                    </a:solidFill>
                  </a:tcPr>
                </a:tc>
                <a:tc hMerge="1"/>
              </a:tr>
            </a:tbl>
          </a:graphicData>
        </a:graphic>
      </p:graphicFrame>
    </p:spTree>
  </p:cSld>
  <p:clrMapOvr>
    <a:masterClrMapping/>
  </p:clrMapOvr>
  <p:transition spd="slow">
    <p:cut/>
  </p:transition>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9" name="Shape 1229"/>
        <p:cNvGrpSpPr/>
        <p:nvPr/>
      </p:nvGrpSpPr>
      <p:grpSpPr>
        <a:xfrm>
          <a:off x="0" y="0"/>
          <a:ext cx="0" cy="0"/>
          <a:chOff x="0" y="0"/>
          <a:chExt cx="0" cy="0"/>
        </a:xfrm>
      </p:grpSpPr>
      <p:sp>
        <p:nvSpPr>
          <p:cNvPr id="1230" name="Shape 123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Objects</a:t>
            </a:r>
          </a:p>
        </p:txBody>
      </p:sp>
      <p:sp>
        <p:nvSpPr>
          <p:cNvPr id="1231" name="Shape 1231"/>
          <p:cNvSpPr txBox="1"/>
          <p:nvPr>
            <p:ph idx="1" type="body"/>
          </p:nvPr>
        </p:nvSpPr>
        <p:spPr>
          <a:xfrm>
            <a:off x="108900" y="634800"/>
            <a:ext cx="8934599" cy="1892099"/>
          </a:xfrm>
          <a:prstGeom prst="rect">
            <a:avLst/>
          </a:prstGeom>
        </p:spPr>
        <p:txBody>
          <a:bodyPr anchorCtr="0" anchor="t" bIns="91425" lIns="91425" rIns="91425" tIns="91425">
            <a:noAutofit/>
          </a:bodyPr>
          <a:lstStyle/>
          <a:p>
            <a:pPr indent="-228600" lvl="0" marL="457200" rtl="0">
              <a:spcBef>
                <a:spcPts val="0"/>
              </a:spcBef>
              <a:buChar char="●"/>
            </a:pPr>
            <a:r>
              <a:rPr lang="en"/>
              <a:t>Objects, w/o methods, look much like records and they can be used in many ways just like records.</a:t>
            </a:r>
          </a:p>
          <a:p>
            <a:pPr indent="-228600" lvl="0" marL="457200" rtl="0">
              <a:spcBef>
                <a:spcPts val="0"/>
              </a:spcBef>
              <a:buChar char="●"/>
            </a:pPr>
            <a:r>
              <a:rPr lang="en"/>
              <a:t>Unlike PL/SQL records, objects can be defined at the schema-level and be used as a column type.</a:t>
            </a:r>
          </a:p>
        </p:txBody>
      </p:sp>
      <p:graphicFrame>
        <p:nvGraphicFramePr>
          <p:cNvPr id="1232" name="Shape 1232"/>
          <p:cNvGraphicFramePr/>
          <p:nvPr/>
        </p:nvGraphicFramePr>
        <p:xfrm>
          <a:off x="1781187" y="2587050"/>
          <a:ext cx="3000000" cy="3000000"/>
        </p:xfrm>
        <a:graphic>
          <a:graphicData uri="http://schemas.openxmlformats.org/drawingml/2006/table">
            <a:tbl>
              <a:tblPr>
                <a:noFill/>
                <a:tableStyleId>{3C02302D-1A38-4B88-AC61-B8E5A3A355C6}</a:tableStyleId>
              </a:tblPr>
              <a:tblGrid>
                <a:gridCol w="5481125"/>
              </a:tblGrid>
              <a:tr h="381000">
                <a:tc>
                  <a:txBody>
                    <a:bodyPr>
                      <a:noAutofit/>
                    </a:bodyPr>
                    <a:lstStyle/>
                    <a:p>
                      <a:pPr lvl="0" algn="ctr">
                        <a:spcBef>
                          <a:spcPts val="0"/>
                        </a:spcBef>
                        <a:buNone/>
                      </a:pPr>
                      <a:r>
                        <a:rPr b="1" lang="en"/>
                        <a:t>Simple Example</a:t>
                      </a:r>
                    </a:p>
                  </a:txBody>
                  <a:tcPr marT="91425" marB="91425" marR="91425" marL="91425">
                    <a:solidFill>
                      <a:srgbClr val="9FC5E8"/>
                    </a:solidFill>
                  </a:tcPr>
                </a:tc>
              </a:tr>
              <a:tr h="381000">
                <a:tc>
                  <a:txBody>
                    <a:bodyPr>
                      <a:noAutofit/>
                    </a:bodyPr>
                    <a:lstStyle/>
                    <a:p>
                      <a:pPr lvl="0" rtl="0">
                        <a:lnSpc>
                          <a:spcPct val="115000"/>
                        </a:lnSpc>
                        <a:spcBef>
                          <a:spcPts val="0"/>
                        </a:spcBef>
                        <a:buNone/>
                      </a:pPr>
                      <a:r>
                        <a:rPr b="1" lang="en">
                          <a:solidFill>
                            <a:srgbClr val="FF0000"/>
                          </a:solidFill>
                          <a:latin typeface="Courier New"/>
                          <a:ea typeface="Courier New"/>
                          <a:cs typeface="Courier New"/>
                          <a:sym typeface="Courier New"/>
                        </a:rPr>
                        <a:t>CREATE</a:t>
                      </a:r>
                      <a:r>
                        <a:rPr lang="en">
                          <a:solidFill>
                            <a:srgbClr val="FF0000"/>
                          </a:solidFill>
                          <a:latin typeface="Courier New"/>
                          <a:ea typeface="Courier New"/>
                          <a:cs typeface="Courier New"/>
                          <a:sym typeface="Courier New"/>
                        </a:rPr>
                        <a:t> </a:t>
                      </a:r>
                      <a:r>
                        <a:rPr b="1" lang="en">
                          <a:solidFill>
                            <a:srgbClr val="FF0000"/>
                          </a:solidFill>
                          <a:latin typeface="Courier New"/>
                          <a:ea typeface="Courier New"/>
                          <a:cs typeface="Courier New"/>
                          <a:sym typeface="Courier New"/>
                        </a:rPr>
                        <a:t>OR</a:t>
                      </a:r>
                      <a:r>
                        <a:rPr lang="en">
                          <a:solidFill>
                            <a:srgbClr val="FF0000"/>
                          </a:solidFill>
                          <a:latin typeface="Courier New"/>
                          <a:ea typeface="Courier New"/>
                          <a:cs typeface="Courier New"/>
                          <a:sym typeface="Courier New"/>
                        </a:rPr>
                        <a:t> </a:t>
                      </a:r>
                      <a:r>
                        <a:rPr b="1" lang="en">
                          <a:solidFill>
                            <a:srgbClr val="FF0000"/>
                          </a:solidFill>
                          <a:latin typeface="Courier New"/>
                          <a:ea typeface="Courier New"/>
                          <a:cs typeface="Courier New"/>
                          <a:sym typeface="Courier New"/>
                        </a:rPr>
                        <a:t>REPLACE</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TYPE</a:t>
                      </a:r>
                      <a:r>
                        <a:rPr lang="en">
                          <a:solidFill>
                            <a:srgbClr val="000080"/>
                          </a:solidFill>
                          <a:latin typeface="Courier New"/>
                          <a:ea typeface="Courier New"/>
                          <a:cs typeface="Courier New"/>
                          <a:sym typeface="Courier New"/>
                        </a:rPr>
                        <a:t> to_person </a:t>
                      </a:r>
                      <a:r>
                        <a:rPr b="1" lang="en">
                          <a:solidFill>
                            <a:srgbClr val="FF0000"/>
                          </a:solidFill>
                          <a:latin typeface="Courier New"/>
                          <a:ea typeface="Courier New"/>
                          <a:cs typeface="Courier New"/>
                          <a:sym typeface="Courier New"/>
                        </a:rPr>
                        <a:t>AS</a:t>
                      </a:r>
                      <a:r>
                        <a:rPr lang="en">
                          <a:solidFill>
                            <a:srgbClr val="FF0000"/>
                          </a:solidFill>
                          <a:latin typeface="Courier New"/>
                          <a:ea typeface="Courier New"/>
                          <a:cs typeface="Courier New"/>
                          <a:sym typeface="Courier New"/>
                        </a:rPr>
                        <a:t> </a:t>
                      </a:r>
                      <a:r>
                        <a:rPr b="1" lang="en">
                          <a:solidFill>
                            <a:srgbClr val="FF0000"/>
                          </a:solidFill>
                          <a:latin typeface="Courier New"/>
                          <a:ea typeface="Courier New"/>
                          <a:cs typeface="Courier New"/>
                          <a:sym typeface="Courier New"/>
                        </a:rPr>
                        <a:t>OBJECT</a:t>
                      </a:r>
                      <a:r>
                        <a:rPr lang="en">
                          <a:solidFill>
                            <a:srgbClr val="000080"/>
                          </a:solidFill>
                          <a:latin typeface="Courier New"/>
                          <a:ea typeface="Courier New"/>
                          <a:cs typeface="Courier New"/>
                          <a:sym typeface="Courier New"/>
                        </a:rPr>
                        <a:t> (</a:t>
                      </a:r>
                    </a:p>
                    <a:p>
                      <a:pPr lvl="0" rtl="0">
                        <a:lnSpc>
                          <a:spcPct val="115000"/>
                        </a:lnSpc>
                        <a:spcBef>
                          <a:spcPts val="0"/>
                        </a:spcBef>
                        <a:buNone/>
                      </a:pPr>
                      <a:r>
                        <a:rPr lang="en">
                          <a:solidFill>
                            <a:srgbClr val="000080"/>
                          </a:solidFill>
                          <a:latin typeface="Courier New"/>
                          <a:ea typeface="Courier New"/>
                          <a:cs typeface="Courier New"/>
                          <a:sym typeface="Courier New"/>
                        </a:rPr>
                        <a:t> person_id </a:t>
                      </a:r>
                      <a:r>
                        <a:rPr b="1" lang="en">
                          <a:solidFill>
                            <a:srgbClr val="003366"/>
                          </a:solidFill>
                          <a:latin typeface="Courier New"/>
                          <a:ea typeface="Courier New"/>
                          <a:cs typeface="Courier New"/>
                          <a:sym typeface="Courier New"/>
                        </a:rPr>
                        <a:t>INTEGER</a:t>
                      </a:r>
                    </a:p>
                    <a:p>
                      <a:pPr lvl="0" rtl="0">
                        <a:lnSpc>
                          <a:spcPct val="115000"/>
                        </a:lnSpc>
                        <a:spcBef>
                          <a:spcPts val="0"/>
                        </a:spcBef>
                        <a:buNone/>
                      </a:pPr>
                      <a:r>
                        <a:rPr lang="en">
                          <a:solidFill>
                            <a:srgbClr val="000080"/>
                          </a:solidFill>
                          <a:latin typeface="Courier New"/>
                          <a:ea typeface="Courier New"/>
                          <a:cs typeface="Courier New"/>
                          <a:sym typeface="Courier New"/>
                        </a:rPr>
                        <a:t>,natl_id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60</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,last_nm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200</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,first_nm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200</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,gender_cd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1</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a:t>
                      </a:r>
                    </a:p>
                  </a:txBody>
                  <a:tcPr marT="91425" marB="91425" marR="91425" marL="91425">
                    <a:solidFill>
                      <a:srgbClr val="FFF2CC"/>
                    </a:solidFill>
                  </a:tcPr>
                </a:tc>
              </a:tr>
            </a:tbl>
          </a:graphicData>
        </a:graphic>
      </p:graphicFrame>
    </p:spTree>
  </p:cSld>
  <p:clrMapOvr>
    <a:masterClrMapping/>
  </p:clrMapOvr>
  <p:transition spd="slow">
    <p:cut/>
  </p:transition>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6" name="Shape 1236"/>
        <p:cNvGrpSpPr/>
        <p:nvPr/>
      </p:nvGrpSpPr>
      <p:grpSpPr>
        <a:xfrm>
          <a:off x="0" y="0"/>
          <a:ext cx="0" cy="0"/>
          <a:chOff x="0" y="0"/>
          <a:chExt cx="0" cy="0"/>
        </a:xfrm>
      </p:grpSpPr>
      <p:sp>
        <p:nvSpPr>
          <p:cNvPr id="1237" name="Shape 123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Objects</a:t>
            </a:r>
          </a:p>
        </p:txBody>
      </p:sp>
      <p:sp>
        <p:nvSpPr>
          <p:cNvPr id="1238" name="Shape 123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You should be aware of objects.</a:t>
            </a:r>
          </a:p>
          <a:p>
            <a:pPr indent="-228600" lvl="0" marL="457200" rtl="0">
              <a:spcBef>
                <a:spcPts val="0"/>
              </a:spcBef>
              <a:buChar char="●"/>
            </a:pPr>
            <a:r>
              <a:rPr lang="en"/>
              <a:t>Objects and collections of objects can be just the right structures to solve certain problems.</a:t>
            </a:r>
          </a:p>
          <a:p>
            <a:pPr indent="-228600" lvl="0" marL="457200">
              <a:spcBef>
                <a:spcPts val="0"/>
              </a:spcBef>
              <a:buChar char="●"/>
            </a:pPr>
            <a:r>
              <a:rPr lang="en"/>
              <a:t>But the topic of </a:t>
            </a:r>
            <a:r>
              <a:rPr lang="en" u="sng">
                <a:solidFill>
                  <a:schemeClr val="hlink"/>
                </a:solidFill>
                <a:hlinkClick r:id="rId3"/>
              </a:rPr>
              <a:t>OO development using Oracle and PL/SQL</a:t>
            </a:r>
            <a:r>
              <a:rPr lang="en"/>
              <a:t> is a large area of exploration not covered here.</a:t>
            </a:r>
          </a:p>
        </p:txBody>
      </p:sp>
    </p:spTree>
  </p:cSld>
  <p:clrMapOvr>
    <a:masterClrMapping/>
  </p:clrMapOvr>
  <p:transition spd="slow">
    <p:cut/>
  </p:transition>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2" name="Shape 1242"/>
        <p:cNvGrpSpPr/>
        <p:nvPr/>
      </p:nvGrpSpPr>
      <p:grpSpPr>
        <a:xfrm>
          <a:off x="0" y="0"/>
          <a:ext cx="0" cy="0"/>
          <a:chOff x="0" y="0"/>
          <a:chExt cx="0" cy="0"/>
        </a:xfrm>
      </p:grpSpPr>
      <p:sp>
        <p:nvSpPr>
          <p:cNvPr id="1243" name="Shape 124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Records</a:t>
            </a:r>
          </a:p>
        </p:txBody>
      </p:sp>
      <p:sp>
        <p:nvSpPr>
          <p:cNvPr id="1244" name="Shape 1244"/>
          <p:cNvSpPr txBox="1"/>
          <p:nvPr>
            <p:ph idx="1" type="body"/>
          </p:nvPr>
        </p:nvSpPr>
        <p:spPr>
          <a:xfrm>
            <a:off x="108900" y="634800"/>
            <a:ext cx="8934599" cy="4395300"/>
          </a:xfrm>
          <a:prstGeom prst="rect">
            <a:avLst/>
          </a:prstGeom>
        </p:spPr>
        <p:txBody>
          <a:bodyPr anchorCtr="0" anchor="t" bIns="91425" lIns="91425" rIns="91425" tIns="91425">
            <a:noAutofit/>
          </a:bodyPr>
          <a:lstStyle/>
          <a:p>
            <a:pPr indent="-228600" lvl="0" marL="457200" rtl="0">
              <a:spcBef>
                <a:spcPts val="0"/>
              </a:spcBef>
              <a:buChar char="●"/>
            </a:pPr>
            <a:r>
              <a:rPr lang="en"/>
              <a:t>Records automatically adjust</a:t>
            </a:r>
            <a:r>
              <a:rPr baseline="30000" lang="en"/>
              <a:t>1</a:t>
            </a:r>
            <a:r>
              <a:rPr lang="en"/>
              <a:t> if the associated type/structure/query changes.</a:t>
            </a:r>
          </a:p>
          <a:p>
            <a:pPr indent="-228600" lvl="0" marL="457200" rtl="0">
              <a:spcBef>
                <a:spcPts val="0"/>
              </a:spcBef>
              <a:buChar char="●"/>
            </a:pPr>
            <a:r>
              <a:rPr lang="en"/>
              <a:t>If PL/SQL API is record-based, no changes needed.</a:t>
            </a:r>
          </a:p>
          <a:p>
            <a:pPr indent="-228600" lvl="0" marL="457200" rtl="0">
              <a:spcBef>
                <a:spcPts val="0"/>
              </a:spcBef>
              <a:buChar char="●"/>
            </a:pPr>
            <a:r>
              <a:rPr lang="en"/>
              <a:t>Saves time and cost for dependents.</a:t>
            </a:r>
          </a:p>
          <a:p>
            <a:pPr indent="-228600" lvl="0" marL="457200" rtl="0">
              <a:spcBef>
                <a:spcPts val="0"/>
              </a:spcBef>
              <a:buChar char="●"/>
            </a:pPr>
            <a:r>
              <a:rPr lang="en"/>
              <a:t>Saves happiness and serenity of DBA.</a:t>
            </a:r>
          </a:p>
          <a:p>
            <a:pPr indent="-228600" lvl="0" marL="457200" rtl="0">
              <a:spcBef>
                <a:spcPts val="0"/>
              </a:spcBef>
              <a:buChar char="●"/>
            </a:pPr>
            <a:r>
              <a:rPr lang="en"/>
              <a:t>This is a critical abstraction feature of PL/SQL that few take advantage of.</a:t>
            </a:r>
          </a:p>
          <a:p>
            <a:pPr indent="-228600" lvl="0" marL="457200">
              <a:spcBef>
                <a:spcPts val="0"/>
              </a:spcBef>
              <a:buClr>
                <a:srgbClr val="F1C232"/>
              </a:buClr>
              <a:buChar char="●"/>
            </a:pPr>
            <a:r>
              <a:rPr lang="en">
                <a:solidFill>
                  <a:srgbClr val="F1C232"/>
                </a:solidFill>
              </a:rPr>
              <a:t>Use records when reading data for processing, as formal parameters, and when inserting/updating rows in a table.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1000"/>
                                        <p:tgtEl>
                                          <p:spTgt spid="1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0" st="0"/>
                                            </p:txEl>
                                          </p:spTgt>
                                        </p:tgtEl>
                                        <p:attrNameLst>
                                          <p:attrName>style.visibility</p:attrName>
                                        </p:attrNameLst>
                                      </p:cBhvr>
                                      <p:to>
                                        <p:strVal val="visible"/>
                                      </p:to>
                                    </p:set>
                                    <p:animEffect filter="fade" transition="in">
                                      <p:cBhvr>
                                        <p:cTn dur="1000"/>
                                        <p:tgtEl>
                                          <p:spTgt spid="1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1" st="1"/>
                                            </p:txEl>
                                          </p:spTgt>
                                        </p:tgtEl>
                                        <p:attrNameLst>
                                          <p:attrName>style.visibility</p:attrName>
                                        </p:attrNameLst>
                                      </p:cBhvr>
                                      <p:to>
                                        <p:strVal val="visible"/>
                                      </p:to>
                                    </p:set>
                                    <p:animEffect filter="fade" transition="in">
                                      <p:cBhvr>
                                        <p:cTn dur="1000"/>
                                        <p:tgtEl>
                                          <p:spTgt spid="1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2" st="2"/>
                                            </p:txEl>
                                          </p:spTgt>
                                        </p:tgtEl>
                                        <p:attrNameLst>
                                          <p:attrName>style.visibility</p:attrName>
                                        </p:attrNameLst>
                                      </p:cBhvr>
                                      <p:to>
                                        <p:strVal val="visible"/>
                                      </p:to>
                                    </p:set>
                                    <p:animEffect filter="fade" transition="in">
                                      <p:cBhvr>
                                        <p:cTn dur="1000"/>
                                        <p:tgtEl>
                                          <p:spTgt spid="12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3" st="3"/>
                                            </p:txEl>
                                          </p:spTgt>
                                        </p:tgtEl>
                                        <p:attrNameLst>
                                          <p:attrName>style.visibility</p:attrName>
                                        </p:attrNameLst>
                                      </p:cBhvr>
                                      <p:to>
                                        <p:strVal val="visible"/>
                                      </p:to>
                                    </p:set>
                                    <p:animEffect filter="fade" transition="in">
                                      <p:cBhvr>
                                        <p:cTn dur="1000"/>
                                        <p:tgtEl>
                                          <p:spTgt spid="12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4" st="4"/>
                                            </p:txEl>
                                          </p:spTgt>
                                        </p:tgtEl>
                                        <p:attrNameLst>
                                          <p:attrName>style.visibility</p:attrName>
                                        </p:attrNameLst>
                                      </p:cBhvr>
                                      <p:to>
                                        <p:strVal val="visible"/>
                                      </p:to>
                                    </p:set>
                                    <p:animEffect filter="fade" transition="in">
                                      <p:cBhvr>
                                        <p:cTn dur="1000"/>
                                        <p:tgtEl>
                                          <p:spTgt spid="12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xEl>
                                              <p:pRg end="5" st="5"/>
                                            </p:txEl>
                                          </p:spTgt>
                                        </p:tgtEl>
                                        <p:attrNameLst>
                                          <p:attrName>style.visibility</p:attrName>
                                        </p:attrNameLst>
                                      </p:cBhvr>
                                      <p:to>
                                        <p:strVal val="visible"/>
                                      </p:to>
                                    </p:set>
                                    <p:animEffect filter="fade" transition="in">
                                      <p:cBhvr>
                                        <p:cTn dur="1000"/>
                                        <p:tgtEl>
                                          <p:spTgt spid="124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8" name="Shape 1248"/>
        <p:cNvGrpSpPr/>
        <p:nvPr/>
      </p:nvGrpSpPr>
      <p:grpSpPr>
        <a:xfrm>
          <a:off x="0" y="0"/>
          <a:ext cx="0" cy="0"/>
          <a:chOff x="0" y="0"/>
          <a:chExt cx="0" cy="0"/>
        </a:xfrm>
      </p:grpSpPr>
      <p:sp>
        <p:nvSpPr>
          <p:cNvPr id="1249" name="Shape 124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Records</a:t>
            </a:r>
          </a:p>
        </p:txBody>
      </p:sp>
      <p:sp>
        <p:nvSpPr>
          <p:cNvPr id="1250" name="Shape 125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One gets data into a record either by assignment, or by SQL/cursor-based statements.</a:t>
            </a:r>
          </a:p>
          <a:p>
            <a:pPr lvl="0" rtl="0">
              <a:spcBef>
                <a:spcPts val="0"/>
              </a:spcBef>
              <a:buNone/>
            </a:pPr>
            <a:r>
              <a:t/>
            </a:r>
            <a:endParaRPr sz="2000"/>
          </a:p>
          <a:p>
            <a:pPr lvl="0" rtl="0">
              <a:spcBef>
                <a:spcPts val="0"/>
              </a:spcBef>
              <a:buNone/>
            </a:pPr>
            <a:r>
              <a:rPr lang="en"/>
              <a:t>SQL/cursor statements:</a:t>
            </a:r>
          </a:p>
          <a:p>
            <a:pPr indent="-228600" lvl="1" marL="914400" rtl="0">
              <a:spcBef>
                <a:spcPts val="0"/>
              </a:spcBef>
              <a:buFont typeface="Courier New"/>
              <a:buChar char="○"/>
            </a:pPr>
            <a:r>
              <a:rPr lang="en">
                <a:latin typeface="Courier New"/>
                <a:ea typeface="Courier New"/>
                <a:cs typeface="Courier New"/>
                <a:sym typeface="Courier New"/>
              </a:rPr>
              <a:t>SELECT INTO </a:t>
            </a:r>
            <a:r>
              <a:rPr i="1" lang="en">
                <a:latin typeface="Courier New"/>
                <a:ea typeface="Courier New"/>
                <a:cs typeface="Courier New"/>
                <a:sym typeface="Courier New"/>
              </a:rPr>
              <a:t>record_var</a:t>
            </a:r>
            <a:r>
              <a:rPr lang="en">
                <a:latin typeface="Courier New"/>
                <a:ea typeface="Courier New"/>
                <a:cs typeface="Courier New"/>
                <a:sym typeface="Courier New"/>
              </a:rPr>
              <a:t>...</a:t>
            </a:r>
          </a:p>
          <a:p>
            <a:pPr indent="-228600" lvl="1" marL="914400" rtl="0">
              <a:spcBef>
                <a:spcPts val="0"/>
              </a:spcBef>
              <a:buFont typeface="Courier New"/>
              <a:buChar char="○"/>
            </a:pPr>
            <a:r>
              <a:rPr lang="en">
                <a:latin typeface="Courier New"/>
                <a:ea typeface="Courier New"/>
                <a:cs typeface="Courier New"/>
                <a:sym typeface="Courier New"/>
              </a:rPr>
              <a:t>FETCH </a:t>
            </a:r>
            <a:r>
              <a:rPr i="1" lang="en">
                <a:latin typeface="Courier New"/>
                <a:ea typeface="Courier New"/>
                <a:cs typeface="Courier New"/>
                <a:sym typeface="Courier New"/>
              </a:rPr>
              <a:t>cursor</a:t>
            </a:r>
            <a:r>
              <a:rPr lang="en">
                <a:latin typeface="Courier New"/>
                <a:ea typeface="Courier New"/>
                <a:cs typeface="Courier New"/>
                <a:sym typeface="Courier New"/>
              </a:rPr>
              <a:t> INTO </a:t>
            </a:r>
            <a:r>
              <a:rPr i="1" lang="en">
                <a:latin typeface="Courier New"/>
                <a:ea typeface="Courier New"/>
                <a:cs typeface="Courier New"/>
                <a:sym typeface="Courier New"/>
              </a:rPr>
              <a:t>record_var</a:t>
            </a:r>
            <a:r>
              <a:rPr lang="en">
                <a:latin typeface="Courier New"/>
                <a:ea typeface="Courier New"/>
                <a:cs typeface="Courier New"/>
                <a:sym typeface="Courier New"/>
              </a:rPr>
              <a:t>;</a:t>
            </a:r>
          </a:p>
          <a:p>
            <a:pPr indent="-228600" lvl="1" marL="914400" rtl="0">
              <a:spcBef>
                <a:spcPts val="0"/>
              </a:spcBef>
              <a:buFont typeface="Courier New"/>
              <a:buChar char="○"/>
            </a:pPr>
            <a:r>
              <a:rPr lang="en">
                <a:latin typeface="Courier New"/>
                <a:ea typeface="Courier New"/>
                <a:cs typeface="Courier New"/>
                <a:sym typeface="Courier New"/>
              </a:rPr>
              <a:t>FOR </a:t>
            </a:r>
            <a:r>
              <a:rPr i="1" lang="en">
                <a:latin typeface="Courier New"/>
                <a:ea typeface="Courier New"/>
                <a:cs typeface="Courier New"/>
                <a:sym typeface="Courier New"/>
              </a:rPr>
              <a:t>loop_record_var </a:t>
            </a:r>
            <a:r>
              <a:rPr lang="en">
                <a:latin typeface="Courier New"/>
                <a:ea typeface="Courier New"/>
                <a:cs typeface="Courier New"/>
                <a:sym typeface="Courier New"/>
              </a:rPr>
              <a:t>IN </a:t>
            </a:r>
            <a:r>
              <a:rPr i="1" lang="en">
                <a:latin typeface="Courier New"/>
                <a:ea typeface="Courier New"/>
                <a:cs typeface="Courier New"/>
                <a:sym typeface="Courier New"/>
              </a:rPr>
              <a:t>cursor</a:t>
            </a:r>
            <a:r>
              <a:rPr lang="en">
                <a:latin typeface="Courier New"/>
                <a:ea typeface="Courier New"/>
                <a:cs typeface="Courier New"/>
                <a:sym typeface="Courier New"/>
              </a:rPr>
              <a:t> LOOP...</a:t>
            </a:r>
          </a:p>
          <a:p>
            <a:pPr indent="-228600" lvl="1" marL="914400" rtl="0">
              <a:spcBef>
                <a:spcPts val="0"/>
              </a:spcBef>
              <a:buFont typeface="Courier New"/>
              <a:buChar char="○"/>
            </a:pPr>
            <a:r>
              <a:rPr lang="en">
                <a:latin typeface="Courier New"/>
                <a:ea typeface="Courier New"/>
                <a:cs typeface="Courier New"/>
                <a:sym typeface="Courier New"/>
              </a:rPr>
              <a:t>RETURNING </a:t>
            </a:r>
            <a:r>
              <a:rPr i="1" lang="en">
                <a:latin typeface="Courier New"/>
                <a:ea typeface="Courier New"/>
                <a:cs typeface="Courier New"/>
                <a:sym typeface="Courier New"/>
              </a:rPr>
              <a:t>column_list </a:t>
            </a:r>
            <a:r>
              <a:rPr lang="en">
                <a:latin typeface="Courier New"/>
                <a:ea typeface="Courier New"/>
                <a:cs typeface="Courier New"/>
                <a:sym typeface="Courier New"/>
              </a:rPr>
              <a:t>INTO </a:t>
            </a:r>
            <a:r>
              <a:rPr i="1" lang="en">
                <a:latin typeface="Courier New"/>
                <a:ea typeface="Courier New"/>
                <a:cs typeface="Courier New"/>
                <a:sym typeface="Courier New"/>
              </a:rPr>
              <a:t>record_var</a:t>
            </a:r>
            <a:r>
              <a:rPr lang="en">
                <a:latin typeface="Courier New"/>
                <a:ea typeface="Courier New"/>
                <a:cs typeface="Courier New"/>
                <a:sym typeface="Courier New"/>
              </a:rPr>
              <a:t>;</a:t>
            </a:r>
          </a:p>
          <a:p>
            <a:pPr indent="0" lvl="0" marL="914400" rtl="0">
              <a:spcBef>
                <a:spcPts val="0"/>
              </a:spcBef>
              <a:buNone/>
            </a:pPr>
            <a:r>
              <a:rPr lang="en" sz="2400"/>
              <a:t>(part of DML RETURNING clause)</a:t>
            </a:r>
          </a:p>
        </p:txBody>
      </p:sp>
    </p:spTree>
  </p:cSld>
  <p:clrMapOvr>
    <a:masterClrMapping/>
  </p:clrMapOvr>
  <p:transition spd="slow">
    <p:cut/>
  </p:transition>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4" name="Shape 1254"/>
        <p:cNvGrpSpPr/>
        <p:nvPr/>
      </p:nvGrpSpPr>
      <p:grpSpPr>
        <a:xfrm>
          <a:off x="0" y="0"/>
          <a:ext cx="0" cy="0"/>
          <a:chOff x="0" y="0"/>
          <a:chExt cx="0" cy="0"/>
        </a:xfrm>
      </p:grpSpPr>
      <p:sp>
        <p:nvSpPr>
          <p:cNvPr id="1255" name="Shape 125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Records</a:t>
            </a:r>
          </a:p>
        </p:txBody>
      </p:sp>
      <p:sp>
        <p:nvSpPr>
          <p:cNvPr id="1256" name="Shape 1256"/>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Assignment statements:</a:t>
            </a:r>
          </a:p>
          <a:p>
            <a:pPr indent="-228600" lvl="0" marL="457200" rtl="0">
              <a:spcBef>
                <a:spcPts val="0"/>
              </a:spcBef>
            </a:pPr>
            <a:r>
              <a:rPr lang="en"/>
              <a:t>Record variable fields are accessed with dot notation:</a:t>
            </a:r>
          </a:p>
          <a:p>
            <a:pPr indent="0" lvl="0" marL="457200" rtl="0">
              <a:spcBef>
                <a:spcPts val="0"/>
              </a:spcBef>
              <a:buNone/>
            </a:pPr>
            <a:r>
              <a:rPr lang="en" sz="2000">
                <a:latin typeface="Courier New"/>
                <a:ea typeface="Courier New"/>
                <a:cs typeface="Courier New"/>
                <a:sym typeface="Courier New"/>
              </a:rPr>
              <a:t>lr_account.account_id := acct_seq.NEXTVAL;</a:t>
            </a:r>
          </a:p>
          <a:p>
            <a:pPr indent="-228600" lvl="0" marL="457200" rtl="0">
              <a:spcBef>
                <a:spcPts val="0"/>
              </a:spcBef>
            </a:pPr>
            <a:r>
              <a:rPr lang="en"/>
              <a:t>If the field is itself a record, then use double-dot notation:</a:t>
            </a:r>
          </a:p>
          <a:p>
            <a:pPr indent="0" lvl="0" marL="457200" rtl="0">
              <a:spcBef>
                <a:spcPts val="0"/>
              </a:spcBef>
              <a:buNone/>
            </a:pPr>
            <a:r>
              <a:rPr lang="en" sz="2000">
                <a:latin typeface="Courier New"/>
                <a:ea typeface="Courier New"/>
                <a:cs typeface="Courier New"/>
                <a:sym typeface="Courier New"/>
              </a:rPr>
              <a:t>IF (SUBSTR(lr_account.cust.last_name,1,1) = 'A') THEN</a:t>
            </a:r>
          </a:p>
          <a:p>
            <a:pPr indent="-228600" lvl="0" marL="457200" rtl="0">
              <a:spcBef>
                <a:spcPts val="0"/>
              </a:spcBef>
            </a:pPr>
            <a:r>
              <a:rPr lang="en"/>
              <a:t>We’ll see examples of records in action in the next section on Collections.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0" st="0"/>
                                            </p:txEl>
                                          </p:spTgt>
                                        </p:tgtEl>
                                        <p:attrNameLst>
                                          <p:attrName>style.visibility</p:attrName>
                                        </p:attrNameLst>
                                      </p:cBhvr>
                                      <p:to>
                                        <p:strVal val="visible"/>
                                      </p:to>
                                    </p:set>
                                    <p:animEffect filter="fade" transition="in">
                                      <p:cBhvr>
                                        <p:cTn dur="1000"/>
                                        <p:tgtEl>
                                          <p:spTgt spid="1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1" st="1"/>
                                            </p:txEl>
                                          </p:spTgt>
                                        </p:tgtEl>
                                        <p:attrNameLst>
                                          <p:attrName>style.visibility</p:attrName>
                                        </p:attrNameLst>
                                      </p:cBhvr>
                                      <p:to>
                                        <p:strVal val="visible"/>
                                      </p:to>
                                    </p:set>
                                    <p:animEffect filter="fade" transition="in">
                                      <p:cBhvr>
                                        <p:cTn dur="1000"/>
                                        <p:tgtEl>
                                          <p:spTgt spid="1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2" st="2"/>
                                            </p:txEl>
                                          </p:spTgt>
                                        </p:tgtEl>
                                        <p:attrNameLst>
                                          <p:attrName>style.visibility</p:attrName>
                                        </p:attrNameLst>
                                      </p:cBhvr>
                                      <p:to>
                                        <p:strVal val="visible"/>
                                      </p:to>
                                    </p:set>
                                    <p:animEffect filter="fade" transition="in">
                                      <p:cBhvr>
                                        <p:cTn dur="1000"/>
                                        <p:tgtEl>
                                          <p:spTgt spid="1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3" st="3"/>
                                            </p:txEl>
                                          </p:spTgt>
                                        </p:tgtEl>
                                        <p:attrNameLst>
                                          <p:attrName>style.visibility</p:attrName>
                                        </p:attrNameLst>
                                      </p:cBhvr>
                                      <p:to>
                                        <p:strVal val="visible"/>
                                      </p:to>
                                    </p:set>
                                    <p:animEffect filter="fade" transition="in">
                                      <p:cBhvr>
                                        <p:cTn dur="1000"/>
                                        <p:tgtEl>
                                          <p:spTgt spid="1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4" st="4"/>
                                            </p:txEl>
                                          </p:spTgt>
                                        </p:tgtEl>
                                        <p:attrNameLst>
                                          <p:attrName>style.visibility</p:attrName>
                                        </p:attrNameLst>
                                      </p:cBhvr>
                                      <p:to>
                                        <p:strVal val="visible"/>
                                      </p:to>
                                    </p:set>
                                    <p:animEffect filter="fade" transition="in">
                                      <p:cBhvr>
                                        <p:cTn dur="1000"/>
                                        <p:tgtEl>
                                          <p:spTgt spid="1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xEl>
                                              <p:pRg end="5" st="5"/>
                                            </p:txEl>
                                          </p:spTgt>
                                        </p:tgtEl>
                                        <p:attrNameLst>
                                          <p:attrName>style.visibility</p:attrName>
                                        </p:attrNameLst>
                                      </p:cBhvr>
                                      <p:to>
                                        <p:strVal val="visible"/>
                                      </p:to>
                                    </p:set>
                                    <p:animEffect filter="fade" transition="in">
                                      <p:cBhvr>
                                        <p:cTn dur="1000"/>
                                        <p:tgtEl>
                                          <p:spTgt spid="12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0" name="Shape 1260"/>
        <p:cNvGrpSpPr/>
        <p:nvPr/>
      </p:nvGrpSpPr>
      <p:grpSpPr>
        <a:xfrm>
          <a:off x="0" y="0"/>
          <a:ext cx="0" cy="0"/>
          <a:chOff x="0" y="0"/>
          <a:chExt cx="0" cy="0"/>
        </a:xfrm>
      </p:grpSpPr>
      <p:sp>
        <p:nvSpPr>
          <p:cNvPr id="1261" name="Shape 126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Records</a:t>
            </a:r>
          </a:p>
        </p:txBody>
      </p:sp>
      <p:sp>
        <p:nvSpPr>
          <p:cNvPr id="1262" name="Shape 126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To easily empty or re-initialize a record variable, assign NULL to it. Every field, including fields of nested records, will be set to NULL as well.</a:t>
            </a:r>
          </a:p>
          <a:p>
            <a:pPr indent="0" lvl="0" marL="457200" rtl="0">
              <a:spcBef>
                <a:spcPts val="0"/>
              </a:spcBef>
              <a:buNone/>
            </a:pPr>
            <a:r>
              <a:rPr lang="en">
                <a:latin typeface="Courier New"/>
                <a:ea typeface="Courier New"/>
                <a:cs typeface="Courier New"/>
                <a:sym typeface="Courier New"/>
              </a:rPr>
              <a:t>lr_account := NULL;</a:t>
            </a:r>
          </a:p>
          <a:p>
            <a:pPr indent="-228600" lvl="0" marL="457200" rtl="0">
              <a:spcBef>
                <a:spcPts val="0"/>
              </a:spcBef>
              <a:buFont typeface="Courier New"/>
              <a:buChar char="●"/>
            </a:pPr>
            <a:r>
              <a:rPr lang="en"/>
              <a:t>Records cannot be tested for being NULL, or compared to other records.</a:t>
            </a:r>
          </a:p>
          <a:p>
            <a:pPr indent="-228600" lvl="1" marL="1371600" rtl="0">
              <a:spcBef>
                <a:spcPts val="0"/>
              </a:spcBef>
              <a:buChar char="○"/>
            </a:pPr>
            <a:r>
              <a:rPr lang="en"/>
              <a:t>Must implement own comparison routines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0" st="0"/>
                                            </p:txEl>
                                          </p:spTgt>
                                        </p:tgtEl>
                                        <p:attrNameLst>
                                          <p:attrName>style.visibility</p:attrName>
                                        </p:attrNameLst>
                                      </p:cBhvr>
                                      <p:to>
                                        <p:strVal val="visible"/>
                                      </p:to>
                                    </p:set>
                                    <p:animEffect filter="fade" transition="in">
                                      <p:cBhvr>
                                        <p:cTn dur="1000"/>
                                        <p:tgtEl>
                                          <p:spTgt spid="1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1" st="1"/>
                                            </p:txEl>
                                          </p:spTgt>
                                        </p:tgtEl>
                                        <p:attrNameLst>
                                          <p:attrName>style.visibility</p:attrName>
                                        </p:attrNameLst>
                                      </p:cBhvr>
                                      <p:to>
                                        <p:strVal val="visible"/>
                                      </p:to>
                                    </p:set>
                                    <p:animEffect filter="fade" transition="in">
                                      <p:cBhvr>
                                        <p:cTn dur="1000"/>
                                        <p:tgtEl>
                                          <p:spTgt spid="1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2" st="2"/>
                                            </p:txEl>
                                          </p:spTgt>
                                        </p:tgtEl>
                                        <p:attrNameLst>
                                          <p:attrName>style.visibility</p:attrName>
                                        </p:attrNameLst>
                                      </p:cBhvr>
                                      <p:to>
                                        <p:strVal val="visible"/>
                                      </p:to>
                                    </p:set>
                                    <p:animEffect filter="fade" transition="in">
                                      <p:cBhvr>
                                        <p:cTn dur="1000"/>
                                        <p:tgtEl>
                                          <p:spTgt spid="1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xEl>
                                              <p:pRg end="3" st="3"/>
                                            </p:txEl>
                                          </p:spTgt>
                                        </p:tgtEl>
                                        <p:attrNameLst>
                                          <p:attrName>style.visibility</p:attrName>
                                        </p:attrNameLst>
                                      </p:cBhvr>
                                      <p:to>
                                        <p:strVal val="visible"/>
                                      </p:to>
                                    </p:set>
                                    <p:animEffect filter="fade" transition="in">
                                      <p:cBhvr>
                                        <p:cTn dur="1000"/>
                                        <p:tgtEl>
                                          <p:spTgt spid="12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6" name="Shape 1266"/>
        <p:cNvGrpSpPr/>
        <p:nvPr/>
      </p:nvGrpSpPr>
      <p:grpSpPr>
        <a:xfrm>
          <a:off x="0" y="0"/>
          <a:ext cx="0" cy="0"/>
          <a:chOff x="0" y="0"/>
          <a:chExt cx="0" cy="0"/>
        </a:xfrm>
      </p:grpSpPr>
      <p:sp>
        <p:nvSpPr>
          <p:cNvPr id="1267" name="Shape 126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Records</a:t>
            </a:r>
          </a:p>
        </p:txBody>
      </p:sp>
      <p:sp>
        <p:nvSpPr>
          <p:cNvPr id="1268" name="Shape 1268"/>
          <p:cNvSpPr txBox="1"/>
          <p:nvPr>
            <p:ph idx="1" type="body"/>
          </p:nvPr>
        </p:nvSpPr>
        <p:spPr>
          <a:xfrm>
            <a:off x="108900" y="634800"/>
            <a:ext cx="8934599" cy="1500000"/>
          </a:xfrm>
          <a:prstGeom prst="rect">
            <a:avLst/>
          </a:prstGeom>
        </p:spPr>
        <p:txBody>
          <a:bodyPr anchorCtr="0" anchor="t" bIns="91425" lIns="91425" rIns="91425" tIns="91425">
            <a:noAutofit/>
          </a:bodyPr>
          <a:lstStyle/>
          <a:p>
            <a:pPr indent="-228600" lvl="0" marL="457200" rtl="0">
              <a:spcBef>
                <a:spcPts val="0"/>
              </a:spcBef>
              <a:buChar char="●"/>
            </a:pPr>
            <a:r>
              <a:rPr lang="en"/>
              <a:t>9iR2 added record-based DML, almost completing</a:t>
            </a:r>
            <a:r>
              <a:rPr baseline="30000" lang="en"/>
              <a:t>1</a:t>
            </a:r>
            <a:r>
              <a:rPr lang="en"/>
              <a:t> PL/SQL’s data abstraction capabilities. Call, insert, update and return using a record.</a:t>
            </a:r>
          </a:p>
          <a:p>
            <a:pPr indent="-228600" lvl="0" marL="457200">
              <a:spcBef>
                <a:spcPts val="0"/>
              </a:spcBef>
              <a:buChar char="●"/>
            </a:pPr>
            <a:r>
              <a:rPr lang="en"/>
              <a:t>Code is now self-maintaining.</a:t>
            </a:r>
          </a:p>
        </p:txBody>
      </p:sp>
      <p:graphicFrame>
        <p:nvGraphicFramePr>
          <p:cNvPr id="1269" name="Shape 1269"/>
          <p:cNvGraphicFramePr/>
          <p:nvPr/>
        </p:nvGraphicFramePr>
        <p:xfrm>
          <a:off x="122800" y="2503775"/>
          <a:ext cx="3000000" cy="3000000"/>
        </p:xfrm>
        <a:graphic>
          <a:graphicData uri="http://schemas.openxmlformats.org/drawingml/2006/table">
            <a:tbl>
              <a:tblPr>
                <a:noFill/>
                <a:tableStyleId>{3C02302D-1A38-4B88-AC61-B8E5A3A355C6}</a:tableStyleId>
              </a:tblPr>
              <a:tblGrid>
                <a:gridCol w="4453400"/>
                <a:gridCol w="4453400"/>
              </a:tblGrid>
              <a:tr h="2585925">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gender_pkg </a:t>
                      </a:r>
                      <a:r>
                        <a:rPr b="1" lang="en" sz="1000">
                          <a:solidFill>
                            <a:srgbClr val="003366"/>
                          </a:solidFill>
                          <a:latin typeface="Courier New"/>
                          <a:ea typeface="Courier New"/>
                          <a:cs typeface="Courier New"/>
                          <a:sym typeface="Courier New"/>
                        </a:rPr>
                        <a:t>AS</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add_gender(ir_gender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a:t>
                      </a:r>
                      <a:r>
                        <a:rPr b="1" lang="en" sz="1000">
                          <a:solidFill>
                            <a:srgbClr val="003366"/>
                          </a:solidFill>
                          <a:latin typeface="Courier New"/>
                          <a:ea typeface="Courier New"/>
                          <a:cs typeface="Courier New"/>
                          <a:sym typeface="Courier New"/>
                        </a:rPr>
                        <a:t>ROWTYPE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upd_gender(ir_gender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a:t>
                      </a:r>
                      <a:r>
                        <a:rPr b="1" lang="en" sz="1000">
                          <a:solidFill>
                            <a:srgbClr val="003366"/>
                          </a:solidFill>
                          <a:latin typeface="Courier New"/>
                          <a:ea typeface="Courier New"/>
                          <a:cs typeface="Courier New"/>
                          <a:sym typeface="Courier New"/>
                        </a:rPr>
                        <a:t>ROWTYPE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del_gender(i_gender_id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gender.id%</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gender_pkg;</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sz="1000">
                        <a:solidFill>
                          <a:srgbClr val="000080"/>
                        </a:solidFill>
                        <a:latin typeface="Courier New"/>
                        <a:ea typeface="Courier New"/>
                        <a:cs typeface="Courier New"/>
                        <a:sym typeface="Courier New"/>
                      </a:endParaRPr>
                    </a:p>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BODY</a:t>
                      </a:r>
                      <a:r>
                        <a:rPr lang="en" sz="1000">
                          <a:solidFill>
                            <a:srgbClr val="000080"/>
                          </a:solidFill>
                          <a:latin typeface="Courier New"/>
                          <a:ea typeface="Courier New"/>
                          <a:cs typeface="Courier New"/>
                          <a:sym typeface="Courier New"/>
                        </a:rPr>
                        <a:t> gender_pkg </a:t>
                      </a:r>
                      <a:r>
                        <a:rPr b="1" lang="en" sz="1000">
                          <a:solidFill>
                            <a:srgbClr val="003366"/>
                          </a:solidFill>
                          <a:latin typeface="Courier New"/>
                          <a:ea typeface="Courier New"/>
                          <a:cs typeface="Courier New"/>
                          <a:sym typeface="Courier New"/>
                        </a:rPr>
                        <a:t>AS</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add_gender(ir_gender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a:t>
                      </a:r>
                      <a:r>
                        <a:rPr b="1" lang="en" sz="1000">
                          <a:solidFill>
                            <a:srgbClr val="003366"/>
                          </a:solidFill>
                          <a:latin typeface="Courier New"/>
                          <a:ea typeface="Courier New"/>
                          <a:cs typeface="Courier New"/>
                          <a:sym typeface="Courier New"/>
                        </a:rPr>
                        <a:t>ROWTYPE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gender </a:t>
                      </a:r>
                      <a:r>
                        <a:rPr b="1" lang="en" sz="1000">
                          <a:solidFill>
                            <a:srgbClr val="FF0000"/>
                          </a:solidFill>
                          <a:latin typeface="Courier New"/>
                          <a:ea typeface="Courier New"/>
                          <a:cs typeface="Courier New"/>
                          <a:sym typeface="Courier New"/>
                        </a:rPr>
                        <a:t>VALUES</a:t>
                      </a:r>
                      <a:r>
                        <a:rPr lang="en" sz="1000">
                          <a:solidFill>
                            <a:srgbClr val="FF0000"/>
                          </a:solidFill>
                          <a:latin typeface="Courier New"/>
                          <a:ea typeface="Courier New"/>
                          <a:cs typeface="Courier New"/>
                          <a:sym typeface="Courier New"/>
                        </a:rPr>
                        <a:t> ir_gender</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add_gender;</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upd_gender(ir_gender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a:t>
                      </a:r>
                      <a:r>
                        <a:rPr b="1" lang="en" sz="1000">
                          <a:solidFill>
                            <a:srgbClr val="003366"/>
                          </a:solidFill>
                          <a:latin typeface="Courier New"/>
                          <a:ea typeface="Courier New"/>
                          <a:cs typeface="Courier New"/>
                          <a:sym typeface="Courier New"/>
                        </a:rPr>
                        <a:t>ROWTYPE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UPDATE</a:t>
                      </a:r>
                      <a:r>
                        <a:rPr lang="en" sz="1000">
                          <a:solidFill>
                            <a:srgbClr val="000080"/>
                          </a:solidFill>
                          <a:latin typeface="Courier New"/>
                          <a:ea typeface="Courier New"/>
                          <a:cs typeface="Courier New"/>
                          <a:sym typeface="Courier New"/>
                        </a:rPr>
                        <a:t> 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SET</a:t>
                      </a:r>
                      <a:r>
                        <a:rPr lang="en" sz="1000">
                          <a:solidFill>
                            <a:srgbClr val="FF000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ROW</a:t>
                      </a:r>
                      <a:r>
                        <a:rPr lang="en" sz="1000">
                          <a:solidFill>
                            <a:srgbClr val="FF0000"/>
                          </a:solidFill>
                          <a:latin typeface="Courier New"/>
                          <a:ea typeface="Courier New"/>
                          <a:cs typeface="Courier New"/>
                          <a:sym typeface="Courier New"/>
                        </a:rPr>
                        <a:t> = ir_gender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ID</a:t>
                      </a:r>
                      <a:r>
                        <a:rPr lang="en" sz="1000">
                          <a:solidFill>
                            <a:srgbClr val="000080"/>
                          </a:solidFill>
                          <a:latin typeface="Courier New"/>
                          <a:ea typeface="Courier New"/>
                          <a:cs typeface="Courier New"/>
                          <a:sym typeface="Courier New"/>
                        </a:rPr>
                        <a:t> = ir_gender.id;</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upd_gender;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del_gender(i_gender_id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gender.id%</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DELETE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ID</a:t>
                      </a:r>
                      <a:r>
                        <a:rPr lang="en" sz="1000">
                          <a:solidFill>
                            <a:srgbClr val="000080"/>
                          </a:solidFill>
                          <a:latin typeface="Courier New"/>
                          <a:ea typeface="Courier New"/>
                          <a:cs typeface="Courier New"/>
                          <a:sym typeface="Courier New"/>
                        </a:rPr>
                        <a:t> = i_gender_id;</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del_gender;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gender_pkg;</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r>
            </a:tbl>
          </a:graphicData>
        </a:graphic>
      </p:graphicFrame>
    </p:spTree>
  </p:cSld>
  <p:clrMapOvr>
    <a:masterClrMapping/>
  </p:clrMapOvr>
  <p:transition spd="slow">
    <p:cut/>
  </p:transition>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3" name="Shape 1273"/>
        <p:cNvGrpSpPr/>
        <p:nvPr/>
      </p:nvGrpSpPr>
      <p:grpSpPr>
        <a:xfrm>
          <a:off x="0" y="0"/>
          <a:ext cx="0" cy="0"/>
          <a:chOff x="0" y="0"/>
          <a:chExt cx="0" cy="0"/>
        </a:xfrm>
      </p:grpSpPr>
      <p:sp>
        <p:nvSpPr>
          <p:cNvPr id="1274" name="Shape 127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Collections</a:t>
            </a:r>
          </a:p>
        </p:txBody>
      </p:sp>
      <p:sp>
        <p:nvSpPr>
          <p:cNvPr id="1275" name="Shape 127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In a collection, each piece of data shares the same data type and is called an “element.”</a:t>
            </a:r>
          </a:p>
          <a:p>
            <a:pPr indent="-228600" lvl="0" marL="457200" rtl="0">
              <a:spcBef>
                <a:spcPts val="0"/>
              </a:spcBef>
              <a:buChar char="●"/>
            </a:pPr>
            <a:r>
              <a:rPr lang="en"/>
              <a:t>Elements are accessed using a unique numeric or named index.</a:t>
            </a:r>
          </a:p>
          <a:p>
            <a:pPr indent="-228600" lvl="0" marL="457200" rtl="0">
              <a:spcBef>
                <a:spcPts val="0"/>
              </a:spcBef>
              <a:buClr>
                <a:schemeClr val="accent1"/>
              </a:buClr>
              <a:buChar char="●"/>
            </a:pPr>
            <a:r>
              <a:rPr lang="en">
                <a:solidFill>
                  <a:schemeClr val="accent1"/>
                </a:solidFill>
              </a:rPr>
              <a:t>Collections can be </a:t>
            </a:r>
            <a:r>
              <a:rPr lang="en" u="sng">
                <a:solidFill>
                  <a:schemeClr val="accent1"/>
                </a:solidFill>
                <a:hlinkClick r:id="rId3"/>
              </a:rPr>
              <a:t>multi-dimensional</a:t>
            </a:r>
          </a:p>
          <a:p>
            <a:pPr indent="-228600" lvl="0" marL="457200" rtl="0">
              <a:spcBef>
                <a:spcPts val="0"/>
              </a:spcBef>
              <a:buChar char="●"/>
            </a:pPr>
            <a:r>
              <a:rPr lang="en"/>
              <a:t>There are three different types of collections:</a:t>
            </a:r>
          </a:p>
          <a:p>
            <a:pPr indent="-228600" lvl="1" marL="914400" rtl="0">
              <a:spcBef>
                <a:spcPts val="0"/>
              </a:spcBef>
              <a:buChar char="○"/>
            </a:pPr>
            <a:r>
              <a:rPr lang="en"/>
              <a:t>Associative Array (aka PL/SQL Table or Index-by Table)</a:t>
            </a:r>
          </a:p>
          <a:p>
            <a:pPr indent="-228600" lvl="1" marL="914400" rtl="0">
              <a:spcBef>
                <a:spcPts val="0"/>
              </a:spcBef>
              <a:buClr>
                <a:schemeClr val="accent1"/>
              </a:buClr>
              <a:buChar char="○"/>
            </a:pPr>
            <a:r>
              <a:rPr lang="en">
                <a:solidFill>
                  <a:schemeClr val="accent1"/>
                </a:solidFill>
              </a:rPr>
              <a:t>Varrying Array</a:t>
            </a:r>
            <a:r>
              <a:rPr baseline="30000" lang="en">
                <a:solidFill>
                  <a:schemeClr val="accent1"/>
                </a:solidFill>
              </a:rPr>
              <a:t>1</a:t>
            </a:r>
          </a:p>
          <a:p>
            <a:pPr indent="-228600" lvl="1" marL="914400">
              <a:spcBef>
                <a:spcPts val="0"/>
              </a:spcBef>
              <a:buChar char="○"/>
            </a:pPr>
            <a:r>
              <a:rPr lang="en"/>
              <a:t>Nested Table</a:t>
            </a:r>
          </a:p>
        </p:txBody>
      </p:sp>
    </p:spTree>
  </p:cSld>
  <p:clrMapOvr>
    <a:masterClrMapping/>
  </p:clrMapOvr>
  <p:transition spd="slow">
    <p:cut/>
  </p:transition>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9" name="Shape 1279"/>
        <p:cNvGrpSpPr/>
        <p:nvPr/>
      </p:nvGrpSpPr>
      <p:grpSpPr>
        <a:xfrm>
          <a:off x="0" y="0"/>
          <a:ext cx="0" cy="0"/>
          <a:chOff x="0" y="0"/>
          <a:chExt cx="0" cy="0"/>
        </a:xfrm>
      </p:grpSpPr>
      <p:sp>
        <p:nvSpPr>
          <p:cNvPr id="1280" name="Shape 128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Arrays</a:t>
            </a:r>
          </a:p>
        </p:txBody>
      </p:sp>
      <p:sp>
        <p:nvSpPr>
          <p:cNvPr id="1281" name="Shape 128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An associative array</a:t>
            </a:r>
            <a:r>
              <a:rPr baseline="30000" lang="en"/>
              <a:t>1</a:t>
            </a:r>
            <a:r>
              <a:rPr lang="en"/>
              <a:t> is a key-value pair.</a:t>
            </a:r>
          </a:p>
          <a:p>
            <a:pPr indent="-228600" lvl="0" marL="457200" rtl="0">
              <a:spcBef>
                <a:spcPts val="0"/>
              </a:spcBef>
              <a:buChar char="●"/>
            </a:pPr>
            <a:r>
              <a:rPr lang="en"/>
              <a:t>Arrays are PL/SQL-only and cannot be declared at the schema level or used as a column type.</a:t>
            </a:r>
          </a:p>
          <a:p>
            <a:pPr indent="-228600" lvl="0" marL="457200" rtl="0">
              <a:spcBef>
                <a:spcPts val="0"/>
              </a:spcBef>
              <a:buChar char="●"/>
            </a:pPr>
            <a:r>
              <a:rPr lang="en"/>
              <a:t>Arrays can be indexed with any whole number, including 0 and negative numbers.</a:t>
            </a:r>
          </a:p>
          <a:p>
            <a:pPr indent="-228600" lvl="0" marL="457200" rtl="0">
              <a:spcBef>
                <a:spcPts val="0"/>
              </a:spcBef>
              <a:buChar char="●"/>
            </a:pPr>
            <a:r>
              <a:rPr lang="en"/>
              <a:t>Arrays can be indexed with characters and strings</a:t>
            </a:r>
          </a:p>
          <a:p>
            <a:pPr indent="-228600" lvl="1" marL="914400" rtl="0">
              <a:spcBef>
                <a:spcPts val="0"/>
              </a:spcBef>
              <a:buChar char="○"/>
            </a:pPr>
            <a:r>
              <a:rPr lang="en"/>
              <a:t>Called “hash tables” in other languages</a:t>
            </a:r>
          </a:p>
          <a:p>
            <a:pPr indent="-228600" lvl="0" marL="457200" rtl="0">
              <a:spcBef>
                <a:spcPts val="0"/>
              </a:spcBef>
              <a:buChar char="●"/>
            </a:pPr>
            <a:r>
              <a:rPr lang="en"/>
              <a:t>Arrays can be sparse, where elements at certain indexes don’t exist, so you need to code defensively.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0" st="0"/>
                                            </p:txEl>
                                          </p:spTgt>
                                        </p:tgtEl>
                                        <p:attrNameLst>
                                          <p:attrName>style.visibility</p:attrName>
                                        </p:attrNameLst>
                                      </p:cBhvr>
                                      <p:to>
                                        <p:strVal val="visible"/>
                                      </p:to>
                                    </p:set>
                                    <p:animEffect filter="fade" transition="in">
                                      <p:cBhvr>
                                        <p:cTn dur="1000"/>
                                        <p:tgtEl>
                                          <p:spTgt spid="1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1" st="1"/>
                                            </p:txEl>
                                          </p:spTgt>
                                        </p:tgtEl>
                                        <p:attrNameLst>
                                          <p:attrName>style.visibility</p:attrName>
                                        </p:attrNameLst>
                                      </p:cBhvr>
                                      <p:to>
                                        <p:strVal val="visible"/>
                                      </p:to>
                                    </p:set>
                                    <p:animEffect filter="fade" transition="in">
                                      <p:cBhvr>
                                        <p:cTn dur="1000"/>
                                        <p:tgtEl>
                                          <p:spTgt spid="1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2" st="2"/>
                                            </p:txEl>
                                          </p:spTgt>
                                        </p:tgtEl>
                                        <p:attrNameLst>
                                          <p:attrName>style.visibility</p:attrName>
                                        </p:attrNameLst>
                                      </p:cBhvr>
                                      <p:to>
                                        <p:strVal val="visible"/>
                                      </p:to>
                                    </p:set>
                                    <p:animEffect filter="fade" transition="in">
                                      <p:cBhvr>
                                        <p:cTn dur="1000"/>
                                        <p:tgtEl>
                                          <p:spTgt spid="1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3" st="3"/>
                                            </p:txEl>
                                          </p:spTgt>
                                        </p:tgtEl>
                                        <p:attrNameLst>
                                          <p:attrName>style.visibility</p:attrName>
                                        </p:attrNameLst>
                                      </p:cBhvr>
                                      <p:to>
                                        <p:strVal val="visible"/>
                                      </p:to>
                                    </p:set>
                                    <p:animEffect filter="fade" transition="in">
                                      <p:cBhvr>
                                        <p:cTn dur="1000"/>
                                        <p:tgtEl>
                                          <p:spTgt spid="1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4" st="4"/>
                                            </p:txEl>
                                          </p:spTgt>
                                        </p:tgtEl>
                                        <p:attrNameLst>
                                          <p:attrName>style.visibility</p:attrName>
                                        </p:attrNameLst>
                                      </p:cBhvr>
                                      <p:to>
                                        <p:strVal val="visible"/>
                                      </p:to>
                                    </p:set>
                                    <p:animEffect filter="fade" transition="in">
                                      <p:cBhvr>
                                        <p:cTn dur="1000"/>
                                        <p:tgtEl>
                                          <p:spTgt spid="1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xEl>
                                              <p:pRg end="5" st="5"/>
                                            </p:txEl>
                                          </p:spTgt>
                                        </p:tgtEl>
                                        <p:attrNameLst>
                                          <p:attrName>style.visibility</p:attrName>
                                        </p:attrNameLst>
                                      </p:cBhvr>
                                      <p:to>
                                        <p:strVal val="visible"/>
                                      </p:to>
                                    </p:set>
                                    <p:animEffect filter="fade" transition="in">
                                      <p:cBhvr>
                                        <p:cTn dur="1000"/>
                                        <p:tgtEl>
                                          <p:spTgt spid="12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Oracle Client</a:t>
            </a:r>
          </a:p>
        </p:txBody>
      </p:sp>
      <p:sp>
        <p:nvSpPr>
          <p:cNvPr id="148" name="Shape 148"/>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Database developer tools require the ability to connect to and talk with Oracle.</a:t>
            </a:r>
          </a:p>
          <a:p>
            <a:pPr indent="-228600" lvl="0" marL="457200" rtl="0">
              <a:spcBef>
                <a:spcPts val="0"/>
              </a:spcBef>
              <a:buChar char="●"/>
            </a:pPr>
            <a:r>
              <a:rPr lang="en"/>
              <a:t>Some require the “thick” or OCI driver</a:t>
            </a:r>
          </a:p>
          <a:p>
            <a:pPr indent="-228600" lvl="0" marL="457200" rtl="0">
              <a:spcBef>
                <a:spcPts val="0"/>
              </a:spcBef>
              <a:buChar char="●"/>
            </a:pPr>
            <a:r>
              <a:rPr lang="en"/>
              <a:t>Others can optionally use the “thin” driver</a:t>
            </a:r>
          </a:p>
          <a:p>
            <a:pPr indent="-228600" lvl="0" marL="457200" rtl="0">
              <a:spcBef>
                <a:spcPts val="0"/>
              </a:spcBef>
              <a:buChar char="●"/>
            </a:pPr>
            <a:r>
              <a:rPr lang="en"/>
              <a:t>Oracle Client downloads come with both drivers</a:t>
            </a:r>
          </a:p>
          <a:p>
            <a:pPr indent="-228600" lvl="0" marL="457200" marR="0" rtl="0" algn="l">
              <a:lnSpc>
                <a:spcPct val="100000"/>
              </a:lnSpc>
              <a:spcBef>
                <a:spcPts val="600"/>
              </a:spcBef>
              <a:spcAft>
                <a:spcPts val="0"/>
              </a:spcAft>
              <a:buClr>
                <a:schemeClr val="dk2"/>
              </a:buClr>
              <a:buFont typeface="Arial"/>
              <a:buChar char="●"/>
            </a:pPr>
            <a:r>
              <a:rPr lang="en"/>
              <a:t>Match 32bit/64bit client with your OS and dev tool</a:t>
            </a:r>
          </a:p>
        </p:txBody>
      </p:sp>
    </p:spTree>
  </p:cSld>
  <p:clrMapOvr>
    <a:masterClrMapping/>
  </p:clrMapOvr>
  <p:transition spd="slow">
    <p:cut/>
  </p:transition>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5" name="Shape 1285"/>
        <p:cNvGrpSpPr/>
        <p:nvPr/>
      </p:nvGrpSpPr>
      <p:grpSpPr>
        <a:xfrm>
          <a:off x="0" y="0"/>
          <a:ext cx="0" cy="0"/>
          <a:chOff x="0" y="0"/>
          <a:chExt cx="0" cy="0"/>
        </a:xfrm>
      </p:grpSpPr>
      <p:sp>
        <p:nvSpPr>
          <p:cNvPr id="1286" name="Shape 128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Arrays</a:t>
            </a:r>
          </a:p>
        </p:txBody>
      </p:sp>
      <p:sp>
        <p:nvSpPr>
          <p:cNvPr id="1287" name="Shape 128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Declaring an associative array type and variable:</a:t>
            </a:r>
          </a:p>
          <a:p>
            <a:pPr lvl="0" rtl="0">
              <a:spcBef>
                <a:spcPts val="0"/>
              </a:spcBef>
              <a:buNone/>
            </a:pPr>
            <a:r>
              <a:t/>
            </a:r>
            <a:endParaRPr sz="2000">
              <a:latin typeface="Courier New"/>
              <a:ea typeface="Courier New"/>
              <a:cs typeface="Courier New"/>
              <a:sym typeface="Courier New"/>
            </a:endParaRPr>
          </a:p>
          <a:p>
            <a:pPr lvl="0" rtl="0">
              <a:spcBef>
                <a:spcPts val="0"/>
              </a:spcBef>
              <a:buNone/>
            </a:pPr>
            <a:r>
              <a:rPr b="1" lang="en" sz="2400">
                <a:latin typeface="Courier New"/>
                <a:ea typeface="Courier New"/>
                <a:cs typeface="Courier New"/>
                <a:sym typeface="Courier New"/>
              </a:rPr>
              <a:t>TYPE </a:t>
            </a:r>
            <a:r>
              <a:rPr i="1" lang="en" sz="2400">
                <a:latin typeface="Courier New"/>
                <a:ea typeface="Courier New"/>
                <a:cs typeface="Courier New"/>
                <a:sym typeface="Courier New"/>
              </a:rPr>
              <a:t>t_name_arr</a:t>
            </a:r>
            <a:r>
              <a:rPr lang="en" sz="2400">
                <a:latin typeface="Courier New"/>
                <a:ea typeface="Courier New"/>
                <a:cs typeface="Courier New"/>
                <a:sym typeface="Courier New"/>
              </a:rPr>
              <a:t> </a:t>
            </a:r>
            <a:r>
              <a:rPr b="1" lang="en" sz="2400">
                <a:latin typeface="Courier New"/>
                <a:ea typeface="Courier New"/>
                <a:cs typeface="Courier New"/>
                <a:sym typeface="Courier New"/>
              </a:rPr>
              <a:t>IS TABLE OF</a:t>
            </a:r>
            <a:r>
              <a:rPr lang="en" sz="2400">
                <a:latin typeface="Courier New"/>
                <a:ea typeface="Courier New"/>
                <a:cs typeface="Courier New"/>
                <a:sym typeface="Courier New"/>
              </a:rPr>
              <a:t> </a:t>
            </a:r>
            <a:r>
              <a:rPr i="1" lang="en" sz="2400">
                <a:latin typeface="Courier New"/>
                <a:ea typeface="Courier New"/>
                <a:cs typeface="Courier New"/>
                <a:sym typeface="Courier New"/>
              </a:rPr>
              <a:t>datatype</a:t>
            </a:r>
          </a:p>
          <a:p>
            <a:pPr lvl="0" rtl="0">
              <a:spcBef>
                <a:spcPts val="0"/>
              </a:spcBef>
              <a:buNone/>
            </a:pPr>
            <a:r>
              <a:rPr lang="en" sz="2400">
                <a:latin typeface="Courier New"/>
                <a:ea typeface="Courier New"/>
                <a:cs typeface="Courier New"/>
                <a:sym typeface="Courier New"/>
              </a:rPr>
              <a:t>  </a:t>
            </a:r>
            <a:r>
              <a:rPr b="1" lang="en" sz="2400">
                <a:latin typeface="Courier New"/>
                <a:ea typeface="Courier New"/>
                <a:cs typeface="Courier New"/>
                <a:sym typeface="Courier New"/>
              </a:rPr>
              <a:t>INDEX BY</a:t>
            </a:r>
            <a:r>
              <a:rPr lang="en" sz="2400">
                <a:latin typeface="Courier New"/>
                <a:ea typeface="Courier New"/>
                <a:cs typeface="Courier New"/>
                <a:sym typeface="Courier New"/>
              </a:rPr>
              <a:t> {</a:t>
            </a:r>
            <a:r>
              <a:rPr b="1" lang="en" sz="2400">
                <a:latin typeface="Courier New"/>
                <a:ea typeface="Courier New"/>
                <a:cs typeface="Courier New"/>
                <a:sym typeface="Courier New"/>
              </a:rPr>
              <a:t>PLS_INTEGER</a:t>
            </a:r>
            <a:r>
              <a:rPr lang="en" sz="2400">
                <a:latin typeface="Courier New"/>
                <a:ea typeface="Courier New"/>
                <a:cs typeface="Courier New"/>
                <a:sym typeface="Courier New"/>
              </a:rPr>
              <a:t> | </a:t>
            </a:r>
            <a:r>
              <a:rPr b="1" lang="en" sz="2400">
                <a:latin typeface="Courier New"/>
                <a:ea typeface="Courier New"/>
                <a:cs typeface="Courier New"/>
                <a:sym typeface="Courier New"/>
              </a:rPr>
              <a:t>VARCHAR2(</a:t>
            </a:r>
            <a:r>
              <a:rPr i="1" lang="en" sz="2400">
                <a:latin typeface="Courier New"/>
                <a:ea typeface="Courier New"/>
                <a:cs typeface="Courier New"/>
                <a:sym typeface="Courier New"/>
              </a:rPr>
              <a:t>#</a:t>
            </a:r>
            <a:r>
              <a:rPr b="1" lang="en" sz="2400">
                <a:latin typeface="Courier New"/>
                <a:ea typeface="Courier New"/>
                <a:cs typeface="Courier New"/>
                <a:sym typeface="Courier New"/>
              </a:rPr>
              <a:t>)</a:t>
            </a:r>
            <a:r>
              <a:rPr lang="en" sz="2400">
                <a:latin typeface="Courier New"/>
                <a:ea typeface="Courier New"/>
                <a:cs typeface="Courier New"/>
                <a:sym typeface="Courier New"/>
              </a:rPr>
              <a:t>};</a:t>
            </a:r>
          </a:p>
          <a:p>
            <a:pPr lvl="0" rtl="0">
              <a:spcBef>
                <a:spcPts val="0"/>
              </a:spcBef>
              <a:buNone/>
            </a:pPr>
            <a:r>
              <a:rPr i="1" lang="en" sz="2400">
                <a:latin typeface="Courier New"/>
                <a:ea typeface="Courier New"/>
                <a:cs typeface="Courier New"/>
                <a:sym typeface="Courier New"/>
              </a:rPr>
              <a:t>array_var_name t_name_arr</a:t>
            </a:r>
            <a:r>
              <a:rPr lang="en" sz="2400">
                <a:latin typeface="Courier New"/>
                <a:ea typeface="Courier New"/>
                <a:cs typeface="Courier New"/>
                <a:sym typeface="Courier New"/>
              </a:rPr>
              <a:t>;</a:t>
            </a:r>
          </a:p>
          <a:p>
            <a:pPr lvl="0" rtl="0">
              <a:spcBef>
                <a:spcPts val="0"/>
              </a:spcBef>
              <a:buNone/>
            </a:pPr>
            <a:r>
              <a:t/>
            </a:r>
            <a:endParaRPr sz="2400">
              <a:latin typeface="Courier New"/>
              <a:ea typeface="Courier New"/>
              <a:cs typeface="Courier New"/>
              <a:sym typeface="Courier New"/>
            </a:endParaRPr>
          </a:p>
          <a:p>
            <a:pPr lvl="0" rtl="0">
              <a:spcBef>
                <a:spcPts val="0"/>
              </a:spcBef>
              <a:buNone/>
            </a:pPr>
            <a:r>
              <a:rPr lang="en"/>
              <a:t>Where </a:t>
            </a:r>
            <a:r>
              <a:rPr i="1" lang="en"/>
              <a:t>datatype</a:t>
            </a:r>
            <a:r>
              <a:rPr lang="en"/>
              <a:t> is any PL/SQL data type</a:t>
            </a:r>
            <a:r>
              <a:rPr baseline="30000" lang="en"/>
              <a:t>1</a:t>
            </a:r>
            <a:r>
              <a:rPr lang="en"/>
              <a:t> </a:t>
            </a:r>
          </a:p>
          <a:p>
            <a:pPr lvl="0" rtl="0">
              <a:spcBef>
                <a:spcPts val="0"/>
              </a:spcBef>
              <a:buNone/>
            </a:pPr>
            <a:r>
              <a:rPr i="1" lang="en" sz="2000"/>
              <a:t>Note: I like to name my collection types starting with a “t” and ending with a collection type suffix, “arr” for associative arrays and “tab” for nested tables. See Naming Standard (pg. 8) in </a:t>
            </a:r>
            <a:r>
              <a:rPr i="1" lang="en" sz="2000" u="sng">
                <a:solidFill>
                  <a:schemeClr val="hlink"/>
                </a:solidFill>
                <a:hlinkClick r:id="rId3"/>
              </a:rPr>
              <a:t>PL/SQL Programming Standard</a:t>
            </a:r>
            <a:r>
              <a:rPr i="1" lang="en" sz="2000"/>
              <a:t>.</a:t>
            </a:r>
          </a:p>
        </p:txBody>
      </p:sp>
    </p:spTree>
  </p:cSld>
  <p:clrMapOvr>
    <a:masterClrMapping/>
  </p:clrMapOvr>
  <p:transition spd="slow">
    <p:cut/>
  </p:transition>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1" name="Shape 1291"/>
        <p:cNvGrpSpPr/>
        <p:nvPr/>
      </p:nvGrpSpPr>
      <p:grpSpPr>
        <a:xfrm>
          <a:off x="0" y="0"/>
          <a:ext cx="0" cy="0"/>
          <a:chOff x="0" y="0"/>
          <a:chExt cx="0" cy="0"/>
        </a:xfrm>
      </p:grpSpPr>
      <p:sp>
        <p:nvSpPr>
          <p:cNvPr id="1292" name="Shape 129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Arrays</a:t>
            </a:r>
          </a:p>
        </p:txBody>
      </p:sp>
      <p:sp>
        <p:nvSpPr>
          <p:cNvPr id="1293" name="Shape 1293"/>
          <p:cNvSpPr txBox="1"/>
          <p:nvPr>
            <p:ph idx="1" type="body"/>
          </p:nvPr>
        </p:nvSpPr>
        <p:spPr>
          <a:xfrm>
            <a:off x="108900" y="634800"/>
            <a:ext cx="8934599" cy="708600"/>
          </a:xfrm>
          <a:prstGeom prst="rect">
            <a:avLst/>
          </a:prstGeom>
        </p:spPr>
        <p:txBody>
          <a:bodyPr anchorCtr="0" anchor="t" bIns="91425" lIns="91425" rIns="91425" tIns="91425">
            <a:noAutofit/>
          </a:bodyPr>
          <a:lstStyle/>
          <a:p>
            <a:pPr indent="-381000" lvl="0" marL="457200" rtl="0">
              <a:spcBef>
                <a:spcPts val="0"/>
              </a:spcBef>
              <a:buSzPct val="100000"/>
            </a:pPr>
            <a:r>
              <a:rPr lang="en" sz="2400"/>
              <a:t>Fill arrays directly or with SQL methods. Access by index.</a:t>
            </a:r>
          </a:p>
        </p:txBody>
      </p:sp>
      <p:graphicFrame>
        <p:nvGraphicFramePr>
          <p:cNvPr id="1294" name="Shape 1294"/>
          <p:cNvGraphicFramePr/>
          <p:nvPr/>
        </p:nvGraphicFramePr>
        <p:xfrm>
          <a:off x="122800" y="1273175"/>
          <a:ext cx="3000000" cy="3000000"/>
        </p:xfrm>
        <a:graphic>
          <a:graphicData uri="http://schemas.openxmlformats.org/drawingml/2006/table">
            <a:tbl>
              <a:tblPr>
                <a:noFill/>
                <a:tableStyleId>{3C02302D-1A38-4B88-AC61-B8E5A3A355C6}</a:tableStyleId>
              </a:tblPr>
              <a:tblGrid>
                <a:gridCol w="4086850"/>
                <a:gridCol w="4819950"/>
              </a:tblGrid>
              <a:tr h="443825">
                <a:tc>
                  <a:txBody>
                    <a:bodyPr>
                      <a:noAutofit/>
                    </a:bodyPr>
                    <a:lstStyle/>
                    <a:p>
                      <a:pPr lvl="0" rtl="0" algn="ctr">
                        <a:lnSpc>
                          <a:spcPct val="115000"/>
                        </a:lnSpc>
                        <a:spcBef>
                          <a:spcPts val="0"/>
                        </a:spcBef>
                        <a:buNone/>
                      </a:pPr>
                      <a:r>
                        <a:rPr b="1" lang="en"/>
                        <a:t>Array Indexed by Number</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9FC5E8"/>
                    </a:solidFill>
                  </a:tcPr>
                </a:tc>
                <a:tc>
                  <a:txBody>
                    <a:bodyPr>
                      <a:noAutofit/>
                    </a:bodyPr>
                    <a:lstStyle/>
                    <a:p>
                      <a:pPr lvl="0" rtl="0" algn="ctr">
                        <a:lnSpc>
                          <a:spcPct val="115000"/>
                        </a:lnSpc>
                        <a:spcBef>
                          <a:spcPts val="0"/>
                        </a:spcBef>
                        <a:buNone/>
                      </a:pPr>
                      <a:r>
                        <a:rPr b="1" lang="en"/>
                        <a:t>Array Indexed by String</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9FC5E8"/>
                    </a:solidFill>
                  </a:tcPr>
                </a:tc>
              </a:tr>
              <a:tr h="1892600">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t_num_arr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NUMBER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INDEX</a:t>
                      </a:r>
                      <a:r>
                        <a:rPr lang="en" sz="1000">
                          <a:solidFill>
                            <a:srgbClr val="FF000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BY</a:t>
                      </a:r>
                      <a:r>
                        <a:rPr lang="en" sz="1000">
                          <a:solidFill>
                            <a:srgbClr val="FF0000"/>
                          </a:solidFill>
                          <a:latin typeface="Courier New"/>
                          <a:ea typeface="Courier New"/>
                          <a:cs typeface="Courier New"/>
                          <a:sym typeface="Courier New"/>
                        </a:rPr>
                        <a:t> SIMPLE_INTEGER</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l_nums t_num_arr;</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l_nums(-</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111</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l_nums(</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222</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l_nums(</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333</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l_nums(</a:t>
                      </a:r>
                      <a:r>
                        <a:rPr lang="en" sz="1000">
                          <a:solidFill>
                            <a:srgbClr val="0000FF"/>
                          </a:solidFill>
                          <a:latin typeface="Courier New"/>
                          <a:ea typeface="Courier New"/>
                          <a:cs typeface="Courier New"/>
                          <a:sym typeface="Courier New"/>
                        </a:rPr>
                        <a:t>3</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555</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missing element 2</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i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l_nums.FIRST..l_nums.LAST </a:t>
                      </a:r>
                      <a:r>
                        <a:rPr b="1" lang="en" sz="1000">
                          <a:solidFill>
                            <a:srgbClr val="003366"/>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(l_nums.EXISTS(i)) </a:t>
                      </a:r>
                      <a:r>
                        <a:rPr b="1" lang="en" sz="1000">
                          <a:solidFill>
                            <a:srgbClr val="003366"/>
                          </a:solidFill>
                          <a:latin typeface="Courier New"/>
                          <a:ea typeface="Courier New"/>
                          <a:cs typeface="Courier New"/>
                          <a:sym typeface="Courier New"/>
                        </a:rPr>
                        <a:t>THEN</a:t>
                      </a:r>
                    </a:p>
                    <a:p>
                      <a:pPr lvl="0" rtl="0">
                        <a:lnSpc>
                          <a:spcPct val="115000"/>
                        </a:lnSpc>
                        <a:spcBef>
                          <a:spcPts val="0"/>
                        </a:spcBef>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'Element '</a:t>
                      </a:r>
                      <a:r>
                        <a:rPr lang="en" sz="1000">
                          <a:solidFill>
                            <a:srgbClr val="000080"/>
                          </a:solidFill>
                          <a:latin typeface="Courier New"/>
                          <a:ea typeface="Courier New"/>
                          <a:cs typeface="Courier New"/>
                          <a:sym typeface="Courier New"/>
                        </a:rPr>
                        <a:t>||i||</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||l_nums(i));</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c>
                  <a:txBody>
                    <a:bodyPr>
                      <a:noAutofit/>
                    </a:bodyPr>
                    <a:lstStyle/>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postal_pkg </a:t>
                      </a: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SUBTYPE</a:t>
                      </a:r>
                      <a:r>
                        <a:rPr lang="en" sz="800">
                          <a:solidFill>
                            <a:srgbClr val="000080"/>
                          </a:solidFill>
                          <a:latin typeface="Courier New"/>
                          <a:ea typeface="Courier New"/>
                          <a:cs typeface="Courier New"/>
                          <a:sym typeface="Courier New"/>
                        </a:rPr>
                        <a:t> t_iso_cd </a:t>
                      </a:r>
                      <a:r>
                        <a:rPr b="1" lang="en" sz="800">
                          <a:solidFill>
                            <a:srgbClr val="003366"/>
                          </a:solidFill>
                          <a:latin typeface="Courier New"/>
                          <a:ea typeface="Courier New"/>
                          <a:cs typeface="Courier New"/>
                          <a:sym typeface="Courier New"/>
                        </a:rPr>
                        <a:t>IS</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5</a:t>
                      </a:r>
                      <a:r>
                        <a:rPr lang="en" sz="800">
                          <a:solidFill>
                            <a:srgbClr val="000080"/>
                          </a:solidFill>
                          <a:latin typeface="Courier New"/>
                          <a:ea typeface="Courier New"/>
                          <a:cs typeface="Courier New"/>
                          <a:sym typeface="Courier New"/>
                        </a:rPr>
                        <a:t>); </a:t>
                      </a:r>
                      <a:r>
                        <a:rPr i="1" lang="en" sz="800">
                          <a:solidFill>
                            <a:srgbClr val="339966"/>
                          </a:solidFill>
                          <a:latin typeface="Courier New"/>
                          <a:ea typeface="Courier New"/>
                          <a:cs typeface="Courier New"/>
                          <a:sym typeface="Courier New"/>
                        </a:rPr>
                        <a:t>-- some islands are 5 chars</a:t>
                      </a:r>
                    </a:p>
                    <a:p>
                      <a:pPr lvl="0" rtl="0">
                        <a:lnSpc>
                          <a:spcPct val="115000"/>
                        </a:lnSpc>
                        <a:spcBef>
                          <a:spcPts val="0"/>
                        </a:spcBef>
                        <a:buNone/>
                      </a:pPr>
                      <a:r>
                        <a:rPr b="1" lang="en" sz="800">
                          <a:solidFill>
                            <a:srgbClr val="003366"/>
                          </a:solidFill>
                          <a:latin typeface="Courier New"/>
                          <a:ea typeface="Courier New"/>
                          <a:cs typeface="Courier New"/>
                          <a:sym typeface="Courier New"/>
                        </a:rPr>
                        <a:t>TYPE</a:t>
                      </a:r>
                      <a:r>
                        <a:rPr lang="en" sz="800">
                          <a:solidFill>
                            <a:srgbClr val="000080"/>
                          </a:solidFill>
                          <a:latin typeface="Courier New"/>
                          <a:ea typeface="Courier New"/>
                          <a:cs typeface="Courier New"/>
                          <a:sym typeface="Courier New"/>
                        </a:rPr>
                        <a:t> t_states_arr </a:t>
                      </a:r>
                      <a:r>
                        <a:rPr b="1" lang="en" sz="800">
                          <a:solidFill>
                            <a:srgbClr val="003366"/>
                          </a:solidFill>
                          <a:latin typeface="Courier New"/>
                          <a:ea typeface="Courier New"/>
                          <a:cs typeface="Courier New"/>
                          <a:sym typeface="Courier New"/>
                        </a:rPr>
                        <a:t>IS</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TABLE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OF</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30</a:t>
                      </a:r>
                      <a:r>
                        <a:rPr lang="en" sz="800">
                          <a:solidFill>
                            <a:srgbClr val="000080"/>
                          </a:solidFill>
                          <a:latin typeface="Courier New"/>
                          <a:ea typeface="Courier New"/>
                          <a:cs typeface="Courier New"/>
                          <a:sym typeface="Courier New"/>
                        </a:rPr>
                        <a:t>) </a:t>
                      </a:r>
                      <a:r>
                        <a:rPr b="1" lang="en" sz="800">
                          <a:solidFill>
                            <a:srgbClr val="FF0000"/>
                          </a:solidFill>
                          <a:latin typeface="Courier New"/>
                          <a:ea typeface="Courier New"/>
                          <a:cs typeface="Courier New"/>
                          <a:sym typeface="Courier New"/>
                        </a:rPr>
                        <a:t>INDEX</a:t>
                      </a:r>
                      <a:r>
                        <a:rPr lang="en" sz="800">
                          <a:solidFill>
                            <a:srgbClr val="FF0000"/>
                          </a:solidFill>
                          <a:latin typeface="Courier New"/>
                          <a:ea typeface="Courier New"/>
                          <a:cs typeface="Courier New"/>
                          <a:sym typeface="Courier New"/>
                        </a:rPr>
                        <a:t> </a:t>
                      </a:r>
                      <a:r>
                        <a:rPr b="1" lang="en" sz="800">
                          <a:solidFill>
                            <a:srgbClr val="FF0000"/>
                          </a:solidFill>
                          <a:latin typeface="Courier New"/>
                          <a:ea typeface="Courier New"/>
                          <a:cs typeface="Courier New"/>
                          <a:sym typeface="Courier New"/>
                        </a:rPr>
                        <a:t>BY</a:t>
                      </a:r>
                      <a:r>
                        <a:rPr lang="en" sz="800">
                          <a:solidFill>
                            <a:srgbClr val="FF0000"/>
                          </a:solidFill>
                          <a:latin typeface="Courier New"/>
                          <a:ea typeface="Courier New"/>
                          <a:cs typeface="Courier New"/>
                          <a:sym typeface="Courier New"/>
                        </a:rPr>
                        <a:t> t_iso_cd</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l_states t_states_arr;</a:t>
                      </a:r>
                    </a:p>
                    <a:p>
                      <a:pPr lvl="0" rtl="0">
                        <a:lnSpc>
                          <a:spcPct val="115000"/>
                        </a:lnSpc>
                        <a:spcBef>
                          <a:spcPts val="0"/>
                        </a:spcBef>
                        <a:buNone/>
                      </a:pPr>
                      <a:r>
                        <a:rPr b="1" lang="en" sz="800">
                          <a:solidFill>
                            <a:srgbClr val="003366"/>
                          </a:solidFill>
                          <a:latin typeface="Courier New"/>
                          <a:ea typeface="Courier New"/>
                          <a:cs typeface="Courier New"/>
                          <a:sym typeface="Courier New"/>
                        </a:rPr>
                        <a:t>FUNCTION</a:t>
                      </a:r>
                      <a:r>
                        <a:rPr lang="en" sz="800">
                          <a:solidFill>
                            <a:srgbClr val="000080"/>
                          </a:solidFill>
                          <a:latin typeface="Courier New"/>
                          <a:ea typeface="Courier New"/>
                          <a:cs typeface="Courier New"/>
                          <a:sym typeface="Courier New"/>
                        </a:rPr>
                        <a:t> get_state(i_iso_cd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t_iso_cd) </a:t>
                      </a:r>
                      <a:r>
                        <a:rPr b="1" lang="en" sz="800">
                          <a:solidFill>
                            <a:srgbClr val="003366"/>
                          </a:solidFill>
                          <a:latin typeface="Courier New"/>
                          <a:ea typeface="Courier New"/>
                          <a:cs typeface="Courier New"/>
                          <a:sym typeface="Courier New"/>
                        </a:rPr>
                        <a:t>RETURN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postal_pkg;</a:t>
                      </a:r>
                    </a:p>
                    <a:p>
                      <a:pPr lvl="0" rtl="0">
                        <a:lnSpc>
                          <a:spcPct val="115000"/>
                        </a:lnSpc>
                        <a:spcBef>
                          <a:spcPts val="0"/>
                        </a:spcBef>
                        <a:buNone/>
                      </a:pPr>
                      <a:r>
                        <a:rPr lang="en" sz="800">
                          <a:solidFill>
                            <a:srgbClr val="000080"/>
                          </a:solidFill>
                          <a:latin typeface="Courier New"/>
                          <a:ea typeface="Courier New"/>
                          <a:cs typeface="Courier New"/>
                          <a:sym typeface="Courier New"/>
                        </a:rPr>
                        <a:t>/ </a:t>
                      </a:r>
                    </a:p>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BODY</a:t>
                      </a:r>
                      <a:r>
                        <a:rPr lang="en" sz="800">
                          <a:solidFill>
                            <a:srgbClr val="000080"/>
                          </a:solidFill>
                          <a:latin typeface="Courier New"/>
                          <a:ea typeface="Courier New"/>
                          <a:cs typeface="Courier New"/>
                          <a:sym typeface="Courier New"/>
                        </a:rPr>
                        <a:t> postal_pkg </a:t>
                      </a: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FUNCTION</a:t>
                      </a:r>
                      <a:r>
                        <a:rPr lang="en" sz="800">
                          <a:solidFill>
                            <a:srgbClr val="000080"/>
                          </a:solidFill>
                          <a:latin typeface="Courier New"/>
                          <a:ea typeface="Courier New"/>
                          <a:cs typeface="Courier New"/>
                          <a:sym typeface="Courier New"/>
                        </a:rPr>
                        <a:t> get_state(i_iso_cd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t_iso_cd) </a:t>
                      </a:r>
                      <a:r>
                        <a:rPr b="1" lang="en" sz="800">
                          <a:solidFill>
                            <a:srgbClr val="003366"/>
                          </a:solidFill>
                          <a:latin typeface="Courier New"/>
                          <a:ea typeface="Courier New"/>
                          <a:cs typeface="Courier New"/>
                          <a:sym typeface="Courier New"/>
                        </a:rPr>
                        <a:t>RETURN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r>
                        <a:rPr lang="en" sz="800">
                          <a:solidFill>
                            <a:srgbClr val="000080"/>
                          </a:solidFill>
                          <a:latin typeface="Courier New"/>
                          <a:ea typeface="Courier New"/>
                          <a:cs typeface="Courier New"/>
                          <a:sym typeface="Courier New"/>
                        </a:rPr>
                        <a:t> </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RETURN</a:t>
                      </a:r>
                      <a:r>
                        <a:rPr lang="en" sz="800">
                          <a:solidFill>
                            <a:srgbClr val="000080"/>
                          </a:solidFill>
                          <a:latin typeface="Courier New"/>
                          <a:ea typeface="Courier New"/>
                          <a:cs typeface="Courier New"/>
                          <a:sym typeface="Courier New"/>
                        </a:rPr>
                        <a:t> l_states(i_iso_cd); </a:t>
                      </a:r>
                      <a:r>
                        <a:rPr i="1" lang="en" sz="800">
                          <a:solidFill>
                            <a:srgbClr val="339966"/>
                          </a:solidFill>
                          <a:latin typeface="Courier New"/>
                          <a:ea typeface="Courier New"/>
                          <a:cs typeface="Courier New"/>
                          <a:sym typeface="Courier New"/>
                        </a:rPr>
                        <a:t>-- "random" access. No loop/seek time.</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get_state;</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r>
                        <a:rPr lang="en" sz="800">
                          <a:solidFill>
                            <a:srgbClr val="000080"/>
                          </a:solidFill>
                          <a:latin typeface="Courier New"/>
                          <a:ea typeface="Courier New"/>
                          <a:cs typeface="Courier New"/>
                          <a:sym typeface="Courier New"/>
                        </a:rPr>
                        <a:t> </a:t>
                      </a:r>
                      <a:r>
                        <a:rPr i="1" lang="en" sz="800">
                          <a:solidFill>
                            <a:srgbClr val="339966"/>
                          </a:solidFill>
                          <a:latin typeface="Courier New"/>
                          <a:ea typeface="Courier New"/>
                          <a:cs typeface="Courier New"/>
                          <a:sym typeface="Courier New"/>
                        </a:rPr>
                        <a:t>-- package init section. Only once for life of pooled session.</a:t>
                      </a:r>
                    </a:p>
                    <a:p>
                      <a:pPr lvl="0" rtl="0">
                        <a:lnSpc>
                          <a:spcPct val="115000"/>
                        </a:lnSpc>
                        <a:spcBef>
                          <a:spcPts val="0"/>
                        </a:spcBef>
                        <a:buNone/>
                      </a:pPr>
                      <a:r>
                        <a:rPr lang="en" sz="800">
                          <a:solidFill>
                            <a:srgbClr val="000080"/>
                          </a:solidFill>
                          <a:latin typeface="Courier New"/>
                          <a:ea typeface="Courier New"/>
                          <a:cs typeface="Courier New"/>
                          <a:sym typeface="Courier New"/>
                        </a:rPr>
                        <a:t>  l_states(</a:t>
                      </a:r>
                      <a:r>
                        <a:rPr lang="en" sz="800">
                          <a:solidFill>
                            <a:srgbClr val="FF0000"/>
                          </a:solidFill>
                          <a:latin typeface="Courier New"/>
                          <a:ea typeface="Courier New"/>
                          <a:cs typeface="Courier New"/>
                          <a:sym typeface="Courier New"/>
                        </a:rPr>
                        <a:t>'AL'</a:t>
                      </a:r>
                      <a:r>
                        <a:rPr lang="en" sz="800">
                          <a:solidFill>
                            <a:srgbClr val="000080"/>
                          </a:solidFill>
                          <a:latin typeface="Courier New"/>
                          <a:ea typeface="Courier New"/>
                          <a:cs typeface="Courier New"/>
                          <a:sym typeface="Courier New"/>
                        </a:rPr>
                        <a:t>) := </a:t>
                      </a:r>
                      <a:r>
                        <a:rPr lang="en" sz="800">
                          <a:solidFill>
                            <a:srgbClr val="FF0000"/>
                          </a:solidFill>
                          <a:latin typeface="Courier New"/>
                          <a:ea typeface="Courier New"/>
                          <a:cs typeface="Courier New"/>
                          <a:sym typeface="Courier New"/>
                        </a:rPr>
                        <a:t>'Alabama'</a:t>
                      </a:r>
                      <a:r>
                        <a:rPr lang="en" sz="800">
                          <a:solidFill>
                            <a:srgbClr val="000080"/>
                          </a:solidFill>
                          <a:latin typeface="Courier New"/>
                          <a:ea typeface="Courier New"/>
                          <a:cs typeface="Courier New"/>
                          <a:sym typeface="Courier New"/>
                        </a:rPr>
                        <a:t>; </a:t>
                      </a:r>
                      <a:r>
                        <a:rPr i="1" lang="en" sz="800">
                          <a:solidFill>
                            <a:srgbClr val="339966"/>
                          </a:solidFill>
                          <a:latin typeface="Courier New"/>
                          <a:ea typeface="Courier New"/>
                          <a:cs typeface="Courier New"/>
                          <a:sym typeface="Courier New"/>
                        </a:rPr>
                        <a:t>-- Could fill by SELECT from lookup table</a:t>
                      </a:r>
                    </a:p>
                    <a:p>
                      <a:pPr lvl="0" rtl="0">
                        <a:lnSpc>
                          <a:spcPct val="115000"/>
                        </a:lnSpc>
                        <a:spcBef>
                          <a:spcPts val="0"/>
                        </a:spcBef>
                        <a:buNone/>
                      </a:pPr>
                      <a:r>
                        <a:rPr lang="en" sz="800">
                          <a:solidFill>
                            <a:srgbClr val="000080"/>
                          </a:solidFill>
                          <a:latin typeface="Courier New"/>
                          <a:ea typeface="Courier New"/>
                          <a:cs typeface="Courier New"/>
                          <a:sym typeface="Courier New"/>
                        </a:rPr>
                        <a:t>  l_states(</a:t>
                      </a:r>
                      <a:r>
                        <a:rPr lang="en" sz="800">
                          <a:solidFill>
                            <a:srgbClr val="FF0000"/>
                          </a:solidFill>
                          <a:latin typeface="Courier New"/>
                          <a:ea typeface="Courier New"/>
                          <a:cs typeface="Courier New"/>
                          <a:sym typeface="Courier New"/>
                        </a:rPr>
                        <a:t>'AK'</a:t>
                      </a:r>
                      <a:r>
                        <a:rPr lang="en" sz="800">
                          <a:solidFill>
                            <a:srgbClr val="000080"/>
                          </a:solidFill>
                          <a:latin typeface="Courier New"/>
                          <a:ea typeface="Courier New"/>
                          <a:cs typeface="Courier New"/>
                          <a:sym typeface="Courier New"/>
                        </a:rPr>
                        <a:t>) := </a:t>
                      </a:r>
                      <a:r>
                        <a:rPr lang="en" sz="800">
                          <a:solidFill>
                            <a:srgbClr val="FF0000"/>
                          </a:solidFill>
                          <a:latin typeface="Courier New"/>
                          <a:ea typeface="Courier New"/>
                          <a:cs typeface="Courier New"/>
                          <a:sym typeface="Courier New"/>
                        </a:rPr>
                        <a:t>'Alaska'</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l_states(</a:t>
                      </a:r>
                      <a:r>
                        <a:rPr lang="en" sz="800">
                          <a:solidFill>
                            <a:srgbClr val="FF0000"/>
                          </a:solidFill>
                          <a:latin typeface="Courier New"/>
                          <a:ea typeface="Courier New"/>
                          <a:cs typeface="Courier New"/>
                          <a:sym typeface="Courier New"/>
                        </a:rPr>
                        <a:t>'AR'</a:t>
                      </a:r>
                      <a:r>
                        <a:rPr lang="en" sz="800">
                          <a:solidFill>
                            <a:srgbClr val="000080"/>
                          </a:solidFill>
                          <a:latin typeface="Courier New"/>
                          <a:ea typeface="Courier New"/>
                          <a:cs typeface="Courier New"/>
                          <a:sym typeface="Courier New"/>
                        </a:rPr>
                        <a:t>) := </a:t>
                      </a:r>
                      <a:r>
                        <a:rPr lang="en" sz="800">
                          <a:solidFill>
                            <a:srgbClr val="FF0000"/>
                          </a:solidFill>
                          <a:latin typeface="Courier New"/>
                          <a:ea typeface="Courier New"/>
                          <a:cs typeface="Courier New"/>
                          <a:sym typeface="Courier New"/>
                        </a:rPr>
                        <a:t>'Arkansas'</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l_states(</a:t>
                      </a:r>
                      <a:r>
                        <a:rPr lang="en" sz="800">
                          <a:solidFill>
                            <a:srgbClr val="FF0000"/>
                          </a:solidFill>
                          <a:latin typeface="Courier New"/>
                          <a:ea typeface="Courier New"/>
                          <a:cs typeface="Courier New"/>
                          <a:sym typeface="Courier New"/>
                        </a:rPr>
                        <a:t>'AZ'</a:t>
                      </a:r>
                      <a:r>
                        <a:rPr lang="en" sz="800">
                          <a:solidFill>
                            <a:srgbClr val="000080"/>
                          </a:solidFill>
                          <a:latin typeface="Courier New"/>
                          <a:ea typeface="Courier New"/>
                          <a:cs typeface="Courier New"/>
                          <a:sym typeface="Courier New"/>
                        </a:rPr>
                        <a:t>) := </a:t>
                      </a:r>
                      <a:r>
                        <a:rPr lang="en" sz="800">
                          <a:solidFill>
                            <a:srgbClr val="FF0000"/>
                          </a:solidFill>
                          <a:latin typeface="Courier New"/>
                          <a:ea typeface="Courier New"/>
                          <a:cs typeface="Courier New"/>
                          <a:sym typeface="Courier New"/>
                        </a:rPr>
                        <a:t>'Arizona'</a:t>
                      </a:r>
                      <a:r>
                        <a:rPr lang="en" sz="800">
                          <a:solidFill>
                            <a:srgbClr val="000080"/>
                          </a:solidFill>
                          <a:latin typeface="Courier New"/>
                          <a:ea typeface="Courier New"/>
                          <a:cs typeface="Courier New"/>
                          <a:sym typeface="Courier New"/>
                        </a:rPr>
                        <a:t>; </a:t>
                      </a:r>
                      <a:r>
                        <a:rPr i="1" lang="en" sz="800">
                          <a:solidFill>
                            <a:srgbClr val="339966"/>
                          </a:solidFill>
                          <a:latin typeface="Courier New"/>
                          <a:ea typeface="Courier New"/>
                          <a:cs typeface="Courier New"/>
                          <a:sym typeface="Courier New"/>
                        </a:rPr>
                        <a:t>-- ...snip many more</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0080"/>
                          </a:solidFill>
                          <a:latin typeface="Courier New"/>
                          <a:ea typeface="Courier New"/>
                          <a:cs typeface="Courier New"/>
                          <a:sym typeface="Courier New"/>
                        </a:rPr>
                        <a:t>SET SERVEROUTPUT ON</a:t>
                      </a:r>
                    </a:p>
                    <a:p>
                      <a:pPr lvl="0" rtl="0">
                        <a:lnSpc>
                          <a:spcPct val="115000"/>
                        </a:lnSpc>
                        <a:spcBef>
                          <a:spcPts val="0"/>
                        </a:spcBef>
                        <a:buNone/>
                      </a:pPr>
                      <a:r>
                        <a:rPr b="1" lang="en" sz="800">
                          <a:solidFill>
                            <a:srgbClr val="000080"/>
                          </a:solidFill>
                          <a:latin typeface="Courier New"/>
                          <a:ea typeface="Courier New"/>
                          <a:cs typeface="Courier New"/>
                          <a:sym typeface="Courier New"/>
                        </a:rPr>
                        <a:t>EXEC </a:t>
                      </a:r>
                      <a:r>
                        <a:rPr lang="en" sz="800">
                          <a:solidFill>
                            <a:srgbClr val="000080"/>
                          </a:solidFill>
                          <a:latin typeface="Courier New"/>
                          <a:ea typeface="Courier New"/>
                          <a:cs typeface="Courier New"/>
                          <a:sym typeface="Courier New"/>
                        </a:rPr>
                        <a:t>pr(postal_pkg.get_state('AL'));</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r>
            </a:tbl>
          </a:graphicData>
        </a:graphic>
      </p:graphicFrame>
    </p:spTree>
  </p:cSld>
  <p:clrMapOvr>
    <a:masterClrMapping/>
  </p:clrMapOvr>
  <p:transition spd="slow">
    <p:cut/>
  </p:transition>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8" name="Shape 1298"/>
        <p:cNvGrpSpPr/>
        <p:nvPr/>
      </p:nvGrpSpPr>
      <p:grpSpPr>
        <a:xfrm>
          <a:off x="0" y="0"/>
          <a:ext cx="0" cy="0"/>
          <a:chOff x="0" y="0"/>
          <a:chExt cx="0" cy="0"/>
        </a:xfrm>
      </p:grpSpPr>
      <p:sp>
        <p:nvSpPr>
          <p:cNvPr id="1299" name="Shape 129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Nested Tables</a:t>
            </a:r>
          </a:p>
        </p:txBody>
      </p:sp>
      <p:sp>
        <p:nvSpPr>
          <p:cNvPr id="1300" name="Shape 1300"/>
          <p:cNvSpPr txBox="1"/>
          <p:nvPr>
            <p:ph idx="1" type="body"/>
          </p:nvPr>
        </p:nvSpPr>
        <p:spPr>
          <a:xfrm>
            <a:off x="108900" y="634800"/>
            <a:ext cx="8934599" cy="4477200"/>
          </a:xfrm>
          <a:prstGeom prst="rect">
            <a:avLst/>
          </a:prstGeom>
        </p:spPr>
        <p:txBody>
          <a:bodyPr anchorCtr="0" anchor="t" bIns="91425" lIns="91425" rIns="91425" tIns="91425">
            <a:noAutofit/>
          </a:bodyPr>
          <a:lstStyle/>
          <a:p>
            <a:pPr indent="-228600" lvl="0" marL="457200" rtl="0">
              <a:spcBef>
                <a:spcPts val="0"/>
              </a:spcBef>
              <a:buChar char="●"/>
            </a:pPr>
            <a:r>
              <a:rPr lang="en"/>
              <a:t>Called “nested” because they can be used as a column type (table within a table).</a:t>
            </a:r>
          </a:p>
          <a:p>
            <a:pPr indent="-228600" lvl="0" marL="457200" rtl="0">
              <a:spcBef>
                <a:spcPts val="0"/>
              </a:spcBef>
              <a:buChar char="●"/>
            </a:pPr>
            <a:r>
              <a:rPr lang="en"/>
              <a:t>Can be created at the schema level.</a:t>
            </a:r>
          </a:p>
          <a:p>
            <a:pPr indent="-228600" lvl="0" marL="457200" rtl="0">
              <a:spcBef>
                <a:spcPts val="0"/>
              </a:spcBef>
              <a:buChar char="●"/>
            </a:pPr>
            <a:r>
              <a:rPr lang="en"/>
              <a:t>Automatically indexed by positive integers.</a:t>
            </a:r>
          </a:p>
          <a:p>
            <a:pPr indent="-228600" lvl="0" marL="457200" rtl="0">
              <a:spcBef>
                <a:spcPts val="0"/>
              </a:spcBef>
              <a:buChar char="●"/>
            </a:pPr>
            <a:r>
              <a:rPr lang="en"/>
              <a:t>Can be made sparse.</a:t>
            </a:r>
          </a:p>
          <a:p>
            <a:pPr indent="-228600" lvl="0" marL="457200" rtl="0">
              <a:spcBef>
                <a:spcPts val="0"/>
              </a:spcBef>
              <a:buChar char="●"/>
            </a:pPr>
            <a:r>
              <a:rPr lang="en"/>
              <a:t>After declaration are “atomically null”.</a:t>
            </a:r>
          </a:p>
          <a:p>
            <a:pPr indent="-228600" lvl="0" marL="457200" rtl="0">
              <a:spcBef>
                <a:spcPts val="0"/>
              </a:spcBef>
              <a:buChar char="●"/>
            </a:pPr>
            <a:r>
              <a:rPr lang="en"/>
              <a:t>Must be initialized before use.</a:t>
            </a:r>
          </a:p>
          <a:p>
            <a:pPr indent="-228600" lvl="0" marL="457200" rtl="0">
              <a:spcBef>
                <a:spcPts val="0"/>
              </a:spcBef>
              <a:buChar char="●"/>
            </a:pPr>
            <a:r>
              <a:rPr lang="en"/>
              <a:t>After initialization are empty but no longer null.</a:t>
            </a:r>
          </a:p>
          <a:p>
            <a:pPr indent="-228600" lvl="0" marL="457200" rtl="0">
              <a:spcBef>
                <a:spcPts val="0"/>
              </a:spcBef>
              <a:buChar char="●"/>
            </a:pPr>
            <a:r>
              <a:rPr lang="en"/>
              <a:t>Unlike VARRAY, memory used is dynamic.</a:t>
            </a:r>
          </a:p>
          <a:p>
            <a:pPr indent="-228600" lvl="0" marL="457200" rtl="0">
              <a:spcBef>
                <a:spcPts val="0"/>
              </a:spcBef>
              <a:buChar char="●"/>
            </a:pPr>
            <a:r>
              <a:rPr lang="en"/>
              <a:t>Can perform DML on nested tables.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0" st="0"/>
                                            </p:txEl>
                                          </p:spTgt>
                                        </p:tgtEl>
                                        <p:attrNameLst>
                                          <p:attrName>style.visibility</p:attrName>
                                        </p:attrNameLst>
                                      </p:cBhvr>
                                      <p:to>
                                        <p:strVal val="visible"/>
                                      </p:to>
                                    </p:set>
                                    <p:animEffect filter="fade" transition="in">
                                      <p:cBhvr>
                                        <p:cTn dur="1000"/>
                                        <p:tgtEl>
                                          <p:spTgt spid="1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1" st="1"/>
                                            </p:txEl>
                                          </p:spTgt>
                                        </p:tgtEl>
                                        <p:attrNameLst>
                                          <p:attrName>style.visibility</p:attrName>
                                        </p:attrNameLst>
                                      </p:cBhvr>
                                      <p:to>
                                        <p:strVal val="visible"/>
                                      </p:to>
                                    </p:set>
                                    <p:animEffect filter="fade" transition="in">
                                      <p:cBhvr>
                                        <p:cTn dur="1000"/>
                                        <p:tgtEl>
                                          <p:spTgt spid="1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2" st="2"/>
                                            </p:txEl>
                                          </p:spTgt>
                                        </p:tgtEl>
                                        <p:attrNameLst>
                                          <p:attrName>style.visibility</p:attrName>
                                        </p:attrNameLst>
                                      </p:cBhvr>
                                      <p:to>
                                        <p:strVal val="visible"/>
                                      </p:to>
                                    </p:set>
                                    <p:animEffect filter="fade" transition="in">
                                      <p:cBhvr>
                                        <p:cTn dur="1000"/>
                                        <p:tgtEl>
                                          <p:spTgt spid="1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3" st="3"/>
                                            </p:txEl>
                                          </p:spTgt>
                                        </p:tgtEl>
                                        <p:attrNameLst>
                                          <p:attrName>style.visibility</p:attrName>
                                        </p:attrNameLst>
                                      </p:cBhvr>
                                      <p:to>
                                        <p:strVal val="visible"/>
                                      </p:to>
                                    </p:set>
                                    <p:animEffect filter="fade" transition="in">
                                      <p:cBhvr>
                                        <p:cTn dur="1000"/>
                                        <p:tgtEl>
                                          <p:spTgt spid="13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4" st="4"/>
                                            </p:txEl>
                                          </p:spTgt>
                                        </p:tgtEl>
                                        <p:attrNameLst>
                                          <p:attrName>style.visibility</p:attrName>
                                        </p:attrNameLst>
                                      </p:cBhvr>
                                      <p:to>
                                        <p:strVal val="visible"/>
                                      </p:to>
                                    </p:set>
                                    <p:animEffect filter="fade" transition="in">
                                      <p:cBhvr>
                                        <p:cTn dur="1000"/>
                                        <p:tgtEl>
                                          <p:spTgt spid="13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5" st="5"/>
                                            </p:txEl>
                                          </p:spTgt>
                                        </p:tgtEl>
                                        <p:attrNameLst>
                                          <p:attrName>style.visibility</p:attrName>
                                        </p:attrNameLst>
                                      </p:cBhvr>
                                      <p:to>
                                        <p:strVal val="visible"/>
                                      </p:to>
                                    </p:set>
                                    <p:animEffect filter="fade" transition="in">
                                      <p:cBhvr>
                                        <p:cTn dur="1000"/>
                                        <p:tgtEl>
                                          <p:spTgt spid="13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6" st="6"/>
                                            </p:txEl>
                                          </p:spTgt>
                                        </p:tgtEl>
                                        <p:attrNameLst>
                                          <p:attrName>style.visibility</p:attrName>
                                        </p:attrNameLst>
                                      </p:cBhvr>
                                      <p:to>
                                        <p:strVal val="visible"/>
                                      </p:to>
                                    </p:set>
                                    <p:animEffect filter="fade" transition="in">
                                      <p:cBhvr>
                                        <p:cTn dur="1000"/>
                                        <p:tgtEl>
                                          <p:spTgt spid="13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7" st="7"/>
                                            </p:txEl>
                                          </p:spTgt>
                                        </p:tgtEl>
                                        <p:attrNameLst>
                                          <p:attrName>style.visibility</p:attrName>
                                        </p:attrNameLst>
                                      </p:cBhvr>
                                      <p:to>
                                        <p:strVal val="visible"/>
                                      </p:to>
                                    </p:set>
                                    <p:animEffect filter="fade" transition="in">
                                      <p:cBhvr>
                                        <p:cTn dur="1000"/>
                                        <p:tgtEl>
                                          <p:spTgt spid="13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xEl>
                                              <p:pRg end="8" st="8"/>
                                            </p:txEl>
                                          </p:spTgt>
                                        </p:tgtEl>
                                        <p:attrNameLst>
                                          <p:attrName>style.visibility</p:attrName>
                                        </p:attrNameLst>
                                      </p:cBhvr>
                                      <p:to>
                                        <p:strVal val="visible"/>
                                      </p:to>
                                    </p:set>
                                    <p:animEffect filter="fade" transition="in">
                                      <p:cBhvr>
                                        <p:cTn dur="1000"/>
                                        <p:tgtEl>
                                          <p:spTgt spid="130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4" name="Shape 1304"/>
        <p:cNvGrpSpPr/>
        <p:nvPr/>
      </p:nvGrpSpPr>
      <p:grpSpPr>
        <a:xfrm>
          <a:off x="0" y="0"/>
          <a:ext cx="0" cy="0"/>
          <a:chOff x="0" y="0"/>
          <a:chExt cx="0" cy="0"/>
        </a:xfrm>
      </p:grpSpPr>
      <p:sp>
        <p:nvSpPr>
          <p:cNvPr id="1305" name="Shape 130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Composites: Nested Tables</a:t>
            </a:r>
          </a:p>
        </p:txBody>
      </p:sp>
      <p:sp>
        <p:nvSpPr>
          <p:cNvPr id="1306" name="Shape 1306"/>
          <p:cNvSpPr txBox="1"/>
          <p:nvPr>
            <p:ph idx="1" type="body"/>
          </p:nvPr>
        </p:nvSpPr>
        <p:spPr>
          <a:xfrm>
            <a:off x="108900" y="634800"/>
            <a:ext cx="8934599" cy="4372199"/>
          </a:xfrm>
          <a:prstGeom prst="rect">
            <a:avLst/>
          </a:prstGeom>
        </p:spPr>
        <p:txBody>
          <a:bodyPr anchorCtr="0" anchor="t" bIns="91425" lIns="91425" rIns="91425" tIns="91425">
            <a:noAutofit/>
          </a:bodyPr>
          <a:lstStyle/>
          <a:p>
            <a:pPr indent="-228600" lvl="0" marL="457200" rtl="0">
              <a:spcBef>
                <a:spcPts val="0"/>
              </a:spcBef>
              <a:buChar char="●"/>
            </a:pPr>
            <a:r>
              <a:rPr lang="en"/>
              <a:t>Declaring a nested table type and variable:</a:t>
            </a:r>
          </a:p>
          <a:p>
            <a:pPr lvl="0" rtl="0">
              <a:spcBef>
                <a:spcPts val="0"/>
              </a:spcBef>
              <a:buNone/>
            </a:pPr>
            <a:r>
              <a:rPr b="1" lang="en" sz="1800">
                <a:latin typeface="Courier New"/>
                <a:ea typeface="Courier New"/>
                <a:cs typeface="Courier New"/>
                <a:sym typeface="Courier New"/>
              </a:rPr>
              <a:t>TYPE </a:t>
            </a:r>
            <a:r>
              <a:rPr i="1" lang="en" sz="1800">
                <a:latin typeface="Courier New"/>
                <a:ea typeface="Courier New"/>
                <a:cs typeface="Courier New"/>
                <a:sym typeface="Courier New"/>
              </a:rPr>
              <a:t>t_name_tab</a:t>
            </a:r>
            <a:r>
              <a:rPr lang="en" sz="1800">
                <a:latin typeface="Courier New"/>
                <a:ea typeface="Courier New"/>
                <a:cs typeface="Courier New"/>
                <a:sym typeface="Courier New"/>
              </a:rPr>
              <a:t> </a:t>
            </a:r>
            <a:r>
              <a:rPr b="1" lang="en" sz="1800">
                <a:latin typeface="Courier New"/>
                <a:ea typeface="Courier New"/>
                <a:cs typeface="Courier New"/>
                <a:sym typeface="Courier New"/>
              </a:rPr>
              <a:t>IS TABLE OF</a:t>
            </a:r>
            <a:r>
              <a:rPr lang="en" sz="1800">
                <a:latin typeface="Courier New"/>
                <a:ea typeface="Courier New"/>
                <a:cs typeface="Courier New"/>
                <a:sym typeface="Courier New"/>
              </a:rPr>
              <a:t> </a:t>
            </a:r>
            <a:r>
              <a:rPr i="1" lang="en" sz="1800">
                <a:latin typeface="Courier New"/>
                <a:ea typeface="Courier New"/>
                <a:cs typeface="Courier New"/>
                <a:sym typeface="Courier New"/>
              </a:rPr>
              <a:t>datatype</a:t>
            </a:r>
            <a:r>
              <a:rPr lang="en" sz="1800">
                <a:latin typeface="Courier New"/>
                <a:ea typeface="Courier New"/>
                <a:cs typeface="Courier New"/>
                <a:sym typeface="Courier New"/>
              </a:rPr>
              <a:t>;</a:t>
            </a:r>
          </a:p>
          <a:p>
            <a:pPr lvl="0" rtl="0">
              <a:spcBef>
                <a:spcPts val="0"/>
              </a:spcBef>
              <a:buNone/>
            </a:pPr>
            <a:r>
              <a:rPr lang="en"/>
              <a:t>or</a:t>
            </a:r>
          </a:p>
          <a:p>
            <a:pPr lvl="0" rtl="0">
              <a:spcBef>
                <a:spcPts val="0"/>
              </a:spcBef>
              <a:buNone/>
            </a:pPr>
            <a:r>
              <a:rPr b="1" lang="en" sz="1800">
                <a:latin typeface="Courier New"/>
                <a:ea typeface="Courier New"/>
                <a:cs typeface="Courier New"/>
                <a:sym typeface="Courier New"/>
              </a:rPr>
              <a:t>[CREATE OR REPLACE ]TYPE </a:t>
            </a:r>
            <a:r>
              <a:rPr i="1" lang="en" sz="1800">
                <a:latin typeface="Courier New"/>
                <a:ea typeface="Courier New"/>
                <a:cs typeface="Courier New"/>
                <a:sym typeface="Courier New"/>
              </a:rPr>
              <a:t>nt_type_name</a:t>
            </a:r>
            <a:r>
              <a:rPr lang="en" sz="1800">
                <a:latin typeface="Courier New"/>
                <a:ea typeface="Courier New"/>
                <a:cs typeface="Courier New"/>
                <a:sym typeface="Courier New"/>
              </a:rPr>
              <a:t> </a:t>
            </a:r>
            <a:r>
              <a:rPr b="1" lang="en" sz="1800">
                <a:latin typeface="Courier New"/>
                <a:ea typeface="Courier New"/>
                <a:cs typeface="Courier New"/>
                <a:sym typeface="Courier New"/>
              </a:rPr>
              <a:t>IS TABLE OF</a:t>
            </a:r>
            <a:r>
              <a:rPr lang="en" sz="1800">
                <a:latin typeface="Courier New"/>
                <a:ea typeface="Courier New"/>
                <a:cs typeface="Courier New"/>
                <a:sym typeface="Courier New"/>
              </a:rPr>
              <a:t> </a:t>
            </a:r>
            <a:r>
              <a:rPr i="1" lang="en" sz="1800">
                <a:latin typeface="Courier New"/>
                <a:ea typeface="Courier New"/>
                <a:cs typeface="Courier New"/>
                <a:sym typeface="Courier New"/>
              </a:rPr>
              <a:t>datatype</a:t>
            </a:r>
          </a:p>
          <a:p>
            <a:pPr lvl="0" rtl="0">
              <a:spcBef>
                <a:spcPts val="0"/>
              </a:spcBef>
              <a:buClr>
                <a:schemeClr val="dk1"/>
              </a:buClr>
              <a:buSzPct val="61111"/>
              <a:buFont typeface="Arial"/>
              <a:buNone/>
            </a:pPr>
            <a:r>
              <a:rPr lang="en" sz="1800">
                <a:latin typeface="Courier New"/>
                <a:ea typeface="Courier New"/>
                <a:cs typeface="Courier New"/>
                <a:sym typeface="Courier New"/>
              </a:rPr>
              <a:t>/</a:t>
            </a:r>
          </a:p>
          <a:p>
            <a:pPr lvl="0" rtl="0">
              <a:spcBef>
                <a:spcPts val="0"/>
              </a:spcBef>
              <a:buNone/>
            </a:pPr>
            <a:r>
              <a:rPr i="1" lang="en" sz="1800">
                <a:latin typeface="Courier New"/>
                <a:ea typeface="Courier New"/>
                <a:cs typeface="Courier New"/>
                <a:sym typeface="Courier New"/>
              </a:rPr>
              <a:t>ntab_var_name t_name_tab</a:t>
            </a:r>
            <a:r>
              <a:rPr lang="en" sz="1800">
                <a:latin typeface="Courier New"/>
                <a:ea typeface="Courier New"/>
                <a:cs typeface="Courier New"/>
                <a:sym typeface="Courier New"/>
              </a:rPr>
              <a:t>;</a:t>
            </a:r>
          </a:p>
          <a:p>
            <a:pPr lvl="0" rtl="0">
              <a:spcBef>
                <a:spcPts val="0"/>
              </a:spcBef>
              <a:buNone/>
            </a:pPr>
            <a:r>
              <a:rPr i="1" lang="en" sz="1800">
                <a:latin typeface="Courier New"/>
                <a:ea typeface="Courier New"/>
                <a:cs typeface="Courier New"/>
                <a:sym typeface="Courier New"/>
              </a:rPr>
              <a:t>ntab_var_name t_name_tab</a:t>
            </a:r>
            <a:r>
              <a:rPr lang="en" sz="1800">
                <a:latin typeface="Courier New"/>
                <a:ea typeface="Courier New"/>
                <a:cs typeface="Courier New"/>
                <a:sym typeface="Courier New"/>
              </a:rPr>
              <a:t> := </a:t>
            </a:r>
            <a:r>
              <a:rPr i="1" lang="en" sz="1800">
                <a:latin typeface="Courier New"/>
                <a:ea typeface="Courier New"/>
                <a:cs typeface="Courier New"/>
                <a:sym typeface="Courier New"/>
              </a:rPr>
              <a:t>t_name_tab</a:t>
            </a:r>
            <a:r>
              <a:rPr lang="en" sz="1800">
                <a:latin typeface="Courier New"/>
                <a:ea typeface="Courier New"/>
                <a:cs typeface="Courier New"/>
                <a:sym typeface="Courier New"/>
              </a:rPr>
              <a:t>(); -- init w/constructor</a:t>
            </a:r>
          </a:p>
          <a:p>
            <a:pPr lvl="0" rtl="0">
              <a:spcBef>
                <a:spcPts val="0"/>
              </a:spcBef>
              <a:buClr>
                <a:schemeClr val="dk1"/>
              </a:buClr>
              <a:buSzPct val="61111"/>
              <a:buFont typeface="Arial"/>
              <a:buNone/>
            </a:pPr>
            <a:r>
              <a:rPr i="1" lang="en" sz="1800">
                <a:latin typeface="Courier New"/>
                <a:ea typeface="Courier New"/>
                <a:cs typeface="Courier New"/>
                <a:sym typeface="Courier New"/>
              </a:rPr>
              <a:t>ntab_var_name t_name_tab</a:t>
            </a:r>
            <a:r>
              <a:rPr lang="en" sz="1800">
                <a:latin typeface="Courier New"/>
                <a:ea typeface="Courier New"/>
                <a:cs typeface="Courier New"/>
                <a:sym typeface="Courier New"/>
              </a:rPr>
              <a:t> := </a:t>
            </a:r>
            <a:r>
              <a:rPr i="1" lang="en" sz="1800">
                <a:latin typeface="Courier New"/>
                <a:ea typeface="Courier New"/>
                <a:cs typeface="Courier New"/>
                <a:sym typeface="Courier New"/>
              </a:rPr>
              <a:t>t_name_tab</a:t>
            </a:r>
            <a:r>
              <a:rPr lang="en" sz="1800">
                <a:latin typeface="Courier New"/>
                <a:ea typeface="Courier New"/>
                <a:cs typeface="Courier New"/>
                <a:sym typeface="Courier New"/>
              </a:rPr>
              <a:t>(</a:t>
            </a:r>
            <a:r>
              <a:rPr i="1" lang="en" sz="1800">
                <a:latin typeface="Courier New"/>
                <a:ea typeface="Courier New"/>
                <a:cs typeface="Courier New"/>
                <a:sym typeface="Courier New"/>
              </a:rPr>
              <a:t>value1</a:t>
            </a:r>
            <a:r>
              <a:rPr lang="en" sz="1800">
                <a:latin typeface="Courier New"/>
                <a:ea typeface="Courier New"/>
                <a:cs typeface="Courier New"/>
                <a:sym typeface="Courier New"/>
              </a:rPr>
              <a:t>,</a:t>
            </a:r>
            <a:r>
              <a:rPr i="1" lang="en" sz="1800">
                <a:latin typeface="Courier New"/>
                <a:ea typeface="Courier New"/>
                <a:cs typeface="Courier New"/>
                <a:sym typeface="Courier New"/>
              </a:rPr>
              <a:t>value2…</a:t>
            </a:r>
            <a:r>
              <a:rPr lang="en" sz="1800">
                <a:latin typeface="Courier New"/>
                <a:ea typeface="Courier New"/>
                <a:cs typeface="Courier New"/>
                <a:sym typeface="Courier New"/>
              </a:rPr>
              <a:t>);</a:t>
            </a:r>
          </a:p>
          <a:p>
            <a:pPr lvl="0" rtl="0">
              <a:spcBef>
                <a:spcPts val="0"/>
              </a:spcBef>
              <a:buClr>
                <a:schemeClr val="dk1"/>
              </a:buClr>
              <a:buSzPct val="61111"/>
              <a:buFont typeface="Arial"/>
              <a:buNone/>
            </a:pPr>
            <a:r>
              <a:t/>
            </a:r>
            <a:endParaRPr sz="1800">
              <a:latin typeface="Courier New"/>
              <a:ea typeface="Courier New"/>
              <a:cs typeface="Courier New"/>
              <a:sym typeface="Courier New"/>
            </a:endParaRPr>
          </a:p>
          <a:p>
            <a:pPr lvl="0" rtl="0">
              <a:spcBef>
                <a:spcPts val="0"/>
              </a:spcBef>
              <a:buNone/>
            </a:pPr>
            <a:r>
              <a:rPr lang="en"/>
              <a:t>Where </a:t>
            </a:r>
            <a:r>
              <a:rPr i="1" lang="en"/>
              <a:t>datatype</a:t>
            </a:r>
            <a:r>
              <a:rPr lang="en"/>
              <a:t> is any PL/SQL data type</a:t>
            </a:r>
            <a:r>
              <a:rPr baseline="30000" lang="en"/>
              <a:t>1</a:t>
            </a:r>
            <a:r>
              <a:rPr lang="en" sz="2900"/>
              <a:t>, including objects, records, and other collections.</a:t>
            </a:r>
          </a:p>
        </p:txBody>
      </p:sp>
    </p:spTree>
  </p:cSld>
  <p:clrMapOvr>
    <a:masterClrMapping/>
  </p:clrMapOvr>
  <p:transition spd="slow">
    <p:cut/>
  </p:transition>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0" name="Shape 1310"/>
        <p:cNvGrpSpPr/>
        <p:nvPr/>
      </p:nvGrpSpPr>
      <p:grpSpPr>
        <a:xfrm>
          <a:off x="0" y="0"/>
          <a:ext cx="0" cy="0"/>
          <a:chOff x="0" y="0"/>
          <a:chExt cx="0" cy="0"/>
        </a:xfrm>
      </p:grpSpPr>
      <p:sp>
        <p:nvSpPr>
          <p:cNvPr id="1311" name="Shape 131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Nested Tables</a:t>
            </a:r>
          </a:p>
        </p:txBody>
      </p:sp>
      <p:sp>
        <p:nvSpPr>
          <p:cNvPr id="1312" name="Shape 1312"/>
          <p:cNvSpPr txBox="1"/>
          <p:nvPr>
            <p:ph idx="1" type="body"/>
          </p:nvPr>
        </p:nvSpPr>
        <p:spPr>
          <a:xfrm>
            <a:off x="108900" y="634800"/>
            <a:ext cx="8934599" cy="423300"/>
          </a:xfrm>
          <a:prstGeom prst="rect">
            <a:avLst/>
          </a:prstGeom>
        </p:spPr>
        <p:txBody>
          <a:bodyPr anchorCtr="0" anchor="ctr" bIns="91425" lIns="91425" rIns="91425" tIns="91425">
            <a:noAutofit/>
          </a:bodyPr>
          <a:lstStyle/>
          <a:p>
            <a:pPr indent="-381000" lvl="0" marL="457200" rtl="0">
              <a:spcBef>
                <a:spcPts val="0"/>
              </a:spcBef>
              <a:buSzPct val="100000"/>
            </a:pPr>
            <a:r>
              <a:rPr lang="en" sz="2400"/>
              <a:t>Fill tables directly or with SQL methods. Access by index.</a:t>
            </a:r>
          </a:p>
        </p:txBody>
      </p:sp>
      <p:graphicFrame>
        <p:nvGraphicFramePr>
          <p:cNvPr id="1313" name="Shape 1313"/>
          <p:cNvGraphicFramePr/>
          <p:nvPr/>
        </p:nvGraphicFramePr>
        <p:xfrm>
          <a:off x="68350" y="1058100"/>
          <a:ext cx="3000000" cy="3000000"/>
        </p:xfrm>
        <a:graphic>
          <a:graphicData uri="http://schemas.openxmlformats.org/drawingml/2006/table">
            <a:tbl>
              <a:tblPr>
                <a:noFill/>
                <a:tableStyleId>{3C02302D-1A38-4B88-AC61-B8E5A3A355C6}</a:tableStyleId>
              </a:tblPr>
              <a:tblGrid>
                <a:gridCol w="4401750"/>
                <a:gridCol w="4505050"/>
              </a:tblGrid>
              <a:tr h="344075">
                <a:tc>
                  <a:txBody>
                    <a:bodyPr>
                      <a:noAutofit/>
                    </a:bodyPr>
                    <a:lstStyle/>
                    <a:p>
                      <a:pPr lvl="0" rtl="0" algn="ctr">
                        <a:lnSpc>
                          <a:spcPct val="115000"/>
                        </a:lnSpc>
                        <a:spcBef>
                          <a:spcPts val="0"/>
                        </a:spcBef>
                        <a:buNone/>
                      </a:pPr>
                      <a:r>
                        <a:rPr b="1" lang="en">
                          <a:solidFill>
                            <a:srgbClr val="003366"/>
                          </a:solidFill>
                        </a:rPr>
                        <a:t>Table Filled Directly</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9FC5E8"/>
                    </a:solidFill>
                  </a:tcPr>
                </a:tc>
                <a:tc>
                  <a:txBody>
                    <a:bodyPr>
                      <a:noAutofit/>
                    </a:bodyPr>
                    <a:lstStyle/>
                    <a:p>
                      <a:pPr lvl="0" rtl="0" algn="ctr">
                        <a:lnSpc>
                          <a:spcPct val="115000"/>
                        </a:lnSpc>
                        <a:spcBef>
                          <a:spcPts val="0"/>
                        </a:spcBef>
                        <a:buNone/>
                      </a:pPr>
                      <a:r>
                        <a:rPr b="1" lang="en">
                          <a:solidFill>
                            <a:srgbClr val="003366"/>
                          </a:solidFill>
                        </a:rPr>
                        <a:t>Table Filled by SQL</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9FC5E8"/>
                    </a:solidFill>
                  </a:tcPr>
                </a:tc>
              </a:tr>
              <a:tr h="2711900">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t_gender_tab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gender.cd%</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l_gender_tab t_gender_tab :=</a:t>
                      </a:r>
                    </a:p>
                    <a:p>
                      <a:pPr lvl="0" rtl="0">
                        <a:lnSpc>
                          <a:spcPct val="115000"/>
                        </a:lnSpc>
                        <a:spcBef>
                          <a:spcPts val="0"/>
                        </a:spcBef>
                        <a:buNone/>
                      </a:pPr>
                      <a:r>
                        <a:rPr lang="en" sz="1000">
                          <a:solidFill>
                            <a:srgbClr val="000080"/>
                          </a:solidFill>
                          <a:latin typeface="Courier New"/>
                          <a:ea typeface="Courier New"/>
                          <a:cs typeface="Courier New"/>
                          <a:sym typeface="Courier New"/>
                        </a:rPr>
                        <a:t>     t_gender_tab(</a:t>
                      </a:r>
                      <a:r>
                        <a:rPr lang="en" sz="1000">
                          <a:solidFill>
                            <a:srgbClr val="FF0000"/>
                          </a:solidFill>
                          <a:latin typeface="Courier New"/>
                          <a:ea typeface="Courier New"/>
                          <a:cs typeface="Courier New"/>
                          <a:sym typeface="Courier New"/>
                        </a:rPr>
                        <a:t>'M'</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'F'</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'O'</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constructor w/values</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i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l_gender_tab.FIRST..l_gender_tab.LAST </a:t>
                      </a:r>
                      <a:r>
                        <a:rPr b="1" lang="en" sz="1000">
                          <a:solidFill>
                            <a:srgbClr val="003366"/>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'Element '</a:t>
                      </a:r>
                      <a:r>
                        <a:rPr lang="en" sz="1000">
                          <a:solidFill>
                            <a:srgbClr val="000080"/>
                          </a:solidFill>
                          <a:latin typeface="Courier New"/>
                          <a:ea typeface="Courier New"/>
                          <a:cs typeface="Courier New"/>
                          <a:sym typeface="Courier New"/>
                        </a:rPr>
                        <a:t>||i||</a:t>
                      </a:r>
                      <a:r>
                        <a:rPr lang="en" sz="1000">
                          <a:solidFill>
                            <a:srgbClr val="FF0000"/>
                          </a:solidFill>
                          <a:latin typeface="Courier New"/>
                          <a:ea typeface="Courier New"/>
                          <a:cs typeface="Courier New"/>
                          <a:sym typeface="Courier New"/>
                        </a:rPr>
                        <a:t>' value is '</a:t>
                      </a:r>
                      <a:r>
                        <a:rPr lang="en" sz="1000">
                          <a:solidFill>
                            <a:srgbClr val="000080"/>
                          </a:solidFill>
                          <a:latin typeface="Courier New"/>
                          <a:ea typeface="Courier New"/>
                          <a:cs typeface="Courier New"/>
                          <a:sym typeface="Courier New"/>
                        </a:rPr>
                        <a:t>||l_gender_tab(i));</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c>
                  <a:txBody>
                    <a:bodyPr>
                      <a:noAutofit/>
                    </a:bodyPr>
                    <a:lstStyle/>
                    <a:p>
                      <a:pPr lvl="0" rtl="0">
                        <a:lnSpc>
                          <a:spcPct val="115000"/>
                        </a:lnSpc>
                        <a:spcBef>
                          <a:spcPts val="0"/>
                        </a:spcBef>
                        <a:buNone/>
                      </a:pPr>
                      <a:r>
                        <a:rPr b="1" lang="en" sz="900">
                          <a:solidFill>
                            <a:srgbClr val="003366"/>
                          </a:solidFill>
                          <a:latin typeface="Courier New"/>
                          <a:ea typeface="Courier New"/>
                          <a:cs typeface="Courier New"/>
                          <a:sym typeface="Courier New"/>
                        </a:rPr>
                        <a:t>SET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SERVEROUTPUT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ON</a:t>
                      </a:r>
                    </a:p>
                    <a:p>
                      <a:pPr lvl="0" rtl="0">
                        <a:lnSpc>
                          <a:spcPct val="115000"/>
                        </a:lnSpc>
                        <a:spcBef>
                          <a:spcPts val="0"/>
                        </a:spcBef>
                        <a:buNone/>
                      </a:pPr>
                      <a:r>
                        <a:rPr b="1" lang="en" sz="900">
                          <a:solidFill>
                            <a:srgbClr val="003366"/>
                          </a:solidFill>
                          <a:latin typeface="Courier New"/>
                          <a:ea typeface="Courier New"/>
                          <a:cs typeface="Courier New"/>
                          <a:sym typeface="Courier New"/>
                        </a:rPr>
                        <a:t>DECLARE</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TYPE</a:t>
                      </a:r>
                      <a:r>
                        <a:rPr lang="en" sz="900">
                          <a:solidFill>
                            <a:srgbClr val="000080"/>
                          </a:solidFill>
                          <a:latin typeface="Courier New"/>
                          <a:ea typeface="Courier New"/>
                          <a:cs typeface="Courier New"/>
                          <a:sym typeface="Courier New"/>
                        </a:rPr>
                        <a:t> t_gender_tab </a:t>
                      </a:r>
                      <a:r>
                        <a:rPr b="1" lang="en" sz="900">
                          <a:solidFill>
                            <a:srgbClr val="003366"/>
                          </a:solidFill>
                          <a:latin typeface="Courier New"/>
                          <a:ea typeface="Courier New"/>
                          <a:cs typeface="Courier New"/>
                          <a:sym typeface="Courier New"/>
                        </a:rPr>
                        <a:t>IS</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TABLE</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OF</a:t>
                      </a:r>
                      <a:r>
                        <a:rPr lang="en" sz="900">
                          <a:solidFill>
                            <a:srgbClr val="000080"/>
                          </a:solidFill>
                          <a:latin typeface="Courier New"/>
                          <a:ea typeface="Courier New"/>
                          <a:cs typeface="Courier New"/>
                          <a:sym typeface="Courier New"/>
                        </a:rPr>
                        <a:t> gender%</a:t>
                      </a:r>
                      <a:r>
                        <a:rPr b="1" lang="en" sz="900">
                          <a:solidFill>
                            <a:srgbClr val="003366"/>
                          </a:solidFill>
                          <a:latin typeface="Courier New"/>
                          <a:ea typeface="Courier New"/>
                          <a:cs typeface="Courier New"/>
                          <a:sym typeface="Courier New"/>
                        </a:rPr>
                        <a:t>ROWTYPE</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l_gender_tab t_gender_tab;</a:t>
                      </a:r>
                    </a:p>
                    <a:p>
                      <a:pPr lvl="0" rtl="0">
                        <a:lnSpc>
                          <a:spcPct val="115000"/>
                        </a:lnSpc>
                        <a:spcBef>
                          <a:spcPts val="0"/>
                        </a:spcBef>
                        <a:buNone/>
                      </a:pPr>
                      <a:r>
                        <a:rPr b="1" lang="en" sz="900">
                          <a:solidFill>
                            <a:srgbClr val="003366"/>
                          </a:solidFill>
                          <a:latin typeface="Courier New"/>
                          <a:ea typeface="Courier New"/>
                          <a:cs typeface="Courier New"/>
                          <a:sym typeface="Courier New"/>
                        </a:rPr>
                        <a:t>BEGIN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SELECT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id</a:t>
                      </a:r>
                      <a:r>
                        <a:rPr lang="en" sz="900">
                          <a:solidFill>
                            <a:srgbClr val="000080"/>
                          </a:solidFill>
                          <a:latin typeface="Courier New"/>
                          <a:ea typeface="Courier New"/>
                          <a:cs typeface="Courier New"/>
                          <a:sym typeface="Courier New"/>
                        </a:rPr>
                        <a:t>, cd, nm</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BULK</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COLLECT</a:t>
                      </a:r>
                      <a:r>
                        <a:rPr lang="en" sz="900">
                          <a:solidFill>
                            <a:srgbClr val="000080"/>
                          </a:solidFill>
                          <a:latin typeface="Courier New"/>
                          <a:ea typeface="Courier New"/>
                          <a:cs typeface="Courier New"/>
                          <a:sym typeface="Courier New"/>
                        </a:rPr>
                        <a:t> </a:t>
                      </a:r>
                      <a:r>
                        <a:rPr i="1" lang="en" sz="900">
                          <a:solidFill>
                            <a:srgbClr val="339966"/>
                          </a:solidFill>
                          <a:latin typeface="Courier New"/>
                          <a:ea typeface="Courier New"/>
                          <a:cs typeface="Courier New"/>
                          <a:sym typeface="Courier New"/>
                        </a:rPr>
                        <a:t>-- covered in bulk ops section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INTO</a:t>
                      </a:r>
                      <a:r>
                        <a:rPr lang="en" sz="900">
                          <a:solidFill>
                            <a:srgbClr val="000080"/>
                          </a:solidFill>
                          <a:latin typeface="Courier New"/>
                          <a:ea typeface="Courier New"/>
                          <a:cs typeface="Courier New"/>
                          <a:sym typeface="Courier New"/>
                        </a:rPr>
                        <a:t> l_gender_tab</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FROM</a:t>
                      </a:r>
                      <a:r>
                        <a:rPr lang="en" sz="900">
                          <a:solidFill>
                            <a:srgbClr val="000080"/>
                          </a:solidFill>
                          <a:latin typeface="Courier New"/>
                          <a:ea typeface="Courier New"/>
                          <a:cs typeface="Courier New"/>
                          <a:sym typeface="Courier New"/>
                        </a:rPr>
                        <a:t> gender;</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i </a:t>
                      </a:r>
                      <a:r>
                        <a:rPr b="1" lang="en" sz="900">
                          <a:solidFill>
                            <a:srgbClr val="003366"/>
                          </a:solidFill>
                          <a:latin typeface="Courier New"/>
                          <a:ea typeface="Courier New"/>
                          <a:cs typeface="Courier New"/>
                          <a:sym typeface="Courier New"/>
                        </a:rPr>
                        <a:t>IN</a:t>
                      </a:r>
                      <a:r>
                        <a:rPr lang="en" sz="900">
                          <a:solidFill>
                            <a:srgbClr val="000080"/>
                          </a:solidFill>
                          <a:latin typeface="Courier New"/>
                          <a:ea typeface="Courier New"/>
                          <a:cs typeface="Courier New"/>
                          <a:sym typeface="Courier New"/>
                        </a:rPr>
                        <a:t> l_gender_tab.first .. l_gender_tab.last </a:t>
                      </a:r>
                      <a:r>
                        <a:rPr b="1" lang="en" sz="900">
                          <a:solidFill>
                            <a:srgbClr val="003366"/>
                          </a:solidFill>
                          <a:latin typeface="Courier New"/>
                          <a:ea typeface="Courier New"/>
                          <a:cs typeface="Courier New"/>
                          <a:sym typeface="Courier New"/>
                        </a:rPr>
                        <a:t>LOOP</a:t>
                      </a:r>
                    </a:p>
                    <a:p>
                      <a:pPr lvl="0" rtl="0">
                        <a:lnSpc>
                          <a:spcPct val="115000"/>
                        </a:lnSpc>
                        <a:spcBef>
                          <a:spcPts val="0"/>
                        </a:spcBef>
                        <a:buNone/>
                      </a:pPr>
                      <a:r>
                        <a:rPr lang="en" sz="900">
                          <a:solidFill>
                            <a:srgbClr val="000080"/>
                          </a:solidFill>
                          <a:latin typeface="Courier New"/>
                          <a:ea typeface="Courier New"/>
                          <a:cs typeface="Courier New"/>
                          <a:sym typeface="Courier New"/>
                        </a:rPr>
                        <a:t>  	pr(l_gender_tab(i).id||</a:t>
                      </a:r>
                      <a:r>
                        <a:rPr lang="en" sz="900">
                          <a:solidFill>
                            <a:srgbClr val="FF0000"/>
                          </a:solidFill>
                          <a:latin typeface="Courier New"/>
                          <a:ea typeface="Courier New"/>
                          <a:cs typeface="Courier New"/>
                          <a:sym typeface="Courier New"/>
                        </a:rPr>
                        <a:t>':'</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l_gender_tab(i).cd||</a:t>
                      </a:r>
                      <a:r>
                        <a:rPr lang="en" sz="900">
                          <a:solidFill>
                            <a:srgbClr val="FF0000"/>
                          </a:solidFill>
                          <a:latin typeface="Courier New"/>
                          <a:ea typeface="Courier New"/>
                          <a:cs typeface="Courier New"/>
                          <a:sym typeface="Courier New"/>
                        </a:rPr>
                        <a:t>':'</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l_gender_tab(i).nm);</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LOOP</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FFF2CC"/>
                    </a:solidFill>
                  </a:tcPr>
                </a:tc>
              </a:tr>
              <a:tr h="913825">
                <a:tc>
                  <a:txBody>
                    <a:bodyPr>
                      <a:noAutofit/>
                    </a:bodyPr>
                    <a:lstStyle/>
                    <a:p>
                      <a:pPr lvl="0" rtl="0">
                        <a:lnSpc>
                          <a:spcPct val="115000"/>
                        </a:lnSpc>
                        <a:spcBef>
                          <a:spcPts val="0"/>
                        </a:spcBef>
                        <a:buNone/>
                      </a:pPr>
                      <a:r>
                        <a:rPr lang="en" sz="1000">
                          <a:solidFill>
                            <a:srgbClr val="003366"/>
                          </a:solidFill>
                          <a:latin typeface="Courier New"/>
                          <a:ea typeface="Courier New"/>
                          <a:cs typeface="Courier New"/>
                          <a:sym typeface="Courier New"/>
                        </a:rPr>
                        <a:t>Element 1 value is M</a:t>
                      </a:r>
                    </a:p>
                    <a:p>
                      <a:pPr lvl="0" rtl="0">
                        <a:lnSpc>
                          <a:spcPct val="115000"/>
                        </a:lnSpc>
                        <a:spcBef>
                          <a:spcPts val="0"/>
                        </a:spcBef>
                        <a:buNone/>
                      </a:pPr>
                      <a:r>
                        <a:rPr lang="en" sz="1000">
                          <a:solidFill>
                            <a:srgbClr val="003366"/>
                          </a:solidFill>
                          <a:latin typeface="Courier New"/>
                          <a:ea typeface="Courier New"/>
                          <a:cs typeface="Courier New"/>
                          <a:sym typeface="Courier New"/>
                        </a:rPr>
                        <a:t>Element 2 value is F</a:t>
                      </a:r>
                    </a:p>
                    <a:p>
                      <a:pPr lvl="0" rtl="0">
                        <a:lnSpc>
                          <a:spcPct val="115000"/>
                        </a:lnSpc>
                        <a:spcBef>
                          <a:spcPts val="0"/>
                        </a:spcBef>
                        <a:buNone/>
                      </a:pPr>
                      <a:r>
                        <a:rPr lang="en" sz="1000">
                          <a:solidFill>
                            <a:srgbClr val="003366"/>
                          </a:solidFill>
                          <a:latin typeface="Courier New"/>
                          <a:ea typeface="Courier New"/>
                          <a:cs typeface="Courier New"/>
                          <a:sym typeface="Courier New"/>
                        </a:rPr>
                        <a:t>Element 3 value is O</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c>
                  <a:txBody>
                    <a:bodyPr>
                      <a:noAutofit/>
                    </a:bodyPr>
                    <a:lstStyle/>
                    <a:p>
                      <a:pPr lvl="0" rtl="0">
                        <a:lnSpc>
                          <a:spcPct val="115000"/>
                        </a:lnSpc>
                        <a:spcBef>
                          <a:spcPts val="0"/>
                        </a:spcBef>
                        <a:buNone/>
                      </a:pPr>
                      <a:r>
                        <a:rPr lang="en" sz="800">
                          <a:solidFill>
                            <a:srgbClr val="003366"/>
                          </a:solidFill>
                          <a:latin typeface="Courier New"/>
                          <a:ea typeface="Courier New"/>
                          <a:cs typeface="Courier New"/>
                          <a:sym typeface="Courier New"/>
                        </a:rPr>
                        <a:t>1:F:Female</a:t>
                      </a:r>
                    </a:p>
                    <a:p>
                      <a:pPr lvl="0" rtl="0">
                        <a:lnSpc>
                          <a:spcPct val="115000"/>
                        </a:lnSpc>
                        <a:spcBef>
                          <a:spcPts val="0"/>
                        </a:spcBef>
                        <a:buNone/>
                      </a:pPr>
                      <a:r>
                        <a:rPr lang="en" sz="800">
                          <a:solidFill>
                            <a:srgbClr val="003366"/>
                          </a:solidFill>
                          <a:latin typeface="Courier New"/>
                          <a:ea typeface="Courier New"/>
                          <a:cs typeface="Courier New"/>
                          <a:sym typeface="Courier New"/>
                        </a:rPr>
                        <a:t>2:M:Male</a:t>
                      </a:r>
                    </a:p>
                    <a:p>
                      <a:pPr lvl="0" rtl="0">
                        <a:lnSpc>
                          <a:spcPct val="115000"/>
                        </a:lnSpc>
                        <a:spcBef>
                          <a:spcPts val="0"/>
                        </a:spcBef>
                        <a:buNone/>
                      </a:pPr>
                      <a:r>
                        <a:rPr lang="en" sz="800">
                          <a:solidFill>
                            <a:srgbClr val="003366"/>
                          </a:solidFill>
                          <a:latin typeface="Courier New"/>
                          <a:ea typeface="Courier New"/>
                          <a:cs typeface="Courier New"/>
                          <a:sym typeface="Courier New"/>
                        </a:rPr>
                        <a:t>3:U:Unknown</a:t>
                      </a:r>
                    </a:p>
                    <a:p>
                      <a:pPr lvl="0" rtl="0">
                        <a:lnSpc>
                          <a:spcPct val="115000"/>
                        </a:lnSpc>
                        <a:spcBef>
                          <a:spcPts val="0"/>
                        </a:spcBef>
                        <a:buNone/>
                      </a:pPr>
                      <a:r>
                        <a:rPr lang="en" sz="800">
                          <a:solidFill>
                            <a:srgbClr val="003366"/>
                          </a:solidFill>
                          <a:latin typeface="Courier New"/>
                          <a:ea typeface="Courier New"/>
                          <a:cs typeface="Courier New"/>
                          <a:sym typeface="Courier New"/>
                        </a:rPr>
                        <a:t>4:O:Other</a:t>
                      </a:r>
                    </a:p>
                    <a:p>
                      <a:pPr lvl="0" rtl="0">
                        <a:lnSpc>
                          <a:spcPct val="115000"/>
                        </a:lnSpc>
                        <a:spcBef>
                          <a:spcPts val="0"/>
                        </a:spcBef>
                        <a:buNone/>
                      </a:pPr>
                      <a:r>
                        <a:rPr lang="en" sz="800">
                          <a:solidFill>
                            <a:srgbClr val="003366"/>
                          </a:solidFill>
                          <a:latin typeface="Courier New"/>
                          <a:ea typeface="Courier New"/>
                          <a:cs typeface="Courier New"/>
                          <a:sym typeface="Courier New"/>
                        </a:rPr>
                        <a:t>5:N:None</a:t>
                      </a: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r>
            </a:tbl>
          </a:graphicData>
        </a:graphic>
      </p:graphicFrame>
    </p:spTree>
  </p:cSld>
  <p:clrMapOvr>
    <a:masterClrMapping/>
  </p:clrMapOvr>
  <p:transition spd="slow">
    <p:cut/>
  </p:transition>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7" name="Shape 1317"/>
        <p:cNvGrpSpPr/>
        <p:nvPr/>
      </p:nvGrpSpPr>
      <p:grpSpPr>
        <a:xfrm>
          <a:off x="0" y="0"/>
          <a:ext cx="0" cy="0"/>
          <a:chOff x="0" y="0"/>
          <a:chExt cx="0" cy="0"/>
        </a:xfrm>
      </p:grpSpPr>
      <p:sp>
        <p:nvSpPr>
          <p:cNvPr id="1318" name="Shape 131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Composites: Collection Methods</a:t>
            </a:r>
          </a:p>
        </p:txBody>
      </p:sp>
      <p:graphicFrame>
        <p:nvGraphicFramePr>
          <p:cNvPr id="1319" name="Shape 1319"/>
          <p:cNvGraphicFramePr/>
          <p:nvPr/>
        </p:nvGraphicFramePr>
        <p:xfrm>
          <a:off x="99175" y="807700"/>
          <a:ext cx="3000000" cy="3000000"/>
        </p:xfrm>
        <a:graphic>
          <a:graphicData uri="http://schemas.openxmlformats.org/drawingml/2006/table">
            <a:tbl>
              <a:tblPr>
                <a:noFill/>
                <a:tableStyleId>{3C02302D-1A38-4B88-AC61-B8E5A3A355C6}</a:tableStyleId>
              </a:tblPr>
              <a:tblGrid>
                <a:gridCol w="1597275"/>
                <a:gridCol w="7348350"/>
              </a:tblGrid>
              <a:tr h="419325">
                <a:tc>
                  <a:txBody>
                    <a:bodyPr>
                      <a:noAutofit/>
                    </a:bodyPr>
                    <a:lstStyle/>
                    <a:p>
                      <a:pPr lvl="0" rtl="0">
                        <a:spcBef>
                          <a:spcPts val="0"/>
                        </a:spcBef>
                        <a:buNone/>
                      </a:pPr>
                      <a:r>
                        <a:rPr b="1" lang="en" sz="1200">
                          <a:solidFill>
                            <a:srgbClr val="0000FF"/>
                          </a:solidFill>
                        </a:rPr>
                        <a:t>Function </a:t>
                      </a:r>
                      <a:r>
                        <a:rPr b="1" lang="en" sz="1200"/>
                        <a:t>or</a:t>
                      </a:r>
                    </a:p>
                    <a:p>
                      <a:pPr lvl="0">
                        <a:spcBef>
                          <a:spcPts val="0"/>
                        </a:spcBef>
                        <a:buNone/>
                      </a:pPr>
                      <a:r>
                        <a:rPr b="1" lang="en" sz="1200"/>
                        <a:t>Procedure</a:t>
                      </a:r>
                    </a:p>
                  </a:txBody>
                  <a:tcPr marT="91425" marB="91425" marR="91425" marL="91425">
                    <a:solidFill>
                      <a:srgbClr val="9FC5E8"/>
                    </a:solidFill>
                  </a:tcPr>
                </a:tc>
                <a:tc>
                  <a:txBody>
                    <a:bodyPr>
                      <a:noAutofit/>
                    </a:bodyPr>
                    <a:lstStyle/>
                    <a:p>
                      <a:pPr lvl="0">
                        <a:spcBef>
                          <a:spcPts val="0"/>
                        </a:spcBef>
                        <a:buNone/>
                      </a:pPr>
                      <a:r>
                        <a:rPr b="1" lang="en" sz="1200"/>
                        <a:t>Description</a:t>
                      </a:r>
                    </a:p>
                  </a:txBody>
                  <a:tcPr marT="91425" marB="91425" marR="91425" marL="91425">
                    <a:solidFill>
                      <a:srgbClr val="9FC5E8"/>
                    </a:solidFill>
                  </a:tcPr>
                </a:tc>
              </a:tr>
              <a:tr h="419325">
                <a:tc>
                  <a:txBody>
                    <a:bodyPr>
                      <a:noAutofit/>
                    </a:bodyPr>
                    <a:lstStyle/>
                    <a:p>
                      <a:pPr lvl="0" rtl="0">
                        <a:spcBef>
                          <a:spcPts val="0"/>
                        </a:spcBef>
                        <a:buNone/>
                      </a:pPr>
                      <a:r>
                        <a:rPr b="1" lang="en" sz="1000">
                          <a:solidFill>
                            <a:srgbClr val="0000FF"/>
                          </a:solidFill>
                          <a:latin typeface="Courier New"/>
                          <a:ea typeface="Courier New"/>
                          <a:cs typeface="Courier New"/>
                          <a:sym typeface="Courier New"/>
                        </a:rPr>
                        <a:t>EXISTS</a:t>
                      </a:r>
                      <a:r>
                        <a:rPr b="1" lang="en" sz="1000">
                          <a:latin typeface="Courier New"/>
                          <a:ea typeface="Courier New"/>
                          <a:cs typeface="Courier New"/>
                          <a:sym typeface="Courier New"/>
                        </a:rPr>
                        <a:t>(n)</a:t>
                      </a:r>
                    </a:p>
                  </a:txBody>
                  <a:tcPr marT="9525" marB="91425" marR="9525" marL="9525"/>
                </a:tc>
                <a:tc>
                  <a:txBody>
                    <a:bodyPr>
                      <a:noAutofit/>
                    </a:bodyPr>
                    <a:lstStyle/>
                    <a:p>
                      <a:pPr lvl="0" rtl="0">
                        <a:spcBef>
                          <a:spcPts val="0"/>
                        </a:spcBef>
                        <a:buNone/>
                      </a:pPr>
                      <a:r>
                        <a:rPr lang="en" sz="1200"/>
                        <a:t>Returns TRUE if there is an element at </a:t>
                      </a:r>
                      <a:r>
                        <a:rPr i="1" lang="en" sz="1200"/>
                        <a:t>n</a:t>
                      </a:r>
                      <a:r>
                        <a:rPr lang="en" sz="1200"/>
                        <a:t>, otherwise returns FALSE (even if collection was not yet initialized).</a:t>
                      </a:r>
                    </a:p>
                  </a:txBody>
                  <a:tcPr marT="9525" marB="91425" marR="9525" marL="9525"/>
                </a:tc>
              </a:tr>
              <a:tr h="419325">
                <a:tc>
                  <a:txBody>
                    <a:bodyPr>
                      <a:noAutofit/>
                    </a:bodyPr>
                    <a:lstStyle/>
                    <a:p>
                      <a:pPr lvl="0" rtl="0">
                        <a:spcBef>
                          <a:spcPts val="0"/>
                        </a:spcBef>
                        <a:buNone/>
                      </a:pPr>
                      <a:r>
                        <a:rPr b="1" lang="en" sz="1000">
                          <a:solidFill>
                            <a:srgbClr val="0000FF"/>
                          </a:solidFill>
                          <a:latin typeface="Courier New"/>
                          <a:ea typeface="Courier New"/>
                          <a:cs typeface="Courier New"/>
                          <a:sym typeface="Courier New"/>
                        </a:rPr>
                        <a:t>COUNT</a:t>
                      </a:r>
                    </a:p>
                  </a:txBody>
                  <a:tcPr marT="9525" marB="91425" marR="9525" marL="9525"/>
                </a:tc>
                <a:tc>
                  <a:txBody>
                    <a:bodyPr>
                      <a:noAutofit/>
                    </a:bodyPr>
                    <a:lstStyle/>
                    <a:p>
                      <a:pPr lvl="0" rtl="0">
                        <a:spcBef>
                          <a:spcPts val="0"/>
                        </a:spcBef>
                        <a:buNone/>
                      </a:pPr>
                      <a:r>
                        <a:rPr lang="en" sz="1200"/>
                        <a:t>Returns number of elements in the collection</a:t>
                      </a:r>
                      <a:r>
                        <a:rPr baseline="30000" lang="en" sz="1200"/>
                        <a:t>1</a:t>
                      </a:r>
                      <a:r>
                        <a:rPr lang="en" sz="1200"/>
                        <a:t>. Returns 0 if the collection is initialized but not populated.  After elements have been deleted, COUNT no longer equals LAST…</a:t>
                      </a:r>
                    </a:p>
                    <a:p>
                      <a:pPr lvl="0" rtl="0">
                        <a:spcBef>
                          <a:spcPts val="0"/>
                        </a:spcBef>
                        <a:buNone/>
                      </a:pPr>
                      <a:r>
                        <a:rPr lang="en">
                          <a:solidFill>
                            <a:srgbClr val="F1C232"/>
                          </a:solidFill>
                        </a:rPr>
                        <a:t>so base loops on FIRST/LAST, not n..</a:t>
                      </a:r>
                      <a:r>
                        <a:rPr i="1" lang="en">
                          <a:solidFill>
                            <a:srgbClr val="F1C232"/>
                          </a:solidFill>
                        </a:rPr>
                        <a:t>collection</a:t>
                      </a:r>
                      <a:r>
                        <a:rPr lang="en">
                          <a:solidFill>
                            <a:srgbClr val="F1C232"/>
                          </a:solidFill>
                        </a:rPr>
                        <a:t>.COUNT</a:t>
                      </a:r>
                    </a:p>
                  </a:txBody>
                  <a:tcPr marT="9525" marB="91425" marR="9525" marL="9525"/>
                </a:tc>
              </a:tr>
              <a:tr h="419325">
                <a:tc>
                  <a:txBody>
                    <a:bodyPr>
                      <a:noAutofit/>
                    </a:bodyPr>
                    <a:lstStyle/>
                    <a:p>
                      <a:pPr lvl="0" rtl="0">
                        <a:spcBef>
                          <a:spcPts val="0"/>
                        </a:spcBef>
                        <a:buNone/>
                      </a:pPr>
                      <a:r>
                        <a:rPr b="1" lang="en" sz="1000">
                          <a:solidFill>
                            <a:srgbClr val="0000FF"/>
                          </a:solidFill>
                          <a:latin typeface="Courier New"/>
                          <a:ea typeface="Courier New"/>
                          <a:cs typeface="Courier New"/>
                          <a:sym typeface="Courier New"/>
                        </a:rPr>
                        <a:t>FIRST</a:t>
                      </a:r>
                    </a:p>
                    <a:p>
                      <a:pPr lvl="0" rtl="0">
                        <a:spcBef>
                          <a:spcPts val="0"/>
                        </a:spcBef>
                        <a:buNone/>
                      </a:pPr>
                      <a:r>
                        <a:rPr b="1" lang="en" sz="1000">
                          <a:solidFill>
                            <a:srgbClr val="0000FF"/>
                          </a:solidFill>
                          <a:latin typeface="Courier New"/>
                          <a:ea typeface="Courier New"/>
                          <a:cs typeface="Courier New"/>
                          <a:sym typeface="Courier New"/>
                        </a:rPr>
                        <a:t>LAST</a:t>
                      </a:r>
                    </a:p>
                  </a:txBody>
                  <a:tcPr marT="9525" marB="91425" marR="9525" marL="9525"/>
                </a:tc>
                <a:tc>
                  <a:txBody>
                    <a:bodyPr>
                      <a:noAutofit/>
                    </a:bodyPr>
                    <a:lstStyle/>
                    <a:p>
                      <a:pPr lvl="0" rtl="0">
                        <a:spcBef>
                          <a:spcPts val="0"/>
                        </a:spcBef>
                        <a:buNone/>
                      </a:pPr>
                      <a:r>
                        <a:rPr lang="en" sz="1200"/>
                        <a:t>R</a:t>
                      </a:r>
                      <a:r>
                        <a:rPr lang="en" sz="1200"/>
                        <a:t>eturns the smallest/largest index number in the collection</a:t>
                      </a:r>
                      <a:r>
                        <a:rPr baseline="30000" lang="en" sz="1200"/>
                        <a:t>2</a:t>
                      </a:r>
                      <a:r>
                        <a:rPr lang="en" sz="1200"/>
                        <a:t>. </a:t>
                      </a:r>
                      <a:r>
                        <a:rPr lang="en" sz="1200">
                          <a:solidFill>
                            <a:schemeClr val="dk1"/>
                          </a:solidFill>
                        </a:rPr>
                        <a:t>Returns NULL if collection is is initialized but not populated.</a:t>
                      </a:r>
                    </a:p>
                  </a:txBody>
                  <a:tcPr marT="9525" marB="91425" marR="9525" marL="9525"/>
                </a:tc>
              </a:tr>
              <a:tr h="572375">
                <a:tc>
                  <a:txBody>
                    <a:bodyPr>
                      <a:noAutofit/>
                    </a:bodyPr>
                    <a:lstStyle/>
                    <a:p>
                      <a:pPr lvl="0" rtl="0">
                        <a:spcBef>
                          <a:spcPts val="0"/>
                        </a:spcBef>
                        <a:buNone/>
                      </a:pPr>
                      <a:r>
                        <a:rPr b="1" lang="en" sz="1000">
                          <a:solidFill>
                            <a:srgbClr val="0000FF"/>
                          </a:solidFill>
                          <a:latin typeface="Courier New"/>
                          <a:ea typeface="Courier New"/>
                          <a:cs typeface="Courier New"/>
                          <a:sym typeface="Courier New"/>
                        </a:rPr>
                        <a:t>PRIOR</a:t>
                      </a:r>
                      <a:r>
                        <a:rPr b="1" lang="en" sz="1000">
                          <a:latin typeface="Courier New"/>
                          <a:ea typeface="Courier New"/>
                          <a:cs typeface="Courier New"/>
                          <a:sym typeface="Courier New"/>
                        </a:rPr>
                        <a:t>(n)</a:t>
                      </a:r>
                    </a:p>
                    <a:p>
                      <a:pPr lvl="0" rtl="0">
                        <a:spcBef>
                          <a:spcPts val="0"/>
                        </a:spcBef>
                        <a:buNone/>
                      </a:pPr>
                      <a:r>
                        <a:rPr b="1" lang="en" sz="1000">
                          <a:solidFill>
                            <a:srgbClr val="0000FF"/>
                          </a:solidFill>
                          <a:latin typeface="Courier New"/>
                          <a:ea typeface="Courier New"/>
                          <a:cs typeface="Courier New"/>
                          <a:sym typeface="Courier New"/>
                        </a:rPr>
                        <a:t>NEXT</a:t>
                      </a:r>
                      <a:r>
                        <a:rPr b="1" lang="en" sz="1000">
                          <a:latin typeface="Courier New"/>
                          <a:ea typeface="Courier New"/>
                          <a:cs typeface="Courier New"/>
                          <a:sym typeface="Courier New"/>
                        </a:rPr>
                        <a:t>(n)</a:t>
                      </a:r>
                    </a:p>
                  </a:txBody>
                  <a:tcPr marT="9525" marB="91425" marR="9525" marL="9525"/>
                </a:tc>
                <a:tc>
                  <a:txBody>
                    <a:bodyPr>
                      <a:noAutofit/>
                    </a:bodyPr>
                    <a:lstStyle/>
                    <a:p>
                      <a:pPr lvl="0" rtl="0">
                        <a:spcBef>
                          <a:spcPts val="0"/>
                        </a:spcBef>
                        <a:buNone/>
                      </a:pPr>
                      <a:r>
                        <a:rPr lang="en" sz="1200"/>
                        <a:t>Returns the </a:t>
                      </a:r>
                      <a:r>
                        <a:rPr lang="en" sz="1200">
                          <a:solidFill>
                            <a:srgbClr val="FF0000"/>
                          </a:solidFill>
                        </a:rPr>
                        <a:t>index </a:t>
                      </a:r>
                      <a:r>
                        <a:rPr lang="en" sz="1200"/>
                        <a:t>preceding/following the element at </a:t>
                      </a:r>
                      <a:r>
                        <a:rPr i="1" lang="en" sz="1200"/>
                        <a:t>n</a:t>
                      </a:r>
                      <a:r>
                        <a:rPr lang="en" sz="1200"/>
                        <a:t>.  Returns NULL if </a:t>
                      </a:r>
                      <a:r>
                        <a:rPr i="1" lang="en" sz="1200"/>
                        <a:t>n</a:t>
                      </a:r>
                      <a:r>
                        <a:rPr lang="en" sz="1200"/>
                        <a:t> is the first or last element, respectively. Essential for iterating through a string-indexed array.</a:t>
                      </a:r>
                    </a:p>
                  </a:txBody>
                  <a:tcPr marT="9525" marB="91425" marR="9525" marL="9525"/>
                </a:tc>
              </a:tr>
              <a:tr h="419325">
                <a:tc>
                  <a:txBody>
                    <a:bodyPr>
                      <a:noAutofit/>
                    </a:bodyPr>
                    <a:lstStyle/>
                    <a:p>
                      <a:pPr lvl="0" rtl="0">
                        <a:spcBef>
                          <a:spcPts val="0"/>
                        </a:spcBef>
                        <a:buNone/>
                      </a:pPr>
                      <a:r>
                        <a:rPr b="1" lang="en" sz="1000">
                          <a:latin typeface="Courier New"/>
                          <a:ea typeface="Courier New"/>
                          <a:cs typeface="Courier New"/>
                          <a:sym typeface="Courier New"/>
                        </a:rPr>
                        <a:t>DELETE</a:t>
                      </a:r>
                    </a:p>
                    <a:p>
                      <a:pPr lvl="0" rtl="0">
                        <a:spcBef>
                          <a:spcPts val="0"/>
                        </a:spcBef>
                        <a:buNone/>
                      </a:pPr>
                      <a:r>
                        <a:rPr b="1" lang="en" sz="1000">
                          <a:latin typeface="Courier New"/>
                          <a:ea typeface="Courier New"/>
                          <a:cs typeface="Courier New"/>
                          <a:sym typeface="Courier New"/>
                        </a:rPr>
                        <a:t>DELETE(n)</a:t>
                      </a:r>
                    </a:p>
                    <a:p>
                      <a:pPr lvl="0" rtl="0">
                        <a:spcBef>
                          <a:spcPts val="0"/>
                        </a:spcBef>
                        <a:buNone/>
                      </a:pPr>
                      <a:r>
                        <a:rPr b="1" lang="en" sz="1000">
                          <a:latin typeface="Courier New"/>
                          <a:ea typeface="Courier New"/>
                          <a:cs typeface="Courier New"/>
                          <a:sym typeface="Courier New"/>
                        </a:rPr>
                        <a:t>DELETE(a,z)</a:t>
                      </a:r>
                    </a:p>
                  </a:txBody>
                  <a:tcPr marT="9525" marB="91425" marR="9525" marL="9525"/>
                </a:tc>
                <a:tc>
                  <a:txBody>
                    <a:bodyPr>
                      <a:noAutofit/>
                    </a:bodyPr>
                    <a:lstStyle/>
                    <a:p>
                      <a:pPr lvl="0" rtl="0">
                        <a:spcBef>
                          <a:spcPts val="0"/>
                        </a:spcBef>
                        <a:buNone/>
                      </a:pPr>
                      <a:r>
                        <a:rPr lang="en" sz="1000"/>
                        <a:t>DELETE removes all elements from a collection.</a:t>
                      </a:r>
                    </a:p>
                    <a:p>
                      <a:pPr lvl="0" rtl="0">
                        <a:spcBef>
                          <a:spcPts val="0"/>
                        </a:spcBef>
                        <a:buClr>
                          <a:schemeClr val="dk1"/>
                        </a:buClr>
                        <a:buSzPct val="110000"/>
                        <a:buFont typeface="Arial"/>
                        <a:buNone/>
                      </a:pPr>
                      <a:r>
                        <a:rPr lang="en" sz="1000"/>
                        <a:t>DELETE(n) removes the nth element from the collection.  n can be a string key. May not use with varrays.</a:t>
                      </a:r>
                    </a:p>
                    <a:p>
                      <a:pPr lvl="0" rtl="0">
                        <a:spcBef>
                          <a:spcPts val="0"/>
                        </a:spcBef>
                        <a:buNone/>
                      </a:pPr>
                      <a:r>
                        <a:rPr lang="en" sz="1000"/>
                        <a:t>DELETE(a,z) removes all elements between the range from a to z.  a and z can be string keys. May not use with varrays.</a:t>
                      </a:r>
                    </a:p>
                  </a:txBody>
                  <a:tcPr marT="9525" marB="91425" marR="9525" marL="9525"/>
                </a:tc>
              </a:tr>
              <a:tr h="419325">
                <a:tc>
                  <a:txBody>
                    <a:bodyPr>
                      <a:noAutofit/>
                    </a:bodyPr>
                    <a:lstStyle/>
                    <a:p>
                      <a:pPr lvl="0" rtl="0">
                        <a:spcBef>
                          <a:spcPts val="0"/>
                        </a:spcBef>
                        <a:buClr>
                          <a:schemeClr val="dk1"/>
                        </a:buClr>
                        <a:buSzPct val="110000"/>
                        <a:buFont typeface="Arial"/>
                        <a:buNone/>
                      </a:pPr>
                      <a:r>
                        <a:rPr b="1" lang="en" sz="1000">
                          <a:solidFill>
                            <a:schemeClr val="dk1"/>
                          </a:solidFill>
                          <a:latin typeface="Courier New"/>
                          <a:ea typeface="Courier New"/>
                          <a:cs typeface="Courier New"/>
                          <a:sym typeface="Courier New"/>
                        </a:rPr>
                        <a:t>EXTEND</a:t>
                      </a:r>
                    </a:p>
                    <a:p>
                      <a:pPr lvl="0">
                        <a:spcBef>
                          <a:spcPts val="0"/>
                        </a:spcBef>
                        <a:buClr>
                          <a:schemeClr val="dk1"/>
                        </a:buClr>
                        <a:buSzPct val="110000"/>
                        <a:buFont typeface="Arial"/>
                        <a:buNone/>
                      </a:pPr>
                      <a:r>
                        <a:rPr b="1" lang="en" sz="1000">
                          <a:solidFill>
                            <a:schemeClr val="dk1"/>
                          </a:solidFill>
                          <a:latin typeface="Courier New"/>
                          <a:ea typeface="Courier New"/>
                          <a:cs typeface="Courier New"/>
                          <a:sym typeface="Courier New"/>
                        </a:rPr>
                        <a:t>EXTEND(n)</a:t>
                      </a:r>
                    </a:p>
                  </a:txBody>
                  <a:tcPr marT="9525" marB="91425" marR="9525" marL="9525"/>
                </a:tc>
                <a:tc>
                  <a:txBody>
                    <a:bodyPr>
                      <a:noAutofit/>
                    </a:bodyPr>
                    <a:lstStyle/>
                    <a:p>
                      <a:pPr lvl="0" rtl="0">
                        <a:spcBef>
                          <a:spcPts val="0"/>
                        </a:spcBef>
                        <a:buNone/>
                      </a:pPr>
                      <a:r>
                        <a:rPr lang="en" sz="1200"/>
                        <a:t>EXTEND adds one empty element to the collection.</a:t>
                      </a:r>
                    </a:p>
                    <a:p>
                      <a:pPr lvl="0" rtl="0">
                        <a:spcBef>
                          <a:spcPts val="0"/>
                        </a:spcBef>
                        <a:buNone/>
                      </a:pPr>
                      <a:r>
                        <a:rPr lang="en" sz="1200"/>
                        <a:t>EXTEND(n) appends </a:t>
                      </a:r>
                      <a:r>
                        <a:rPr i="1" lang="en" sz="1200"/>
                        <a:t>n</a:t>
                      </a:r>
                      <a:r>
                        <a:rPr lang="en" sz="1200"/>
                        <a:t> empty elements to the collection.</a:t>
                      </a:r>
                    </a:p>
                  </a:txBody>
                  <a:tcPr marT="9525" marB="91425" marR="9525" marL="9525"/>
                </a:tc>
              </a:tr>
              <a:tr h="536650">
                <a:tc>
                  <a:txBody>
                    <a:bodyPr>
                      <a:noAutofit/>
                    </a:bodyPr>
                    <a:lstStyle/>
                    <a:p>
                      <a:pPr lvl="0" rtl="0">
                        <a:spcBef>
                          <a:spcPts val="0"/>
                        </a:spcBef>
                        <a:buNone/>
                      </a:pPr>
                      <a:r>
                        <a:rPr b="1" lang="en" sz="1000">
                          <a:solidFill>
                            <a:schemeClr val="dk1"/>
                          </a:solidFill>
                          <a:latin typeface="Courier New"/>
                          <a:ea typeface="Courier New"/>
                          <a:cs typeface="Courier New"/>
                          <a:sym typeface="Courier New"/>
                        </a:rPr>
                        <a:t>TRIM</a:t>
                      </a:r>
                    </a:p>
                    <a:p>
                      <a:pPr lvl="0">
                        <a:spcBef>
                          <a:spcPts val="0"/>
                        </a:spcBef>
                        <a:buNone/>
                      </a:pPr>
                      <a:r>
                        <a:rPr b="1" lang="en" sz="1000">
                          <a:solidFill>
                            <a:schemeClr val="dk1"/>
                          </a:solidFill>
                          <a:latin typeface="Courier New"/>
                          <a:ea typeface="Courier New"/>
                          <a:cs typeface="Courier New"/>
                          <a:sym typeface="Courier New"/>
                        </a:rPr>
                        <a:t>TRIM(n)</a:t>
                      </a:r>
                    </a:p>
                  </a:txBody>
                  <a:tcPr marT="9525" marB="91425" marR="9525" marL="9525"/>
                </a:tc>
                <a:tc>
                  <a:txBody>
                    <a:bodyPr>
                      <a:noAutofit/>
                    </a:bodyPr>
                    <a:lstStyle/>
                    <a:p>
                      <a:pPr lvl="0" rtl="0">
                        <a:spcBef>
                          <a:spcPts val="0"/>
                        </a:spcBef>
                        <a:buNone/>
                      </a:pPr>
                      <a:r>
                        <a:rPr lang="en" sz="1200"/>
                        <a:t>TRIM removes one element from the end of the collection</a:t>
                      </a:r>
                      <a:r>
                        <a:rPr baseline="30000" lang="en" sz="1200"/>
                        <a:t>3</a:t>
                      </a:r>
                      <a:r>
                        <a:rPr lang="en" sz="1200"/>
                        <a:t>. </a:t>
                      </a:r>
                    </a:p>
                    <a:p>
                      <a:pPr lvl="0" rtl="0">
                        <a:spcBef>
                          <a:spcPts val="0"/>
                        </a:spcBef>
                        <a:buNone/>
                      </a:pPr>
                      <a:r>
                        <a:rPr lang="en" sz="1200"/>
                        <a:t>TRIM(n) removes </a:t>
                      </a:r>
                      <a:r>
                        <a:rPr i="1" lang="en" sz="1200"/>
                        <a:t>n</a:t>
                      </a:r>
                      <a:r>
                        <a:rPr lang="en" sz="1200"/>
                        <a:t> elements from the end.</a:t>
                      </a:r>
                    </a:p>
                  </a:txBody>
                  <a:tcPr marT="9525" marB="91425" marR="9525" marL="9525"/>
                </a:tc>
              </a:tr>
            </a:tbl>
          </a:graphicData>
        </a:graphic>
      </p:graphicFrame>
    </p:spTree>
  </p:cSld>
  <p:clrMapOvr>
    <a:masterClrMapping/>
  </p:clrMapOvr>
  <p:transition spd="slow">
    <p:cut/>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3" name="Shape 1323"/>
        <p:cNvGrpSpPr/>
        <p:nvPr/>
      </p:nvGrpSpPr>
      <p:grpSpPr>
        <a:xfrm>
          <a:off x="0" y="0"/>
          <a:ext cx="0" cy="0"/>
          <a:chOff x="0" y="0"/>
          <a:chExt cx="0" cy="0"/>
        </a:xfrm>
      </p:grpSpPr>
      <p:sp>
        <p:nvSpPr>
          <p:cNvPr id="1324" name="Shape 132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Nested Tables</a:t>
            </a:r>
          </a:p>
        </p:txBody>
      </p:sp>
      <p:sp>
        <p:nvSpPr>
          <p:cNvPr id="1325" name="Shape 132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You may need to compare or merge collections, looking for distinct values, shared values, &amp; missing values.</a:t>
            </a:r>
          </a:p>
          <a:p>
            <a:pPr indent="-228600" lvl="0" marL="457200" rtl="0">
              <a:spcBef>
                <a:spcPts val="0"/>
              </a:spcBef>
              <a:buChar char="●"/>
            </a:pPr>
            <a:r>
              <a:rPr lang="en"/>
              <a:t>The SQL functions MULTISET and SET can be used in PL/SQL on collections to compare and merge.</a:t>
            </a:r>
          </a:p>
          <a:p>
            <a:pPr lvl="0" rtl="0">
              <a:lnSpc>
                <a:spcPct val="115000"/>
              </a:lnSpc>
              <a:spcBef>
                <a:spcPts val="0"/>
              </a:spcBef>
              <a:buNone/>
            </a:pPr>
            <a:r>
              <a:t/>
            </a:r>
            <a:endParaRPr sz="1000">
              <a:solidFill>
                <a:srgbClr val="000080"/>
              </a:solidFill>
              <a:latin typeface="Courier New"/>
              <a:ea typeface="Courier New"/>
              <a:cs typeface="Courier New"/>
              <a:sym typeface="Courier New"/>
            </a:endParaRP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nt1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UNION</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merge two collections</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nt1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UNION</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DISTINCT</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merge distinct values</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nt2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INTERSECT</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return matches even if duplicated</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nt2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INTERSECT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DISTINCT</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return distinct matches</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a:t>
            </a:r>
            <a:r>
              <a:rPr b="1" lang="en" sz="1400">
                <a:solidFill>
                  <a:srgbClr val="003366"/>
                </a:solidFill>
                <a:latin typeface="Courier New"/>
                <a:ea typeface="Courier New"/>
                <a:cs typeface="Courier New"/>
                <a:sym typeface="Courier New"/>
              </a:rPr>
              <a:t>SET</a:t>
            </a:r>
            <a:r>
              <a:rPr lang="en" sz="1400">
                <a:solidFill>
                  <a:srgbClr val="000080"/>
                </a:solidFill>
                <a:latin typeface="Courier New"/>
                <a:ea typeface="Courier New"/>
                <a:cs typeface="Courier New"/>
                <a:sym typeface="Courier New"/>
              </a:rPr>
              <a:t>(nt1);</a:t>
            </a:r>
            <a:r>
              <a:rPr i="1" lang="en" sz="1400">
                <a:solidFill>
                  <a:srgbClr val="339966"/>
                </a:solidFill>
                <a:latin typeface="Courier New"/>
                <a:ea typeface="Courier New"/>
                <a:cs typeface="Courier New"/>
                <a:sym typeface="Courier New"/>
              </a:rPr>
              <a:t>-- return distinct set of values from nt1</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nt1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EXCEPT</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values in nt1 but not in nt2</a:t>
            </a:r>
          </a:p>
          <a:p>
            <a:pPr indent="0" lvl="0" marL="457200" rtl="0">
              <a:lnSpc>
                <a:spcPct val="115000"/>
              </a:lnSpc>
              <a:spcBef>
                <a:spcPts val="0"/>
              </a:spcBef>
              <a:buNone/>
            </a:pPr>
            <a:r>
              <a:rPr lang="en" sz="1400">
                <a:solidFill>
                  <a:srgbClr val="000080"/>
                </a:solidFill>
                <a:latin typeface="Courier New"/>
                <a:ea typeface="Courier New"/>
                <a:cs typeface="Courier New"/>
                <a:sym typeface="Courier New"/>
              </a:rPr>
              <a:t>nt3 := nt1 </a:t>
            </a:r>
            <a:r>
              <a:rPr b="1" lang="en" sz="1400">
                <a:solidFill>
                  <a:srgbClr val="003366"/>
                </a:solidFill>
                <a:latin typeface="Courier New"/>
                <a:ea typeface="Courier New"/>
                <a:cs typeface="Courier New"/>
                <a:sym typeface="Courier New"/>
              </a:rPr>
              <a:t>MULTISET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EXCEPT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DISTINCT</a:t>
            </a:r>
            <a:r>
              <a:rPr lang="en" sz="1400">
                <a:solidFill>
                  <a:srgbClr val="000080"/>
                </a:solidFill>
                <a:latin typeface="Courier New"/>
                <a:ea typeface="Courier New"/>
                <a:cs typeface="Courier New"/>
                <a:sym typeface="Courier New"/>
              </a:rPr>
              <a:t> nt2;</a:t>
            </a:r>
            <a:r>
              <a:rPr i="1" lang="en" sz="1400">
                <a:solidFill>
                  <a:srgbClr val="339966"/>
                </a:solidFill>
                <a:latin typeface="Courier New"/>
                <a:ea typeface="Courier New"/>
                <a:cs typeface="Courier New"/>
                <a:sym typeface="Courier New"/>
              </a:rPr>
              <a:t>-- distinct values in nt1 not in nt2</a:t>
            </a:r>
          </a:p>
        </p:txBody>
      </p:sp>
    </p:spTree>
  </p:cSld>
  <p:clrMapOvr>
    <a:masterClrMapping/>
  </p:clrMapOvr>
  <p:transition spd="slow">
    <p:cut/>
  </p:transition>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9" name="Shape 1329"/>
        <p:cNvGrpSpPr/>
        <p:nvPr/>
      </p:nvGrpSpPr>
      <p:grpSpPr>
        <a:xfrm>
          <a:off x="0" y="0"/>
          <a:ext cx="0" cy="0"/>
          <a:chOff x="0" y="0"/>
          <a:chExt cx="0" cy="0"/>
        </a:xfrm>
      </p:grpSpPr>
      <p:sp>
        <p:nvSpPr>
          <p:cNvPr id="1330" name="Shape 133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Composites: Nested Tables</a:t>
            </a:r>
          </a:p>
        </p:txBody>
      </p:sp>
      <p:sp>
        <p:nvSpPr>
          <p:cNvPr id="1331" name="Shape 133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Surprise: A collection type defined in a package specification is incompatible with an identically defined local or standalone collection type.</a:t>
            </a:r>
          </a:p>
          <a:p>
            <a:pPr indent="-228600" lvl="0" marL="457200" rtl="0">
              <a:spcBef>
                <a:spcPts val="0"/>
              </a:spcBef>
              <a:buChar char="●"/>
            </a:pPr>
            <a:r>
              <a:rPr lang="en"/>
              <a:t>Tip: When working with nested tables populated elsewhere, always ensure it has been initialized and has values.</a:t>
            </a:r>
          </a:p>
          <a:p>
            <a:pPr lvl="0" rtl="0">
              <a:spcBef>
                <a:spcPts val="0"/>
              </a:spcBef>
              <a:buNone/>
            </a:pPr>
            <a:r>
              <a:t/>
            </a:r>
            <a:endParaRPr sz="2000">
              <a:latin typeface="Courier New"/>
              <a:ea typeface="Courier New"/>
              <a:cs typeface="Courier New"/>
              <a:sym typeface="Courier New"/>
            </a:endParaRPr>
          </a:p>
          <a:p>
            <a:pPr lvl="0" rtl="0">
              <a:spcBef>
                <a:spcPts val="0"/>
              </a:spcBef>
              <a:buNone/>
            </a:pPr>
            <a:r>
              <a:rPr lang="en" sz="2000">
                <a:latin typeface="Courier New"/>
                <a:ea typeface="Courier New"/>
                <a:cs typeface="Courier New"/>
                <a:sym typeface="Courier New"/>
              </a:rPr>
              <a:t>IF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 IS NOT NULL AND </a:t>
            </a:r>
            <a:r>
              <a:rPr i="1" lang="en" sz="2000">
                <a:latin typeface="Courier New"/>
                <a:ea typeface="Courier New"/>
                <a:cs typeface="Courier New"/>
                <a:sym typeface="Courier New"/>
              </a:rPr>
              <a:t>collection.COUNT &gt; 0) THEN...</a:t>
            </a:r>
          </a:p>
        </p:txBody>
      </p:sp>
    </p:spTree>
  </p:cSld>
  <p:clrMapOvr>
    <a:masterClrMapping/>
  </p:clrMapOvr>
  <p:transition spd="slow">
    <p:cut/>
  </p:transition>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5" name="Shape 1335"/>
        <p:cNvGrpSpPr/>
        <p:nvPr/>
      </p:nvGrpSpPr>
      <p:grpSpPr>
        <a:xfrm>
          <a:off x="0" y="0"/>
          <a:ext cx="0" cy="0"/>
          <a:chOff x="0" y="0"/>
          <a:chExt cx="0" cy="0"/>
        </a:xfrm>
      </p:grpSpPr>
      <p:sp>
        <p:nvSpPr>
          <p:cNvPr id="1336" name="Shape 133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Nested Tables</a:t>
            </a:r>
          </a:p>
        </p:txBody>
      </p:sp>
      <p:graphicFrame>
        <p:nvGraphicFramePr>
          <p:cNvPr id="1337" name="Shape 1337"/>
          <p:cNvGraphicFramePr/>
          <p:nvPr/>
        </p:nvGraphicFramePr>
        <p:xfrm>
          <a:off x="118925" y="642750"/>
          <a:ext cx="3000000" cy="3000000"/>
        </p:xfrm>
        <a:graphic>
          <a:graphicData uri="http://schemas.openxmlformats.org/drawingml/2006/table">
            <a:tbl>
              <a:tblPr>
                <a:noFill/>
                <a:tableStyleId>{3C02302D-1A38-4B88-AC61-B8E5A3A355C6}</a:tableStyleId>
              </a:tblPr>
              <a:tblGrid>
                <a:gridCol w="4571600"/>
                <a:gridCol w="4349300"/>
              </a:tblGrid>
              <a:tr h="406075">
                <a:tc gridSpan="2">
                  <a:txBody>
                    <a:bodyPr>
                      <a:noAutofit/>
                    </a:bodyPr>
                    <a:lstStyle/>
                    <a:p>
                      <a:pPr lvl="0" rtl="0" algn="ctr">
                        <a:spcBef>
                          <a:spcPts val="0"/>
                        </a:spcBef>
                        <a:buNone/>
                      </a:pPr>
                      <a:r>
                        <a:rPr b="1" lang="en"/>
                        <a:t>Filling Nested Tables by Assignment and by Constructor</a:t>
                      </a:r>
                    </a:p>
                  </a:txBody>
                  <a:tcPr marT="91425" marB="91425" marR="91425" marL="91425">
                    <a:solidFill>
                      <a:srgbClr val="9FC5E8"/>
                    </a:solidFill>
                  </a:tcPr>
                </a:tc>
                <a:tc hMerge="1"/>
              </a:tr>
              <a:tr h="3255150">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t_ssn_tab</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11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print_ssn_list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(i_ssn_list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t_ssn_tab)</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First IF prevent ORA-06531 and ORA-06533</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(i_ssn_list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NOT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AND</a:t>
                      </a:r>
                      <a:r>
                        <a:rPr lang="en" sz="1000">
                          <a:solidFill>
                            <a:srgbClr val="000080"/>
                          </a:solidFill>
                          <a:latin typeface="Courier New"/>
                          <a:ea typeface="Courier New"/>
                          <a:cs typeface="Courier New"/>
                          <a:sym typeface="Courier New"/>
                        </a:rPr>
                        <a:t> i_ssn_list.COUNT &gt;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i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i_ssn_list.FIRST..i_ssn_list.LAST </a:t>
                      </a:r>
                      <a:r>
                        <a:rPr b="1" lang="en" sz="1000">
                          <a:solidFill>
                            <a:srgbClr val="003366"/>
                          </a:solidFill>
                          <a:latin typeface="Courier New"/>
                          <a:ea typeface="Courier New"/>
                          <a:cs typeface="Courier New"/>
                          <a:sym typeface="Courier New"/>
                        </a:rPr>
                        <a:t>LOOP</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prevents ORA-01403 if an element was deleted</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(i_ssn_list.</a:t>
                      </a:r>
                      <a:r>
                        <a:rPr b="1" lang="en" sz="1000">
                          <a:solidFill>
                            <a:srgbClr val="FF0000"/>
                          </a:solidFill>
                          <a:latin typeface="Courier New"/>
                          <a:ea typeface="Courier New"/>
                          <a:cs typeface="Courier New"/>
                          <a:sym typeface="Courier New"/>
                        </a:rPr>
                        <a:t>EXISTS</a:t>
                      </a:r>
                      <a:r>
                        <a:rPr lang="en" sz="1000">
                          <a:solidFill>
                            <a:srgbClr val="000080"/>
                          </a:solidFill>
                          <a:latin typeface="Courier New"/>
                          <a:ea typeface="Courier New"/>
                          <a:cs typeface="Courier New"/>
                          <a:sym typeface="Courier New"/>
                        </a:rPr>
                        <a:t>(i))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lang="en" sz="1000">
                          <a:solidFill>
                            <a:srgbClr val="FF0000"/>
                          </a:solidFill>
                          <a:latin typeface="Courier New"/>
                          <a:ea typeface="Courier New"/>
                          <a:cs typeface="Courier New"/>
                          <a:sym typeface="Courier New"/>
                        </a:rPr>
                        <a:t>'SSN('</a:t>
                      </a:r>
                      <a:r>
                        <a:rPr lang="en" sz="1000">
                          <a:solidFill>
                            <a:srgbClr val="000080"/>
                          </a:solidFill>
                          <a:latin typeface="Courier New"/>
                          <a:ea typeface="Courier New"/>
                          <a:cs typeface="Courier New"/>
                          <a:sym typeface="Courier New"/>
                        </a:rPr>
                        <a:t>||i||</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||i_ssn_list(i));</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print_ssn_list;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DECLARE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block1, delete an element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 t_ssn_tab := t_ssn_tab();</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l_ssn_list.EXTEND; l_ssn_list(</a:t>
                      </a:r>
                      <a:r>
                        <a:rPr lang="en" sz="1000">
                          <a:solidFill>
                            <a:srgbClr val="0000FF"/>
                          </a:solidFill>
                          <a:latin typeface="Courier New"/>
                          <a:ea typeface="Courier New"/>
                          <a:cs typeface="Courier New"/>
                          <a:sym typeface="Courier New"/>
                        </a:rPr>
                        <a:t>1</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'555-22-8888'</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l_ssn_list.EXTEND; l_ssn_list(</a:t>
                      </a:r>
                      <a:r>
                        <a:rPr lang="en" sz="1000">
                          <a:solidFill>
                            <a:srgbClr val="0000FF"/>
                          </a:solidFill>
                          <a:latin typeface="Courier New"/>
                          <a:ea typeface="Courier New"/>
                          <a:cs typeface="Courier New"/>
                          <a:sym typeface="Courier New"/>
                        </a:rPr>
                        <a:t>2</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'444-33-6666'</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l_ssn_list.EXTEND; l_ssn_list(</a:t>
                      </a:r>
                      <a:r>
                        <a:rPr lang="en" sz="1000">
                          <a:solidFill>
                            <a:srgbClr val="0000FF"/>
                          </a:solidFill>
                          <a:latin typeface="Courier New"/>
                          <a:ea typeface="Courier New"/>
                          <a:cs typeface="Courier New"/>
                          <a:sym typeface="Courier New"/>
                        </a:rPr>
                        <a:t>3</a:t>
                      </a:r>
                      <a:r>
                        <a:rPr lang="en" sz="1000">
                          <a:solidFill>
                            <a:srgbClr val="000080"/>
                          </a:solidFill>
                          <a:latin typeface="Courier New"/>
                          <a:ea typeface="Courier New"/>
                          <a:cs typeface="Courier New"/>
                          <a:sym typeface="Courier New"/>
                        </a:rPr>
                        <a:t>) := </a:t>
                      </a:r>
                      <a:r>
                        <a:rPr lang="en" sz="1000">
                          <a:solidFill>
                            <a:srgbClr val="FF0000"/>
                          </a:solidFill>
                          <a:latin typeface="Courier New"/>
                          <a:ea typeface="Courier New"/>
                          <a:cs typeface="Courier New"/>
                          <a:sym typeface="Courier New"/>
                        </a:rPr>
                        <a:t>'999-77-1111'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a:t>
                      </a:r>
                      <a:r>
                        <a:rPr b="1" lang="en" sz="1000">
                          <a:solidFill>
                            <a:srgbClr val="FF0000"/>
                          </a:solidFill>
                          <a:latin typeface="Courier New"/>
                          <a:ea typeface="Courier New"/>
                          <a:cs typeface="Courier New"/>
                          <a:sym typeface="Courier New"/>
                        </a:rPr>
                        <a:t>DELETE</a:t>
                      </a:r>
                      <a:r>
                        <a:rPr lang="en" sz="1000">
                          <a:solidFill>
                            <a:srgbClr val="000080"/>
                          </a:solidFill>
                          <a:latin typeface="Courier New"/>
                          <a:ea typeface="Courier New"/>
                          <a:cs typeface="Courier New"/>
                          <a:sym typeface="Courier New"/>
                        </a:rPr>
                        <a:t>(</a:t>
                      </a:r>
                      <a:r>
                        <a:rPr lang="en" sz="1000">
                          <a:solidFill>
                            <a:srgbClr val="0000FF"/>
                          </a:solidFill>
                          <a:latin typeface="Courier New"/>
                          <a:ea typeface="Courier New"/>
                          <a:cs typeface="Courier New"/>
                          <a:sym typeface="Courier New"/>
                        </a:rPr>
                        <a:t>2</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print_ssn_list(l_ssn_list);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DECLARE</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block2, fill during constructor call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l_ssn_list t_ssn_tab :=</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t_ssn_tab(</a:t>
                      </a:r>
                      <a:r>
                        <a:rPr lang="en" sz="1000">
                          <a:solidFill>
                            <a:srgbClr val="FF0000"/>
                          </a:solidFill>
                          <a:latin typeface="Courier New"/>
                          <a:ea typeface="Courier New"/>
                          <a:cs typeface="Courier New"/>
                          <a:sym typeface="Courier New"/>
                        </a:rPr>
                        <a:t>'555-22-8888'</a:t>
                      </a:r>
                      <a:r>
                        <a:rPr lang="en" sz="1000">
                          <a:solidFill>
                            <a:srgbClr val="000080"/>
                          </a:solidFill>
                          <a:latin typeface="Courier New"/>
                          <a:ea typeface="Courier New"/>
                          <a:cs typeface="Courier New"/>
                          <a:sym typeface="Courier New"/>
                        </a:rPr>
                        <a:t>,</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'999-77-1111'</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print_ssn_list(l_ssn_list);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r>
              <a:tr h="563800">
                <a:tc>
                  <a:txBody>
                    <a:bodyPr>
                      <a:noAutofit/>
                    </a:bodyPr>
                    <a:lstStyle/>
                    <a:p>
                      <a:pPr lvl="0" rtl="0">
                        <a:lnSpc>
                          <a:spcPct val="115000"/>
                        </a:lnSpc>
                        <a:spcBef>
                          <a:spcPts val="0"/>
                        </a:spcBef>
                        <a:buClr>
                          <a:schemeClr val="dk1"/>
                        </a:buClr>
                        <a:buSzPct val="110000"/>
                        <a:buFont typeface="Arial"/>
                        <a:buNone/>
                      </a:pPr>
                      <a:r>
                        <a:rPr lang="en" sz="1000">
                          <a:solidFill>
                            <a:srgbClr val="003366"/>
                          </a:solidFill>
                          <a:latin typeface="Courier New"/>
                          <a:ea typeface="Courier New"/>
                          <a:cs typeface="Courier New"/>
                          <a:sym typeface="Courier New"/>
                        </a:rPr>
                        <a:t>SSN(1): 555-22-8888</a:t>
                      </a:r>
                    </a:p>
                    <a:p>
                      <a:pPr lvl="0" rtl="0">
                        <a:lnSpc>
                          <a:spcPct val="115000"/>
                        </a:lnSpc>
                        <a:spcBef>
                          <a:spcPts val="0"/>
                        </a:spcBef>
                        <a:buNone/>
                      </a:pPr>
                      <a:r>
                        <a:rPr lang="en" sz="1000">
                          <a:solidFill>
                            <a:srgbClr val="003366"/>
                          </a:solidFill>
                          <a:latin typeface="Courier New"/>
                          <a:ea typeface="Courier New"/>
                          <a:cs typeface="Courier New"/>
                          <a:sym typeface="Courier New"/>
                        </a:rPr>
                        <a:t>SSN(3): 999-77-1111</a:t>
                      </a:r>
                    </a:p>
                  </a:txBody>
                  <a:tcPr marT="91425" marB="91425" marR="91425" marL="91425">
                    <a:solidFill>
                      <a:srgbClr val="D9D9D9"/>
                    </a:solidFill>
                  </a:tcPr>
                </a:tc>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SSN(1): 555-22-8888</a:t>
                      </a:r>
                    </a:p>
                    <a:p>
                      <a:pPr lvl="0" rtl="0">
                        <a:spcBef>
                          <a:spcPts val="0"/>
                        </a:spcBef>
                        <a:buClr>
                          <a:schemeClr val="dk1"/>
                        </a:buClr>
                        <a:buSzPct val="110000"/>
                        <a:buFont typeface="Arial"/>
                        <a:buNone/>
                      </a:pPr>
                      <a:r>
                        <a:rPr lang="en" sz="1000">
                          <a:solidFill>
                            <a:srgbClr val="FF0000"/>
                          </a:solidFill>
                          <a:latin typeface="Courier New"/>
                          <a:ea typeface="Courier New"/>
                          <a:cs typeface="Courier New"/>
                          <a:sym typeface="Courier New"/>
                        </a:rPr>
                        <a:t>SSN(2):</a:t>
                      </a:r>
                      <a:r>
                        <a:rPr lang="en" sz="1000">
                          <a:latin typeface="Courier New"/>
                          <a:ea typeface="Courier New"/>
                          <a:cs typeface="Courier New"/>
                          <a:sym typeface="Courier New"/>
                        </a:rPr>
                        <a:t> </a:t>
                      </a:r>
                    </a:p>
                    <a:p>
                      <a:pPr lvl="0" rtl="0">
                        <a:spcBef>
                          <a:spcPts val="0"/>
                        </a:spcBef>
                        <a:buNone/>
                      </a:pPr>
                      <a:r>
                        <a:rPr lang="en" sz="1000">
                          <a:latin typeface="Courier New"/>
                          <a:ea typeface="Courier New"/>
                          <a:cs typeface="Courier New"/>
                          <a:sym typeface="Courier New"/>
                        </a:rPr>
                        <a:t>SSN(3): 999-77-1111</a:t>
                      </a:r>
                    </a:p>
                  </a:txBody>
                  <a:tcPr marT="91425" marB="91425" marR="91425" marL="91425">
                    <a:solidFill>
                      <a:srgbClr val="D9D9D9"/>
                    </a:solidFill>
                  </a:tcPr>
                </a:tc>
              </a:tr>
            </a:tbl>
          </a:graphicData>
        </a:graphic>
      </p:graphicFrame>
      <p:sp>
        <p:nvSpPr>
          <p:cNvPr id="1338" name="Shape 1338"/>
          <p:cNvSpPr txBox="1"/>
          <p:nvPr/>
        </p:nvSpPr>
        <p:spPr>
          <a:xfrm>
            <a:off x="2401250" y="4625650"/>
            <a:ext cx="1568400" cy="265500"/>
          </a:xfrm>
          <a:prstGeom prst="rect">
            <a:avLst/>
          </a:prstGeom>
          <a:solidFill>
            <a:srgbClr val="D9EAD3"/>
          </a:solidFill>
          <a:ln>
            <a:noFill/>
          </a:ln>
        </p:spPr>
        <p:txBody>
          <a:bodyPr anchorCtr="0" anchor="ctr" bIns="91425" lIns="91425" rIns="91425" tIns="91425">
            <a:noAutofit/>
          </a:bodyPr>
          <a:lstStyle/>
          <a:p>
            <a:pPr lvl="0" algn="ctr">
              <a:spcBef>
                <a:spcPts val="0"/>
              </a:spcBef>
              <a:buNone/>
            </a:pPr>
            <a:r>
              <a:rPr lang="en"/>
              <a:t>block1 output</a:t>
            </a:r>
          </a:p>
        </p:txBody>
      </p:sp>
      <p:sp>
        <p:nvSpPr>
          <p:cNvPr id="1339" name="Shape 1339"/>
          <p:cNvSpPr txBox="1"/>
          <p:nvPr/>
        </p:nvSpPr>
        <p:spPr>
          <a:xfrm>
            <a:off x="6906800" y="4625650"/>
            <a:ext cx="1568400" cy="265500"/>
          </a:xfrm>
          <a:prstGeom prst="rect">
            <a:avLst/>
          </a:prstGeom>
          <a:solidFill>
            <a:srgbClr val="D9EAD3"/>
          </a:solidFill>
          <a:ln>
            <a:noFill/>
          </a:ln>
        </p:spPr>
        <p:txBody>
          <a:bodyPr anchorCtr="0" anchor="ctr" bIns="91425" lIns="91425" rIns="91425" tIns="91425">
            <a:noAutofit/>
          </a:bodyPr>
          <a:lstStyle/>
          <a:p>
            <a:pPr lvl="0" rtl="0" algn="ctr">
              <a:spcBef>
                <a:spcPts val="0"/>
              </a:spcBef>
              <a:buNone/>
            </a:pPr>
            <a:r>
              <a:rPr lang="en"/>
              <a:t>block2 output</a:t>
            </a:r>
          </a:p>
        </p:txBody>
      </p:sp>
    </p:spTree>
  </p:cSld>
  <p:clrMapOvr>
    <a:masterClrMapping/>
  </p:clrMapOvr>
  <p:transition spd="slow">
    <p:cut/>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3" name="Shape 1343"/>
        <p:cNvGrpSpPr/>
        <p:nvPr/>
      </p:nvGrpSpPr>
      <p:grpSpPr>
        <a:xfrm>
          <a:off x="0" y="0"/>
          <a:ext cx="0" cy="0"/>
          <a:chOff x="0" y="0"/>
          <a:chExt cx="0" cy="0"/>
        </a:xfrm>
      </p:grpSpPr>
      <p:sp>
        <p:nvSpPr>
          <p:cNvPr id="1344" name="Shape 134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Composites: Collections &amp; Records</a:t>
            </a:r>
          </a:p>
        </p:txBody>
      </p:sp>
      <p:sp>
        <p:nvSpPr>
          <p:cNvPr id="1345" name="Shape 1345"/>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Visit </a:t>
            </a:r>
            <a:r>
              <a:rPr lang="en" u="sng">
                <a:solidFill>
                  <a:schemeClr val="hlink"/>
                </a:solidFill>
                <a:hlinkClick r:id="rId3"/>
              </a:rPr>
              <a:t>dbartisans.com/papers</a:t>
            </a:r>
            <a:r>
              <a:rPr lang="en"/>
              <a:t> for a list of prior slides and whitepapers I’ve written. Among them is one on </a:t>
            </a:r>
            <a:r>
              <a:rPr lang="en" u="sng">
                <a:solidFill>
                  <a:schemeClr val="hlink"/>
                </a:solidFill>
                <a:hlinkClick r:id="rId4"/>
              </a:rPr>
              <a:t>Collections and Records</a:t>
            </a:r>
            <a:r>
              <a:rPr lang="en"/>
              <a:t> that goes into much more detail, including everything about collections of object, columns of nested table, multidimensional collections, SQL*Plus tricks, SQL on nested tables and more.</a:t>
            </a:r>
          </a:p>
          <a:p>
            <a:pPr lvl="0" rtl="0">
              <a:spcBef>
                <a:spcPts val="0"/>
              </a:spcBef>
              <a:buNone/>
            </a:pPr>
            <a:r>
              <a:t/>
            </a:r>
            <a:endParaRPr/>
          </a:p>
          <a:p>
            <a:pPr lvl="0">
              <a:spcBef>
                <a:spcPts val="0"/>
              </a:spcBef>
              <a:buNone/>
            </a:pPr>
            <a:r>
              <a:rPr lang="en"/>
              <a:t>It was written for 9i, but very little has changed. A few limitations have been removed since 9i.</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Oracle Client</a:t>
            </a:r>
          </a:p>
        </p:txBody>
      </p:sp>
      <p:sp>
        <p:nvSpPr>
          <p:cNvPr id="154" name="Shape 154"/>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sz="2400"/>
              <a:t>Download and install an Oracle Client before attempting to connect your dev tool to the Oracle database.</a:t>
            </a:r>
          </a:p>
          <a:p>
            <a:pPr indent="-381000" lvl="0" marL="457200" rtl="0">
              <a:spcBef>
                <a:spcPts val="0"/>
              </a:spcBef>
              <a:buSzPct val="100000"/>
              <a:buChar char="●"/>
            </a:pPr>
            <a:r>
              <a:rPr lang="en" sz="2400"/>
              <a:t>Oracle </a:t>
            </a:r>
            <a:r>
              <a:rPr lang="en" sz="2400" u="sng">
                <a:solidFill>
                  <a:schemeClr val="hlink"/>
                </a:solidFill>
                <a:hlinkClick r:id="rId3"/>
              </a:rPr>
              <a:t>InstantClient</a:t>
            </a:r>
            <a:r>
              <a:rPr lang="en" sz="2400"/>
              <a:t> - small and easy</a:t>
            </a:r>
          </a:p>
          <a:p>
            <a:pPr indent="-381000" lvl="1" marL="914400" marR="0" rtl="0" algn="l">
              <a:lnSpc>
                <a:spcPct val="100000"/>
              </a:lnSpc>
              <a:spcBef>
                <a:spcPts val="480"/>
              </a:spcBef>
              <a:spcAft>
                <a:spcPts val="0"/>
              </a:spcAft>
              <a:buClr>
                <a:schemeClr val="dk2"/>
              </a:buClr>
              <a:buSzPct val="100000"/>
              <a:buFont typeface="Arial"/>
              <a:buChar char="○"/>
            </a:pPr>
            <a:r>
              <a:rPr lang="en"/>
              <a:t>Unzip download file to C:\oracle\instantclient</a:t>
            </a:r>
          </a:p>
          <a:p>
            <a:pPr indent="-228600" lvl="1" marL="914400" rtl="0">
              <a:spcBef>
                <a:spcPts val="0"/>
              </a:spcBef>
              <a:buChar char="○"/>
            </a:pPr>
            <a:r>
              <a:rPr lang="en"/>
              <a:t>Add C:\oracle\instantclient to PATH env var</a:t>
            </a:r>
          </a:p>
          <a:p>
            <a:pPr indent="-228600" lvl="1" marL="914400" rtl="0">
              <a:spcBef>
                <a:spcPts val="0"/>
              </a:spcBef>
              <a:buChar char="○"/>
            </a:pPr>
            <a:r>
              <a:rPr lang="en"/>
              <a:t>Optionally create TNS_ADMIN env var. Point to location of sqlnet.ora file.</a:t>
            </a:r>
          </a:p>
          <a:p>
            <a:pPr indent="-381000" lvl="0" marL="457200" rtl="0">
              <a:spcBef>
                <a:spcPts val="0"/>
              </a:spcBef>
              <a:buSzPct val="100000"/>
              <a:buChar char="●"/>
            </a:pPr>
            <a:r>
              <a:rPr lang="en" sz="2400"/>
              <a:t>Oracle “fat” client - big installer</a:t>
            </a:r>
          </a:p>
          <a:p>
            <a:pPr indent="-228600" lvl="1" marL="914400" rtl="0">
              <a:spcBef>
                <a:spcPts val="0"/>
              </a:spcBef>
              <a:buChar char="○"/>
            </a:pPr>
            <a:r>
              <a:rPr lang="en"/>
              <a:t>Standalone client download: </a:t>
            </a:r>
            <a:r>
              <a:rPr lang="en" u="sng">
                <a:solidFill>
                  <a:schemeClr val="hlink"/>
                </a:solidFill>
                <a:hlinkClick r:id="rId4"/>
              </a:rPr>
              <a:t>32-bit</a:t>
            </a:r>
            <a:r>
              <a:rPr lang="en"/>
              <a:t> or </a:t>
            </a:r>
            <a:r>
              <a:rPr lang="en" u="sng">
                <a:solidFill>
                  <a:schemeClr val="hlink"/>
                </a:solidFill>
                <a:hlinkClick r:id="rId5"/>
              </a:rPr>
              <a:t>64-bit</a:t>
            </a:r>
          </a:p>
          <a:p>
            <a:pPr indent="-228600" lvl="1" marL="914400" rtl="0">
              <a:spcBef>
                <a:spcPts val="0"/>
              </a:spcBef>
              <a:buChar char="○"/>
            </a:pPr>
            <a:r>
              <a:rPr lang="en"/>
              <a:t>Also comes with Oracle </a:t>
            </a:r>
            <a:r>
              <a:rPr lang="en" u="sng">
                <a:solidFill>
                  <a:schemeClr val="hlink"/>
                </a:solidFill>
                <a:hlinkClick r:id="rId6"/>
              </a:rPr>
              <a:t>XE</a:t>
            </a:r>
            <a:r>
              <a:rPr lang="en"/>
              <a:t>, SE, SE1, PE, or </a:t>
            </a:r>
            <a:r>
              <a:rPr lang="en" u="sng">
                <a:solidFill>
                  <a:schemeClr val="hlink"/>
                </a:solidFill>
                <a:hlinkClick r:id="rId7"/>
              </a:rPr>
              <a:t>EE</a:t>
            </a:r>
          </a:p>
          <a:p>
            <a:pPr lvl="0">
              <a:spcBef>
                <a:spcPts val="0"/>
              </a:spcBef>
              <a:buNone/>
            </a:pPr>
            <a:r>
              <a:t/>
            </a:r>
            <a:endParaRPr/>
          </a:p>
        </p:txBody>
      </p:sp>
    </p:spTree>
  </p:cSld>
  <p:clrMapOvr>
    <a:masterClrMapping/>
  </p:clrMapOvr>
  <p:transition spd="slow">
    <p:cut/>
  </p:transition>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9" name="Shape 1349"/>
        <p:cNvGrpSpPr/>
        <p:nvPr/>
      </p:nvGrpSpPr>
      <p:grpSpPr>
        <a:xfrm>
          <a:off x="0" y="0"/>
          <a:ext cx="0" cy="0"/>
          <a:chOff x="0" y="0"/>
          <a:chExt cx="0" cy="0"/>
        </a:xfrm>
      </p:grpSpPr>
      <p:sp>
        <p:nvSpPr>
          <p:cNvPr id="1350" name="Shape 135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351" name="Shape 1351"/>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352" name="Shape 1352"/>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Composite Data Types</a:t>
            </a:r>
          </a:p>
          <a:p>
            <a:pPr indent="-381000" lvl="0" marL="457200" rtl="0">
              <a:spcBef>
                <a:spcPts val="0"/>
              </a:spcBef>
              <a:buClr>
                <a:schemeClr val="accent2"/>
              </a:buClr>
              <a:buSzPct val="100000"/>
              <a:buChar char="●"/>
            </a:pPr>
            <a:r>
              <a:rPr b="1" lang="en" sz="2400">
                <a:solidFill>
                  <a:schemeClr val="accent2"/>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6" name="Shape 1356"/>
        <p:cNvGrpSpPr/>
        <p:nvPr/>
      </p:nvGrpSpPr>
      <p:grpSpPr>
        <a:xfrm>
          <a:off x="0" y="0"/>
          <a:ext cx="0" cy="0"/>
          <a:chOff x="0" y="0"/>
          <a:chExt cx="0" cy="0"/>
        </a:xfrm>
      </p:grpSpPr>
      <p:sp>
        <p:nvSpPr>
          <p:cNvPr id="1357" name="Shape 135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Bulk Processing</a:t>
            </a:r>
          </a:p>
        </p:txBody>
      </p:sp>
      <p:sp>
        <p:nvSpPr>
          <p:cNvPr id="1358" name="Shape 1358"/>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In a number of presentations, books and forum posts, Tom Kyte has repeatedly taught that to make something fast:</a:t>
            </a:r>
          </a:p>
          <a:p>
            <a:pPr indent="-393700" lvl="0" marL="457200" rtl="0">
              <a:spcBef>
                <a:spcPts val="0"/>
              </a:spcBef>
              <a:buSzPct val="100000"/>
              <a:buAutoNum type="arabicPeriod"/>
            </a:pPr>
            <a:r>
              <a:rPr lang="en" sz="2600"/>
              <a:t>First ask yourself: </a:t>
            </a:r>
            <a:r>
              <a:rPr lang="en" sz="2600">
                <a:solidFill>
                  <a:srgbClr val="F1C232"/>
                </a:solidFill>
              </a:rPr>
              <a:t>Do I need to do this at all?</a:t>
            </a:r>
          </a:p>
          <a:p>
            <a:pPr indent="-393700" lvl="0" marL="457200" rtl="0">
              <a:spcBef>
                <a:spcPts val="0"/>
              </a:spcBef>
              <a:buSzPct val="100000"/>
              <a:buAutoNum type="arabicPeriod"/>
            </a:pPr>
            <a:r>
              <a:rPr lang="en" sz="2600"/>
              <a:t>If it is needed, </a:t>
            </a:r>
            <a:r>
              <a:rPr lang="en" sz="2600">
                <a:solidFill>
                  <a:srgbClr val="F1C232"/>
                </a:solidFill>
              </a:rPr>
              <a:t>do it in a single SQL statement</a:t>
            </a:r>
            <a:r>
              <a:rPr lang="en" sz="2600"/>
              <a:t> (</a:t>
            </a:r>
            <a:r>
              <a:rPr lang="en" sz="2600">
                <a:solidFill>
                  <a:srgbClr val="F1C232"/>
                </a:solidFill>
              </a:rPr>
              <a:t>think in sets</a:t>
            </a:r>
            <a:r>
              <a:rPr lang="en" sz="2600"/>
              <a:t>; very powerful when you know SQL well).</a:t>
            </a:r>
          </a:p>
          <a:p>
            <a:pPr indent="-393700" lvl="0" marL="457200" rtl="0">
              <a:spcBef>
                <a:spcPts val="0"/>
              </a:spcBef>
              <a:buSzPct val="100000"/>
              <a:buAutoNum type="arabicPeriod"/>
            </a:pPr>
            <a:r>
              <a:rPr lang="en" sz="2600">
                <a:solidFill>
                  <a:srgbClr val="F1C232"/>
                </a:solidFill>
              </a:rPr>
              <a:t>If SQL can’t do it, do it in bulk PL/SQL</a:t>
            </a:r>
            <a:r>
              <a:rPr lang="en" sz="2600"/>
              <a:t> operations.</a:t>
            </a:r>
          </a:p>
          <a:p>
            <a:pPr indent="-393700" lvl="0" marL="457200" rtl="0">
              <a:spcBef>
                <a:spcPts val="0"/>
              </a:spcBef>
              <a:buSzPct val="100000"/>
              <a:buAutoNum type="arabicPeriod"/>
            </a:pPr>
            <a:r>
              <a:rPr lang="en" sz="2600"/>
              <a:t>If bulk PL/SQL can’t do it, </a:t>
            </a:r>
            <a:r>
              <a:rPr b="1" i="1" lang="en" sz="2600"/>
              <a:t>then</a:t>
            </a:r>
            <a:r>
              <a:rPr lang="en" sz="2600"/>
              <a:t> consider row-by-row PL/SQL (as a last resort).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xEl>
                                              <p:pRg end="0" st="0"/>
                                            </p:txEl>
                                          </p:spTgt>
                                        </p:tgtEl>
                                        <p:attrNameLst>
                                          <p:attrName>style.visibility</p:attrName>
                                        </p:attrNameLst>
                                      </p:cBhvr>
                                      <p:to>
                                        <p:strVal val="visible"/>
                                      </p:to>
                                    </p:set>
                                    <p:animEffect filter="fade" transition="in">
                                      <p:cBhvr>
                                        <p:cTn dur="1000"/>
                                        <p:tgtEl>
                                          <p:spTgt spid="13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xEl>
                                              <p:pRg end="1" st="1"/>
                                            </p:txEl>
                                          </p:spTgt>
                                        </p:tgtEl>
                                        <p:attrNameLst>
                                          <p:attrName>style.visibility</p:attrName>
                                        </p:attrNameLst>
                                      </p:cBhvr>
                                      <p:to>
                                        <p:strVal val="visible"/>
                                      </p:to>
                                    </p:set>
                                    <p:animEffect filter="fade" transition="in">
                                      <p:cBhvr>
                                        <p:cTn dur="1000"/>
                                        <p:tgtEl>
                                          <p:spTgt spid="13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xEl>
                                              <p:pRg end="2" st="2"/>
                                            </p:txEl>
                                          </p:spTgt>
                                        </p:tgtEl>
                                        <p:attrNameLst>
                                          <p:attrName>style.visibility</p:attrName>
                                        </p:attrNameLst>
                                      </p:cBhvr>
                                      <p:to>
                                        <p:strVal val="visible"/>
                                      </p:to>
                                    </p:set>
                                    <p:animEffect filter="fade" transition="in">
                                      <p:cBhvr>
                                        <p:cTn dur="1000"/>
                                        <p:tgtEl>
                                          <p:spTgt spid="13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xEl>
                                              <p:pRg end="3" st="3"/>
                                            </p:txEl>
                                          </p:spTgt>
                                        </p:tgtEl>
                                        <p:attrNameLst>
                                          <p:attrName>style.visibility</p:attrName>
                                        </p:attrNameLst>
                                      </p:cBhvr>
                                      <p:to>
                                        <p:strVal val="visible"/>
                                      </p:to>
                                    </p:set>
                                    <p:animEffect filter="fade" transition="in">
                                      <p:cBhvr>
                                        <p:cTn dur="1000"/>
                                        <p:tgtEl>
                                          <p:spTgt spid="13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xEl>
                                              <p:pRg end="4" st="4"/>
                                            </p:txEl>
                                          </p:spTgt>
                                        </p:tgtEl>
                                        <p:attrNameLst>
                                          <p:attrName>style.visibility</p:attrName>
                                        </p:attrNameLst>
                                      </p:cBhvr>
                                      <p:to>
                                        <p:strVal val="visible"/>
                                      </p:to>
                                    </p:set>
                                    <p:animEffect filter="fade" transition="in">
                                      <p:cBhvr>
                                        <p:cTn dur="1000"/>
                                        <p:tgtEl>
                                          <p:spTgt spid="135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2" name="Shape 1362"/>
        <p:cNvGrpSpPr/>
        <p:nvPr/>
      </p:nvGrpSpPr>
      <p:grpSpPr>
        <a:xfrm>
          <a:off x="0" y="0"/>
          <a:ext cx="0" cy="0"/>
          <a:chOff x="0" y="0"/>
          <a:chExt cx="0" cy="0"/>
        </a:xfrm>
      </p:grpSpPr>
      <p:sp>
        <p:nvSpPr>
          <p:cNvPr id="1363" name="Shape 136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Bulk Processing</a:t>
            </a:r>
          </a:p>
        </p:txBody>
      </p:sp>
      <p:sp>
        <p:nvSpPr>
          <p:cNvPr id="1364" name="Shape 136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Best way to operate on large data sets is to use the powerful features of Oracle</a:t>
            </a:r>
            <a:r>
              <a:rPr baseline="30000" lang="en"/>
              <a:t>1</a:t>
            </a:r>
            <a:r>
              <a:rPr lang="en"/>
              <a:t> and SQL.</a:t>
            </a:r>
          </a:p>
          <a:p>
            <a:pPr indent="-228600" lvl="0" marL="457200">
              <a:spcBef>
                <a:spcPts val="0"/>
              </a:spcBef>
              <a:buChar char="●"/>
            </a:pPr>
            <a:r>
              <a:rPr lang="en"/>
              <a:t>But this training is about PL/SQL. So we’ll focus on point #3 in the previous slide.</a:t>
            </a:r>
          </a:p>
        </p:txBody>
      </p:sp>
    </p:spTree>
  </p:cSld>
  <p:clrMapOvr>
    <a:masterClrMapping/>
  </p:clrMapOvr>
  <p:transition spd="slow">
    <p:cut/>
  </p:transition>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8" name="Shape 1368"/>
        <p:cNvGrpSpPr/>
        <p:nvPr/>
      </p:nvGrpSpPr>
      <p:grpSpPr>
        <a:xfrm>
          <a:off x="0" y="0"/>
          <a:ext cx="0" cy="0"/>
          <a:chOff x="0" y="0"/>
          <a:chExt cx="0" cy="0"/>
        </a:xfrm>
      </p:grpSpPr>
      <p:sp>
        <p:nvSpPr>
          <p:cNvPr id="1369" name="Shape 136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Bulk Processing</a:t>
            </a:r>
          </a:p>
        </p:txBody>
      </p:sp>
      <p:sp>
        <p:nvSpPr>
          <p:cNvPr id="1370" name="Shape 1370"/>
          <p:cNvSpPr txBox="1"/>
          <p:nvPr>
            <p:ph idx="1" type="body"/>
          </p:nvPr>
        </p:nvSpPr>
        <p:spPr>
          <a:xfrm>
            <a:off x="108900" y="634800"/>
            <a:ext cx="8934599" cy="4464899"/>
          </a:xfrm>
          <a:prstGeom prst="rect">
            <a:avLst/>
          </a:prstGeom>
        </p:spPr>
        <p:txBody>
          <a:bodyPr anchorCtr="0" anchor="t" bIns="91425" lIns="91425" rIns="91425" tIns="91425">
            <a:noAutofit/>
          </a:bodyPr>
          <a:lstStyle/>
          <a:p>
            <a:pPr indent="-400050" lvl="0" marL="457200" rtl="0">
              <a:spcBef>
                <a:spcPts val="0"/>
              </a:spcBef>
              <a:buSzPct val="100000"/>
              <a:buChar char="●"/>
            </a:pPr>
            <a:r>
              <a:rPr lang="en" sz="2700"/>
              <a:t>If you inherit older PL/SQL, it is likely you’ll find suboptimal routines that could be improved.</a:t>
            </a:r>
          </a:p>
          <a:p>
            <a:pPr indent="-400050" lvl="0" marL="457200" rtl="0">
              <a:spcBef>
                <a:spcPts val="0"/>
              </a:spcBef>
              <a:buSzPct val="100000"/>
              <a:buChar char="●"/>
            </a:pPr>
            <a:r>
              <a:rPr lang="en" sz="2700"/>
              <a:t>If one set of data feeds into another query which is processed and fed into another query which...</a:t>
            </a:r>
          </a:p>
          <a:p>
            <a:pPr indent="-374650" lvl="1" marL="914400" rtl="0">
              <a:spcBef>
                <a:spcPts val="0"/>
              </a:spcBef>
              <a:buClr>
                <a:schemeClr val="accent1"/>
              </a:buClr>
              <a:buSzPct val="100000"/>
              <a:buChar char="○"/>
            </a:pPr>
            <a:r>
              <a:rPr lang="en" sz="2300">
                <a:solidFill>
                  <a:schemeClr val="accent1"/>
                </a:solidFill>
              </a:rPr>
              <a:t>Use dependent SQL CTEs</a:t>
            </a:r>
            <a:r>
              <a:rPr baseline="30000" lang="en" sz="2300">
                <a:solidFill>
                  <a:schemeClr val="accent1"/>
                </a:solidFill>
              </a:rPr>
              <a:t>1</a:t>
            </a:r>
            <a:r>
              <a:rPr lang="en" sz="2300">
                <a:solidFill>
                  <a:schemeClr val="accent1"/>
                </a:solidFill>
              </a:rPr>
              <a:t> in a single SQL statement</a:t>
            </a:r>
          </a:p>
          <a:p>
            <a:pPr indent="-374650" lvl="1" marL="914400" rtl="0">
              <a:spcBef>
                <a:spcPts val="0"/>
              </a:spcBef>
              <a:buClr>
                <a:schemeClr val="accent1"/>
              </a:buClr>
              <a:buSzPct val="100000"/>
              <a:buChar char="○"/>
            </a:pPr>
            <a:r>
              <a:rPr lang="en" sz="2300">
                <a:solidFill>
                  <a:schemeClr val="accent1"/>
                </a:solidFill>
              </a:rPr>
              <a:t>Use </a:t>
            </a:r>
            <a:r>
              <a:rPr lang="en" sz="2300" u="sng">
                <a:solidFill>
                  <a:schemeClr val="accent1"/>
                </a:solidFill>
                <a:hlinkClick r:id="rId3"/>
              </a:rPr>
              <a:t>pipelined table functions</a:t>
            </a:r>
          </a:p>
          <a:p>
            <a:pPr indent="-400050" lvl="0" marL="457200" rtl="0">
              <a:spcBef>
                <a:spcPts val="0"/>
              </a:spcBef>
              <a:buSzPct val="100000"/>
              <a:buChar char="●"/>
            </a:pPr>
            <a:r>
              <a:rPr lang="en" sz="2700"/>
              <a:t>Look for row-by-row loops, especially those that do DML within the loop.</a:t>
            </a:r>
          </a:p>
          <a:p>
            <a:pPr indent="-374650" lvl="1" marL="914400" rtl="0">
              <a:spcBef>
                <a:spcPts val="0"/>
              </a:spcBef>
              <a:buSzPct val="100000"/>
              <a:buChar char="○"/>
            </a:pPr>
            <a:r>
              <a:rPr lang="en" sz="2300"/>
              <a:t>Convert to a single SQL statement</a:t>
            </a:r>
          </a:p>
          <a:p>
            <a:pPr indent="-374650" lvl="1" marL="914400" rtl="0">
              <a:spcBef>
                <a:spcPts val="0"/>
              </a:spcBef>
              <a:buSzPct val="100000"/>
              <a:buChar char="○"/>
            </a:pPr>
            <a:r>
              <a:rPr lang="en" sz="2300"/>
              <a:t>Use bulk PL/SQL ops FORALL and BULK COLLECT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0" st="0"/>
                                            </p:txEl>
                                          </p:spTgt>
                                        </p:tgtEl>
                                        <p:attrNameLst>
                                          <p:attrName>style.visibility</p:attrName>
                                        </p:attrNameLst>
                                      </p:cBhvr>
                                      <p:to>
                                        <p:strVal val="visible"/>
                                      </p:to>
                                    </p:set>
                                    <p:animEffect filter="fade" transition="in">
                                      <p:cBhvr>
                                        <p:cTn dur="1000"/>
                                        <p:tgtEl>
                                          <p:spTgt spid="1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1" st="1"/>
                                            </p:txEl>
                                          </p:spTgt>
                                        </p:tgtEl>
                                        <p:attrNameLst>
                                          <p:attrName>style.visibility</p:attrName>
                                        </p:attrNameLst>
                                      </p:cBhvr>
                                      <p:to>
                                        <p:strVal val="visible"/>
                                      </p:to>
                                    </p:set>
                                    <p:animEffect filter="fade" transition="in">
                                      <p:cBhvr>
                                        <p:cTn dur="1000"/>
                                        <p:tgtEl>
                                          <p:spTgt spid="1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2" st="2"/>
                                            </p:txEl>
                                          </p:spTgt>
                                        </p:tgtEl>
                                        <p:attrNameLst>
                                          <p:attrName>style.visibility</p:attrName>
                                        </p:attrNameLst>
                                      </p:cBhvr>
                                      <p:to>
                                        <p:strVal val="visible"/>
                                      </p:to>
                                    </p:set>
                                    <p:animEffect filter="fade" transition="in">
                                      <p:cBhvr>
                                        <p:cTn dur="1000"/>
                                        <p:tgtEl>
                                          <p:spTgt spid="1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3" st="3"/>
                                            </p:txEl>
                                          </p:spTgt>
                                        </p:tgtEl>
                                        <p:attrNameLst>
                                          <p:attrName>style.visibility</p:attrName>
                                        </p:attrNameLst>
                                      </p:cBhvr>
                                      <p:to>
                                        <p:strVal val="visible"/>
                                      </p:to>
                                    </p:set>
                                    <p:animEffect filter="fade" transition="in">
                                      <p:cBhvr>
                                        <p:cTn dur="1000"/>
                                        <p:tgtEl>
                                          <p:spTgt spid="13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4" st="4"/>
                                            </p:txEl>
                                          </p:spTgt>
                                        </p:tgtEl>
                                        <p:attrNameLst>
                                          <p:attrName>style.visibility</p:attrName>
                                        </p:attrNameLst>
                                      </p:cBhvr>
                                      <p:to>
                                        <p:strVal val="visible"/>
                                      </p:to>
                                    </p:set>
                                    <p:animEffect filter="fade" transition="in">
                                      <p:cBhvr>
                                        <p:cTn dur="1000"/>
                                        <p:tgtEl>
                                          <p:spTgt spid="13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5" st="5"/>
                                            </p:txEl>
                                          </p:spTgt>
                                        </p:tgtEl>
                                        <p:attrNameLst>
                                          <p:attrName>style.visibility</p:attrName>
                                        </p:attrNameLst>
                                      </p:cBhvr>
                                      <p:to>
                                        <p:strVal val="visible"/>
                                      </p:to>
                                    </p:set>
                                    <p:animEffect filter="fade" transition="in">
                                      <p:cBhvr>
                                        <p:cTn dur="1000"/>
                                        <p:tgtEl>
                                          <p:spTgt spid="13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0">
                                            <p:txEl>
                                              <p:pRg end="6" st="6"/>
                                            </p:txEl>
                                          </p:spTgt>
                                        </p:tgtEl>
                                        <p:attrNameLst>
                                          <p:attrName>style.visibility</p:attrName>
                                        </p:attrNameLst>
                                      </p:cBhvr>
                                      <p:to>
                                        <p:strVal val="visible"/>
                                      </p:to>
                                    </p:set>
                                    <p:animEffect filter="fade" transition="in">
                                      <p:cBhvr>
                                        <p:cTn dur="1000"/>
                                        <p:tgtEl>
                                          <p:spTgt spid="13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4" name="Shape 1374"/>
        <p:cNvGrpSpPr/>
        <p:nvPr/>
      </p:nvGrpSpPr>
      <p:grpSpPr>
        <a:xfrm>
          <a:off x="0" y="0"/>
          <a:ext cx="0" cy="0"/>
          <a:chOff x="0" y="0"/>
          <a:chExt cx="0" cy="0"/>
        </a:xfrm>
      </p:grpSpPr>
      <p:sp>
        <p:nvSpPr>
          <p:cNvPr id="1375" name="Shape 137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Bulk Processing: BULK COLLECT</a:t>
            </a:r>
          </a:p>
        </p:txBody>
      </p:sp>
      <p:sp>
        <p:nvSpPr>
          <p:cNvPr id="1376" name="Shape 1376"/>
          <p:cNvSpPr txBox="1"/>
          <p:nvPr>
            <p:ph idx="1" type="body"/>
          </p:nvPr>
        </p:nvSpPr>
        <p:spPr>
          <a:xfrm>
            <a:off x="108900" y="634800"/>
            <a:ext cx="8934599" cy="4409399"/>
          </a:xfrm>
          <a:prstGeom prst="rect">
            <a:avLst/>
          </a:prstGeom>
        </p:spPr>
        <p:txBody>
          <a:bodyPr anchorCtr="0" anchor="t" bIns="91425" lIns="91425" rIns="91425" tIns="91425">
            <a:noAutofit/>
          </a:bodyPr>
          <a:lstStyle/>
          <a:p>
            <a:pPr indent="-228600" lvl="0" marL="457200" rtl="0">
              <a:spcBef>
                <a:spcPts val="0"/>
              </a:spcBef>
              <a:buChar char="●"/>
            </a:pPr>
            <a:r>
              <a:rPr lang="en"/>
              <a:t>Use BULK COLLECT INTO </a:t>
            </a:r>
            <a:r>
              <a:rPr i="1" lang="en"/>
              <a:t>collection</a:t>
            </a:r>
            <a:r>
              <a:rPr lang="en"/>
              <a:t> to fetch SELECT results in large batches with just one context switch between PL/SQL and SQL.</a:t>
            </a:r>
          </a:p>
          <a:p>
            <a:pPr lvl="0" rtl="0">
              <a:spcBef>
                <a:spcPts val="0"/>
              </a:spcBef>
              <a:buNone/>
            </a:pPr>
            <a:r>
              <a:t/>
            </a:r>
            <a:endParaRPr sz="800">
              <a:latin typeface="Courier New"/>
              <a:ea typeface="Courier New"/>
              <a:cs typeface="Courier New"/>
              <a:sym typeface="Courier New"/>
            </a:endParaRPr>
          </a:p>
          <a:p>
            <a:pPr indent="0" lvl="0" marL="457200" rtl="0">
              <a:spcBef>
                <a:spcPts val="0"/>
              </a:spcBef>
              <a:buNone/>
            </a:pPr>
            <a:r>
              <a:rPr lang="en" sz="2000">
                <a:latin typeface="Courier New"/>
                <a:ea typeface="Courier New"/>
                <a:cs typeface="Courier New"/>
                <a:sym typeface="Courier New"/>
              </a:rPr>
              <a:t>{SELECT </a:t>
            </a:r>
            <a:r>
              <a:rPr i="1" lang="en" sz="2000">
                <a:latin typeface="Courier New"/>
                <a:ea typeface="Courier New"/>
                <a:cs typeface="Courier New"/>
                <a:sym typeface="Courier New"/>
              </a:rPr>
              <a:t>list </a:t>
            </a:r>
            <a:r>
              <a:rPr lang="en" sz="2000">
                <a:latin typeface="Courier New"/>
                <a:ea typeface="Courier New"/>
                <a:cs typeface="Courier New"/>
                <a:sym typeface="Courier New"/>
              </a:rPr>
              <a:t>|</a:t>
            </a:r>
          </a:p>
          <a:p>
            <a:pPr indent="0" lvl="0" marL="457200" rtl="0">
              <a:spcBef>
                <a:spcPts val="0"/>
              </a:spcBef>
              <a:buNone/>
            </a:pPr>
            <a:r>
              <a:rPr lang="en" sz="2000">
                <a:latin typeface="Courier New"/>
                <a:ea typeface="Courier New"/>
                <a:cs typeface="Courier New"/>
                <a:sym typeface="Courier New"/>
              </a:rPr>
              <a:t> FETCH </a:t>
            </a:r>
            <a:r>
              <a:rPr i="1" lang="en" sz="2000">
                <a:latin typeface="Courier New"/>
                <a:ea typeface="Courier New"/>
                <a:cs typeface="Courier New"/>
                <a:sym typeface="Courier New"/>
              </a:rPr>
              <a:t>cursor</a:t>
            </a:r>
            <a:r>
              <a:rPr lang="en" sz="2000">
                <a:latin typeface="Courier New"/>
                <a:ea typeface="Courier New"/>
                <a:cs typeface="Courier New"/>
                <a:sym typeface="Courier New"/>
              </a:rPr>
              <a:t> |</a:t>
            </a:r>
          </a:p>
          <a:p>
            <a:pPr indent="0" lvl="0" marL="457200" rtl="0">
              <a:spcBef>
                <a:spcPts val="0"/>
              </a:spcBef>
              <a:buNone/>
            </a:pPr>
            <a:r>
              <a:rPr lang="en" sz="2000">
                <a:latin typeface="Courier New"/>
                <a:ea typeface="Courier New"/>
                <a:cs typeface="Courier New"/>
                <a:sym typeface="Courier New"/>
              </a:rPr>
              <a:t> EXECUTE IMMEDIATE </a:t>
            </a:r>
            <a:r>
              <a:rPr i="1" lang="en" sz="2000">
                <a:latin typeface="Courier New"/>
                <a:ea typeface="Courier New"/>
                <a:cs typeface="Courier New"/>
                <a:sym typeface="Courier New"/>
              </a:rPr>
              <a:t>stmt</a:t>
            </a:r>
            <a:r>
              <a:rPr lang="en" sz="2000">
                <a:latin typeface="Courier New"/>
                <a:ea typeface="Courier New"/>
                <a:cs typeface="Courier New"/>
                <a:sym typeface="Courier New"/>
              </a:rPr>
              <a:t> |</a:t>
            </a:r>
          </a:p>
          <a:p>
            <a:pPr indent="0" lvl="0" marL="457200" rtl="0">
              <a:spcBef>
                <a:spcPts val="0"/>
              </a:spcBef>
              <a:buNone/>
            </a:pPr>
            <a:r>
              <a:rPr lang="en" sz="2000">
                <a:latin typeface="Courier New"/>
                <a:ea typeface="Courier New"/>
                <a:cs typeface="Courier New"/>
                <a:sym typeface="Courier New"/>
              </a:rPr>
              <a:t> </a:t>
            </a:r>
            <a:r>
              <a:rPr i="1" lang="en" sz="2000">
                <a:latin typeface="Courier New"/>
                <a:ea typeface="Courier New"/>
                <a:cs typeface="Courier New"/>
                <a:sym typeface="Courier New"/>
              </a:rPr>
              <a:t>DML stmt</a:t>
            </a:r>
            <a:r>
              <a:rPr lang="en" sz="2000">
                <a:latin typeface="Courier New"/>
                <a:ea typeface="Courier New"/>
                <a:cs typeface="Courier New"/>
                <a:sym typeface="Courier New"/>
              </a:rPr>
              <a:t> RETURNING </a:t>
            </a:r>
            <a:r>
              <a:rPr i="1" lang="en" sz="2000">
                <a:latin typeface="Courier New"/>
                <a:ea typeface="Courier New"/>
                <a:cs typeface="Courier New"/>
                <a:sym typeface="Courier New"/>
              </a:rPr>
              <a:t>column(s)</a:t>
            </a:r>
            <a:r>
              <a:rPr lang="en" sz="2000">
                <a:latin typeface="Courier New"/>
                <a:ea typeface="Courier New"/>
                <a:cs typeface="Courier New"/>
                <a:sym typeface="Courier New"/>
              </a:rPr>
              <a:t>}</a:t>
            </a:r>
          </a:p>
          <a:p>
            <a:pPr indent="0" lvl="0" marL="457200" rtl="0">
              <a:spcBef>
                <a:spcPts val="0"/>
              </a:spcBef>
              <a:buNone/>
            </a:pPr>
            <a:r>
              <a:rPr lang="en" sz="2000">
                <a:latin typeface="Courier New"/>
                <a:ea typeface="Courier New"/>
                <a:cs typeface="Courier New"/>
                <a:sym typeface="Courier New"/>
              </a:rPr>
              <a:t> BULK COLLECT INTO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a:t>
            </a:r>
          </a:p>
          <a:p>
            <a:pPr indent="0" lvl="0" marL="457200" rtl="0">
              <a:spcBef>
                <a:spcPts val="0"/>
              </a:spcBef>
              <a:buNone/>
            </a:pPr>
            <a:r>
              <a:rPr lang="en" sz="2200"/>
              <a:t>Where </a:t>
            </a:r>
            <a:r>
              <a:rPr i="1" lang="en" sz="2200"/>
              <a:t>collection </a:t>
            </a:r>
            <a:r>
              <a:rPr lang="en" sz="2200"/>
              <a:t>is a packaged array or nested table, or a schema level nested table.</a:t>
            </a:r>
          </a:p>
        </p:txBody>
      </p:sp>
    </p:spTree>
  </p:cSld>
  <p:clrMapOvr>
    <a:masterClrMapping/>
  </p:clrMapOvr>
  <p:transition spd="slow">
    <p:cut/>
  </p:transition>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0" name="Shape 1380"/>
        <p:cNvGrpSpPr/>
        <p:nvPr/>
      </p:nvGrpSpPr>
      <p:grpSpPr>
        <a:xfrm>
          <a:off x="0" y="0"/>
          <a:ext cx="0" cy="0"/>
          <a:chOff x="0" y="0"/>
          <a:chExt cx="0" cy="0"/>
        </a:xfrm>
      </p:grpSpPr>
      <p:sp>
        <p:nvSpPr>
          <p:cNvPr id="1381" name="Shape 138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Bulk Processing: FORALL</a:t>
            </a:r>
          </a:p>
        </p:txBody>
      </p:sp>
      <p:sp>
        <p:nvSpPr>
          <p:cNvPr id="1382" name="Shape 1382"/>
          <p:cNvSpPr txBox="1"/>
          <p:nvPr>
            <p:ph idx="1" type="body"/>
          </p:nvPr>
        </p:nvSpPr>
        <p:spPr>
          <a:xfrm>
            <a:off x="108900" y="634800"/>
            <a:ext cx="8934599" cy="4440300"/>
          </a:xfrm>
          <a:prstGeom prst="rect">
            <a:avLst/>
          </a:prstGeom>
        </p:spPr>
        <p:txBody>
          <a:bodyPr anchorCtr="0" anchor="t" bIns="91425" lIns="91425" rIns="91425" tIns="91425">
            <a:noAutofit/>
          </a:bodyPr>
          <a:lstStyle/>
          <a:p>
            <a:pPr indent="-228600" lvl="0" marL="457200" rtl="0">
              <a:spcBef>
                <a:spcPts val="0"/>
              </a:spcBef>
              <a:buChar char="●"/>
            </a:pPr>
            <a:r>
              <a:rPr lang="en"/>
              <a:t>Use FORALL to send just one DML statement to the SQL engine bound to a large collection of values.</a:t>
            </a:r>
          </a:p>
          <a:p>
            <a:pPr lvl="0" rtl="0">
              <a:spcBef>
                <a:spcPts val="0"/>
              </a:spcBef>
              <a:buNone/>
            </a:pPr>
            <a:r>
              <a:rPr b="1" lang="en" sz="2000">
                <a:latin typeface="Courier New"/>
                <a:ea typeface="Courier New"/>
                <a:cs typeface="Courier New"/>
                <a:sym typeface="Courier New"/>
              </a:rPr>
              <a:t>FORALL </a:t>
            </a:r>
            <a:r>
              <a:rPr i="1" lang="en" sz="2000">
                <a:latin typeface="Courier New"/>
                <a:ea typeface="Courier New"/>
                <a:cs typeface="Courier New"/>
                <a:sym typeface="Courier New"/>
              </a:rPr>
              <a:t>index </a:t>
            </a:r>
            <a:r>
              <a:rPr b="1" lang="en" sz="2000">
                <a:latin typeface="Courier New"/>
                <a:ea typeface="Courier New"/>
                <a:cs typeface="Courier New"/>
                <a:sym typeface="Courier New"/>
              </a:rPr>
              <a:t>IN </a:t>
            </a:r>
            <a:r>
              <a:rPr lang="en" sz="2000">
                <a:latin typeface="Courier New"/>
                <a:ea typeface="Courier New"/>
                <a:cs typeface="Courier New"/>
                <a:sym typeface="Courier New"/>
              </a:rPr>
              <a:t>[</a:t>
            </a:r>
          </a:p>
          <a:p>
            <a:pPr lvl="0" rtl="0">
              <a:spcBef>
                <a:spcPts val="0"/>
              </a:spcBef>
              <a:buNone/>
            </a:pPr>
            <a:r>
              <a:rPr lang="en" sz="2000">
                <a:latin typeface="Courier New"/>
                <a:ea typeface="Courier New"/>
                <a:cs typeface="Courier New"/>
                <a:sym typeface="Courier New"/>
              </a:rPr>
              <a:t>[INDICES OF | VALUES OF ]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 |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.FIRST..</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.LAST</a:t>
            </a:r>
          </a:p>
          <a:p>
            <a:pPr lvl="0" rtl="0">
              <a:spcBef>
                <a:spcPts val="0"/>
              </a:spcBef>
              <a:buNone/>
            </a:pPr>
            <a:r>
              <a:rPr lang="en" sz="2000">
                <a:latin typeface="Courier New"/>
                <a:ea typeface="Courier New"/>
                <a:cs typeface="Courier New"/>
                <a:sym typeface="Courier New"/>
              </a:rPr>
              <a:t>[SAVE EXCEPTIONS</a:t>
            </a:r>
            <a:r>
              <a:rPr baseline="30000" lang="en" sz="2000">
                <a:latin typeface="Courier New"/>
                <a:ea typeface="Courier New"/>
                <a:cs typeface="Courier New"/>
                <a:sym typeface="Courier New"/>
              </a:rPr>
              <a:t>1</a:t>
            </a:r>
            <a:r>
              <a:rPr lang="en" sz="2000">
                <a:latin typeface="Courier New"/>
                <a:ea typeface="Courier New"/>
                <a:cs typeface="Courier New"/>
                <a:sym typeface="Courier New"/>
              </a:rPr>
              <a:t>]</a:t>
            </a:r>
          </a:p>
          <a:p>
            <a:pPr lvl="0" rtl="0">
              <a:spcBef>
                <a:spcPts val="0"/>
              </a:spcBef>
              <a:buNone/>
            </a:pPr>
            <a:r>
              <a:rPr lang="en" sz="2000">
                <a:latin typeface="Courier New"/>
                <a:ea typeface="Courier New"/>
                <a:cs typeface="Courier New"/>
                <a:sym typeface="Courier New"/>
              </a:rPr>
              <a:t>  {INSERT INTO </a:t>
            </a:r>
            <a:r>
              <a:rPr i="1" lang="en" sz="2000">
                <a:latin typeface="Courier New"/>
                <a:ea typeface="Courier New"/>
                <a:cs typeface="Courier New"/>
                <a:sym typeface="Courier New"/>
              </a:rPr>
              <a:t>table </a:t>
            </a:r>
            <a:r>
              <a:rPr lang="en" sz="2000">
                <a:latin typeface="Courier New"/>
                <a:ea typeface="Courier New"/>
                <a:cs typeface="Courier New"/>
                <a:sym typeface="Courier New"/>
              </a:rPr>
              <a:t>VALUES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a:t>
            </a:r>
            <a:r>
              <a:rPr i="1" lang="en" sz="2000">
                <a:latin typeface="Courier New"/>
                <a:ea typeface="Courier New"/>
                <a:cs typeface="Courier New"/>
                <a:sym typeface="Courier New"/>
              </a:rPr>
              <a:t>index</a:t>
            </a:r>
            <a:r>
              <a:rPr lang="en" sz="2000">
                <a:latin typeface="Courier New"/>
                <a:ea typeface="Courier New"/>
                <a:cs typeface="Courier New"/>
                <a:sym typeface="Courier New"/>
              </a:rPr>
              <a:t>)...)|</a:t>
            </a:r>
          </a:p>
          <a:p>
            <a:pPr lvl="0" rtl="0">
              <a:spcBef>
                <a:spcPts val="0"/>
              </a:spcBef>
              <a:buNone/>
            </a:pPr>
            <a:r>
              <a:rPr lang="en" sz="2000">
                <a:latin typeface="Courier New"/>
                <a:ea typeface="Courier New"/>
                <a:cs typeface="Courier New"/>
                <a:sym typeface="Courier New"/>
              </a:rPr>
              <a:t>   UPDATE </a:t>
            </a:r>
            <a:r>
              <a:rPr i="1" lang="en" sz="2000">
                <a:latin typeface="Courier New"/>
                <a:ea typeface="Courier New"/>
                <a:cs typeface="Courier New"/>
                <a:sym typeface="Courier New"/>
              </a:rPr>
              <a:t>table </a:t>
            </a:r>
            <a:r>
              <a:rPr lang="en" sz="2000">
                <a:latin typeface="Courier New"/>
                <a:ea typeface="Courier New"/>
                <a:cs typeface="Courier New"/>
                <a:sym typeface="Courier New"/>
              </a:rPr>
              <a:t>SET </a:t>
            </a:r>
            <a:r>
              <a:rPr i="1" lang="en" sz="2000">
                <a:latin typeface="Courier New"/>
                <a:ea typeface="Courier New"/>
                <a:cs typeface="Courier New"/>
                <a:sym typeface="Courier New"/>
              </a:rPr>
              <a:t>column </a:t>
            </a:r>
            <a:r>
              <a:rPr lang="en" sz="2000">
                <a:latin typeface="Courier New"/>
                <a:ea typeface="Courier New"/>
                <a:cs typeface="Courier New"/>
                <a:sym typeface="Courier New"/>
              </a:rPr>
              <a:t>=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a:t>
            </a:r>
            <a:r>
              <a:rPr i="1" lang="en" sz="2000">
                <a:latin typeface="Courier New"/>
                <a:ea typeface="Courier New"/>
                <a:cs typeface="Courier New"/>
                <a:sym typeface="Courier New"/>
              </a:rPr>
              <a:t>index</a:t>
            </a:r>
            <a:r>
              <a:rPr lang="en" sz="2000">
                <a:latin typeface="Courier New"/>
                <a:ea typeface="Courier New"/>
                <a:cs typeface="Courier New"/>
                <a:sym typeface="Courier New"/>
              </a:rPr>
              <a:t>)... |</a:t>
            </a:r>
          </a:p>
          <a:p>
            <a:pPr lvl="0" rtl="0">
              <a:spcBef>
                <a:spcPts val="0"/>
              </a:spcBef>
              <a:buNone/>
            </a:pPr>
            <a:r>
              <a:rPr lang="en" sz="2000">
                <a:latin typeface="Courier New"/>
                <a:ea typeface="Courier New"/>
                <a:cs typeface="Courier New"/>
                <a:sym typeface="Courier New"/>
              </a:rPr>
              <a:t>   DELETE FROM </a:t>
            </a:r>
            <a:r>
              <a:rPr i="1" lang="en" sz="2000">
                <a:latin typeface="Courier New"/>
                <a:ea typeface="Courier New"/>
                <a:cs typeface="Courier New"/>
                <a:sym typeface="Courier New"/>
              </a:rPr>
              <a:t>table </a:t>
            </a:r>
            <a:r>
              <a:rPr lang="en" sz="2000">
                <a:latin typeface="Courier New"/>
                <a:ea typeface="Courier New"/>
                <a:cs typeface="Courier New"/>
                <a:sym typeface="Courier New"/>
              </a:rPr>
              <a:t>WHERE </a:t>
            </a:r>
            <a:r>
              <a:rPr i="1" lang="en" sz="2000">
                <a:latin typeface="Courier New"/>
                <a:ea typeface="Courier New"/>
                <a:cs typeface="Courier New"/>
                <a:sym typeface="Courier New"/>
              </a:rPr>
              <a:t>column </a:t>
            </a:r>
            <a:r>
              <a:rPr lang="en" sz="2000">
                <a:latin typeface="Courier New"/>
                <a:ea typeface="Courier New"/>
                <a:cs typeface="Courier New"/>
                <a:sym typeface="Courier New"/>
              </a:rPr>
              <a:t>= </a:t>
            </a:r>
            <a:r>
              <a:rPr i="1" lang="en" sz="2000">
                <a:latin typeface="Courier New"/>
                <a:ea typeface="Courier New"/>
                <a:cs typeface="Courier New"/>
                <a:sym typeface="Courier New"/>
              </a:rPr>
              <a:t>collection</a:t>
            </a:r>
            <a:r>
              <a:rPr lang="en" sz="2000">
                <a:latin typeface="Courier New"/>
                <a:ea typeface="Courier New"/>
                <a:cs typeface="Courier New"/>
                <a:sym typeface="Courier New"/>
              </a:rPr>
              <a:t>(</a:t>
            </a:r>
            <a:r>
              <a:rPr i="1" lang="en" sz="2000">
                <a:latin typeface="Courier New"/>
                <a:ea typeface="Courier New"/>
                <a:cs typeface="Courier New"/>
                <a:sym typeface="Courier New"/>
              </a:rPr>
              <a:t>index</a:t>
            </a:r>
            <a:r>
              <a:rPr lang="en" sz="2000">
                <a:latin typeface="Courier New"/>
                <a:ea typeface="Courier New"/>
                <a:cs typeface="Courier New"/>
                <a:sym typeface="Courier New"/>
              </a:rPr>
              <a:t>)};</a:t>
            </a:r>
          </a:p>
          <a:p>
            <a:pPr lvl="0" rtl="0">
              <a:spcBef>
                <a:spcPts val="0"/>
              </a:spcBef>
              <a:buClr>
                <a:schemeClr val="dk1"/>
              </a:buClr>
              <a:buSzPct val="50000"/>
              <a:buFont typeface="Arial"/>
              <a:buNone/>
            </a:pPr>
            <a:r>
              <a:rPr lang="en" sz="2200"/>
              <a:t>Where </a:t>
            </a:r>
            <a:r>
              <a:rPr i="1" lang="en" sz="2200"/>
              <a:t>collection </a:t>
            </a:r>
            <a:r>
              <a:rPr lang="en" sz="2200"/>
              <a:t>is a packaged array or nested table, or a schema level nested table.</a:t>
            </a:r>
          </a:p>
        </p:txBody>
      </p:sp>
    </p:spTree>
  </p:cSld>
  <p:clrMapOvr>
    <a:masterClrMapping/>
  </p:clrMapOvr>
  <p:transition spd="slow">
    <p:cut/>
  </p:transition>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6" name="Shape 1386"/>
        <p:cNvGrpSpPr/>
        <p:nvPr/>
      </p:nvGrpSpPr>
      <p:grpSpPr>
        <a:xfrm>
          <a:off x="0" y="0"/>
          <a:ext cx="0" cy="0"/>
          <a:chOff x="0" y="0"/>
          <a:chExt cx="0" cy="0"/>
        </a:xfrm>
      </p:grpSpPr>
      <p:sp>
        <p:nvSpPr>
          <p:cNvPr id="1387" name="Shape 138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Bulk Processing</a:t>
            </a:r>
          </a:p>
        </p:txBody>
      </p:sp>
      <p:graphicFrame>
        <p:nvGraphicFramePr>
          <p:cNvPr id="1388" name="Shape 1388"/>
          <p:cNvGraphicFramePr/>
          <p:nvPr/>
        </p:nvGraphicFramePr>
        <p:xfrm>
          <a:off x="132225" y="661250"/>
          <a:ext cx="3000000" cy="3000000"/>
        </p:xfrm>
        <a:graphic>
          <a:graphicData uri="http://schemas.openxmlformats.org/drawingml/2006/table">
            <a:tbl>
              <a:tblPr>
                <a:noFill/>
                <a:tableStyleId>{3C02302D-1A38-4B88-AC61-B8E5A3A355C6}</a:tableStyleId>
              </a:tblPr>
              <a:tblGrid>
                <a:gridCol w="4425550"/>
                <a:gridCol w="4425550"/>
              </a:tblGrid>
              <a:tr h="3720475">
                <a:tc gridSpan="2">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t_nm_tab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gender.nm%</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 t_cd_tab </a:t>
                      </a:r>
                      <a:r>
                        <a:rPr b="1" lang="en" sz="1000">
                          <a:solidFill>
                            <a:srgbClr val="003366"/>
                          </a:solidFill>
                          <a:latin typeface="Courier New"/>
                          <a:ea typeface="Courier New"/>
                          <a:cs typeface="Courier New"/>
                          <a:sym typeface="Courier New"/>
                        </a:rPr>
                        <a:t>IS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OF</a:t>
                      </a:r>
                      <a:r>
                        <a:rPr lang="en" sz="1000">
                          <a:solidFill>
                            <a:srgbClr val="000080"/>
                          </a:solidFill>
                          <a:latin typeface="Courier New"/>
                          <a:ea typeface="Courier New"/>
                          <a:cs typeface="Courier New"/>
                          <a:sym typeface="Courier New"/>
                        </a:rPr>
                        <a:t> gender.cd%</a:t>
                      </a:r>
                      <a:r>
                        <a:rPr b="1" lang="en" sz="1000">
                          <a:solidFill>
                            <a:srgbClr val="003366"/>
                          </a:solidFill>
                          <a:latin typeface="Courier New"/>
                          <a:ea typeface="Courier New"/>
                          <a:cs typeface="Courier New"/>
                          <a:sym typeface="Courier New"/>
                        </a:rPr>
                        <a:t>TYPE</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l_nm_tab t_nm_tab;</a:t>
                      </a:r>
                    </a:p>
                    <a:p>
                      <a:pPr lvl="0" rtl="0">
                        <a:lnSpc>
                          <a:spcPct val="115000"/>
                        </a:lnSpc>
                        <a:spcBef>
                          <a:spcPts val="0"/>
                        </a:spcBef>
                        <a:buNone/>
                      </a:pPr>
                      <a:r>
                        <a:rPr lang="en" sz="1000">
                          <a:solidFill>
                            <a:srgbClr val="000080"/>
                          </a:solidFill>
                          <a:latin typeface="Courier New"/>
                          <a:ea typeface="Courier New"/>
                          <a:cs typeface="Courier New"/>
                          <a:sym typeface="Courier New"/>
                        </a:rPr>
                        <a:t>   l_cd_tab t_cd_tab := t_cd_tab(</a:t>
                      </a:r>
                      <a:r>
                        <a:rPr lang="en" sz="1000">
                          <a:solidFill>
                            <a:srgbClr val="FF0000"/>
                          </a:solidFill>
                          <a:latin typeface="Courier New"/>
                          <a:ea typeface="Courier New"/>
                          <a:cs typeface="Courier New"/>
                          <a:sym typeface="Courier New"/>
                        </a:rPr>
                        <a:t>'O'</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'N'</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FORALL</a:t>
                      </a:r>
                      <a:r>
                        <a:rPr lang="en" sz="1000">
                          <a:solidFill>
                            <a:srgbClr val="FF0000"/>
                          </a:solidFill>
                          <a:latin typeface="Courier New"/>
                          <a:ea typeface="Courier New"/>
                          <a:cs typeface="Courier New"/>
                          <a:sym typeface="Courier New"/>
                        </a:rPr>
                        <a:t> </a:t>
                      </a:r>
                      <a:r>
                        <a:rPr lang="en" sz="1000">
                          <a:solidFill>
                            <a:srgbClr val="000080"/>
                          </a:solidFill>
                          <a:latin typeface="Courier New"/>
                          <a:ea typeface="Courier New"/>
                          <a:cs typeface="Courier New"/>
                          <a:sym typeface="Courier New"/>
                        </a:rPr>
                        <a:t>c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l_cd_tab.FIRST..l_cd_tab.LAST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DELETE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cd = l_cd_tab(c);</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COMMIT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nm</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BULK</a:t>
                      </a:r>
                      <a:r>
                        <a:rPr lang="en" sz="1000">
                          <a:solidFill>
                            <a:srgbClr val="FF000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COLLECT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l_nm_tab</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gender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ORDER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BY</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FOR</a:t>
                      </a:r>
                      <a:r>
                        <a:rPr lang="en" sz="1000">
                          <a:solidFill>
                            <a:srgbClr val="000080"/>
                          </a:solidFill>
                          <a:latin typeface="Courier New"/>
                          <a:ea typeface="Courier New"/>
                          <a:cs typeface="Courier New"/>
                          <a:sym typeface="Courier New"/>
                        </a:rPr>
                        <a:t> i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l_nm_tab.first .. l_nm_tab.last </a:t>
                      </a:r>
                      <a:r>
                        <a:rPr b="1" lang="en" sz="1000">
                          <a:solidFill>
                            <a:srgbClr val="003366"/>
                          </a:solidFill>
                          <a:latin typeface="Courier New"/>
                          <a:ea typeface="Courier New"/>
                          <a:cs typeface="Courier New"/>
                          <a:sym typeface="Courier New"/>
                        </a:rPr>
                        <a:t>LOOP</a:t>
                      </a:r>
                    </a:p>
                    <a:p>
                      <a:pPr lvl="0" rtl="0">
                        <a:lnSpc>
                          <a:spcPct val="115000"/>
                        </a:lnSpc>
                        <a:spcBef>
                          <a:spcPts val="0"/>
                        </a:spcBef>
                        <a:buNone/>
                      </a:pPr>
                      <a:r>
                        <a:rPr lang="en" sz="1000">
                          <a:solidFill>
                            <a:srgbClr val="000080"/>
                          </a:solidFill>
                          <a:latin typeface="Courier New"/>
                          <a:ea typeface="Courier New"/>
                          <a:cs typeface="Courier New"/>
                          <a:sym typeface="Courier New"/>
                        </a:rPr>
                        <a:t>   	pr(i||</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||l_nm_tab(i));</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LOOP</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hMerge="1"/>
              </a:tr>
              <a:tr h="423875">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Deleted row 4 (Other)</a:t>
                      </a:r>
                    </a:p>
                    <a:p>
                      <a:pPr lvl="0" rtl="0">
                        <a:spcBef>
                          <a:spcPts val="0"/>
                        </a:spcBef>
                        <a:buClr>
                          <a:schemeClr val="dk1"/>
                        </a:buClr>
                        <a:buSzPct val="110000"/>
                        <a:buFont typeface="Arial"/>
                        <a:buNone/>
                      </a:pPr>
                      <a:r>
                        <a:rPr lang="en" sz="1000">
                          <a:latin typeface="Courier New"/>
                          <a:ea typeface="Courier New"/>
                          <a:cs typeface="Courier New"/>
                          <a:sym typeface="Courier New"/>
                        </a:rPr>
                        <a:t>Deleted row 5 (None)</a:t>
                      </a:r>
                    </a:p>
                    <a:p>
                      <a:pPr lvl="0" rtl="0">
                        <a:spcBef>
                          <a:spcPts val="0"/>
                        </a:spcBef>
                        <a:buNone/>
                      </a:pPr>
                      <a:r>
                        <a:t/>
                      </a:r>
                      <a:endParaRPr sz="1000">
                        <a:latin typeface="Courier New"/>
                        <a:ea typeface="Courier New"/>
                        <a:cs typeface="Courier New"/>
                        <a:sym typeface="Courier New"/>
                      </a:endParaRPr>
                    </a:p>
                  </a:txBody>
                  <a:tcPr marT="91425" marB="91425" marR="91425" marL="91425">
                    <a:solidFill>
                      <a:srgbClr val="D9D9D9"/>
                    </a:solidFill>
                  </a:tcPr>
                </a:tc>
                <a:tc>
                  <a:txBody>
                    <a:bodyPr>
                      <a:noAutofit/>
                    </a:bodyPr>
                    <a:lstStyle/>
                    <a:p>
                      <a:pPr lvl="0" rtl="0">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1:Female</a:t>
                      </a:r>
                    </a:p>
                    <a:p>
                      <a:pPr lvl="0" rtl="0">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2:Male</a:t>
                      </a:r>
                    </a:p>
                    <a:p>
                      <a:pPr lvl="0" rtl="0">
                        <a:spcBef>
                          <a:spcPts val="0"/>
                        </a:spcBef>
                        <a:buClr>
                          <a:schemeClr val="dk1"/>
                        </a:buClr>
                        <a:buSzPct val="110000"/>
                        <a:buFont typeface="Arial"/>
                        <a:buNone/>
                      </a:pPr>
                      <a:r>
                        <a:rPr lang="en" sz="1000">
                          <a:solidFill>
                            <a:schemeClr val="dk1"/>
                          </a:solidFill>
                          <a:latin typeface="Courier New"/>
                          <a:ea typeface="Courier New"/>
                          <a:cs typeface="Courier New"/>
                          <a:sym typeface="Courier New"/>
                        </a:rPr>
                        <a:t>3:Unknown</a:t>
                      </a:r>
                    </a:p>
                  </a:txBody>
                  <a:tcPr marT="91425" marB="91425" marR="91425" marL="91425">
                    <a:solidFill>
                      <a:srgbClr val="D9D9D9"/>
                    </a:solidFill>
                  </a:tcPr>
                </a:tc>
              </a:tr>
            </a:tbl>
          </a:graphicData>
        </a:graphic>
      </p:graphicFrame>
    </p:spTree>
  </p:cSld>
  <p:clrMapOvr>
    <a:masterClrMapping/>
  </p:clrMapOvr>
  <p:transition spd="slow">
    <p:cut/>
  </p:transition>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2" name="Shape 1392"/>
        <p:cNvGrpSpPr/>
        <p:nvPr/>
      </p:nvGrpSpPr>
      <p:grpSpPr>
        <a:xfrm>
          <a:off x="0" y="0"/>
          <a:ext cx="0" cy="0"/>
          <a:chOff x="0" y="0"/>
          <a:chExt cx="0" cy="0"/>
        </a:xfrm>
      </p:grpSpPr>
      <p:sp>
        <p:nvSpPr>
          <p:cNvPr id="1393" name="Shape 139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394" name="Shape 1394"/>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395" name="Shape 1395"/>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chemeClr val="accent2"/>
              </a:buClr>
              <a:buSzPct val="100000"/>
              <a:buChar char="●"/>
            </a:pPr>
            <a:r>
              <a:rPr b="1" lang="en" sz="2400">
                <a:solidFill>
                  <a:schemeClr val="accent2"/>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9" name="Shape 1399"/>
        <p:cNvGrpSpPr/>
        <p:nvPr/>
      </p:nvGrpSpPr>
      <p:grpSpPr>
        <a:xfrm>
          <a:off x="0" y="0"/>
          <a:ext cx="0" cy="0"/>
          <a:chOff x="0" y="0"/>
          <a:chExt cx="0" cy="0"/>
        </a:xfrm>
      </p:grpSpPr>
      <p:sp>
        <p:nvSpPr>
          <p:cNvPr id="1400" name="Shape 140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a:t>
            </a:r>
          </a:p>
        </p:txBody>
      </p:sp>
      <p:sp>
        <p:nvSpPr>
          <p:cNvPr id="1401" name="Shape 140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Your code may encounter expected and unexpected errors. When this happens, Oracle will raise a runtime </a:t>
            </a:r>
            <a:r>
              <a:rPr b="1" lang="en"/>
              <a:t>exception</a:t>
            </a:r>
            <a:r>
              <a:rPr lang="en"/>
              <a:t>.</a:t>
            </a:r>
          </a:p>
          <a:p>
            <a:pPr indent="-228600" lvl="0" marL="457200" rtl="0">
              <a:spcBef>
                <a:spcPts val="0"/>
              </a:spcBef>
              <a:buChar char="●"/>
            </a:pPr>
            <a:r>
              <a:rPr lang="en"/>
              <a:t>You can let them happen, rolling back the transaction and bubbling an error stack to the client (this is the best choice, usually).</a:t>
            </a:r>
          </a:p>
          <a:p>
            <a:pPr indent="-228600" lvl="0" marL="457200" rtl="0">
              <a:spcBef>
                <a:spcPts val="0"/>
              </a:spcBef>
              <a:buChar char="●"/>
            </a:pPr>
            <a:r>
              <a:rPr lang="en"/>
              <a:t>You can trap it and do something or nothing. This is called “handling” an exception.</a:t>
            </a:r>
          </a:p>
        </p:txBody>
      </p:sp>
    </p:spTree>
  </p:cSld>
  <p:clrMapOvr>
    <a:masterClrMapping/>
  </p:clrMapOvr>
  <p:transition spd="slow">
    <p:cut/>
  </p:transition>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5" name="Shape 1405"/>
        <p:cNvGrpSpPr/>
        <p:nvPr/>
      </p:nvGrpSpPr>
      <p:grpSpPr>
        <a:xfrm>
          <a:off x="0" y="0"/>
          <a:ext cx="0" cy="0"/>
          <a:chOff x="0" y="0"/>
          <a:chExt cx="0" cy="0"/>
        </a:xfrm>
      </p:grpSpPr>
      <p:sp>
        <p:nvSpPr>
          <p:cNvPr id="1406" name="Shape 1406"/>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Exception</a:t>
            </a:r>
          </a:p>
        </p:txBody>
      </p:sp>
      <p:sp>
        <p:nvSpPr>
          <p:cNvPr id="1407" name="Shape 1407"/>
          <p:cNvSpPr txBox="1"/>
          <p:nvPr>
            <p:ph idx="1" type="body"/>
          </p:nvPr>
        </p:nvSpPr>
        <p:spPr>
          <a:xfrm>
            <a:off x="108900" y="634800"/>
            <a:ext cx="8934600" cy="4247700"/>
          </a:xfrm>
          <a:prstGeom prst="rect">
            <a:avLst/>
          </a:prstGeom>
        </p:spPr>
        <p:txBody>
          <a:bodyPr anchorCtr="0" anchor="t" bIns="91425" lIns="91425" rIns="91425" tIns="91425">
            <a:noAutofit/>
          </a:bodyPr>
          <a:lstStyle/>
          <a:p>
            <a:pPr lvl="0" rtl="0">
              <a:spcBef>
                <a:spcPts val="0"/>
              </a:spcBef>
              <a:buNone/>
            </a:pPr>
            <a:r>
              <a:rPr lang="en"/>
              <a:t>Syntax:</a:t>
            </a:r>
          </a:p>
          <a:p>
            <a:pPr lvl="0">
              <a:spcBef>
                <a:spcPts val="0"/>
              </a:spcBef>
              <a:buNone/>
            </a:pPr>
            <a:r>
              <a:t/>
            </a:r>
            <a:endParaRPr/>
          </a:p>
        </p:txBody>
      </p:sp>
      <p:sp>
        <p:nvSpPr>
          <p:cNvPr id="1408" name="Shape 1408"/>
          <p:cNvSpPr txBox="1"/>
          <p:nvPr/>
        </p:nvSpPr>
        <p:spPr>
          <a:xfrm>
            <a:off x="255900" y="1329900"/>
            <a:ext cx="8638800" cy="36525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1111"/>
              <a:buFont typeface="Arial"/>
              <a:buNone/>
            </a:pPr>
            <a:r>
              <a:rPr b="1" lang="en" sz="1800">
                <a:latin typeface="Courier New"/>
                <a:ea typeface="Courier New"/>
                <a:cs typeface="Courier New"/>
                <a:sym typeface="Courier New"/>
              </a:rPr>
              <a:t>DECLARE</a:t>
            </a:r>
          </a:p>
          <a:p>
            <a:pPr lvl="0" rtl="0">
              <a:lnSpc>
                <a:spcPct val="115000"/>
              </a:lnSpc>
              <a:spcBef>
                <a:spcPts val="0"/>
              </a:spcBef>
              <a:buClr>
                <a:schemeClr val="dk1"/>
              </a:buClr>
              <a:buSzPct val="61111"/>
              <a:buFont typeface="Arial"/>
              <a:buNone/>
            </a:pPr>
            <a:r>
              <a:rPr b="1" lang="en" sz="1800">
                <a:latin typeface="Courier New"/>
                <a:ea typeface="Courier New"/>
                <a:cs typeface="Courier New"/>
                <a:sym typeface="Courier New"/>
              </a:rPr>
              <a:t>BEGIN</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statements;</a:t>
            </a:r>
          </a:p>
          <a:p>
            <a:pPr lvl="0" rtl="0">
              <a:lnSpc>
                <a:spcPct val="115000"/>
              </a:lnSpc>
              <a:spcBef>
                <a:spcPts val="0"/>
              </a:spcBef>
              <a:buClr>
                <a:schemeClr val="dk1"/>
              </a:buClr>
              <a:buSzPct val="61111"/>
              <a:buFont typeface="Arial"/>
              <a:buNone/>
            </a:pPr>
            <a:r>
              <a:rPr b="1" lang="en" sz="1800">
                <a:latin typeface="Courier New"/>
                <a:ea typeface="Courier New"/>
                <a:cs typeface="Courier New"/>
                <a:sym typeface="Courier New"/>
              </a:rPr>
              <a:t>EXCEPTION</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b="1" lang="en" sz="1800">
                <a:latin typeface="Courier New"/>
                <a:ea typeface="Courier New"/>
                <a:cs typeface="Courier New"/>
                <a:sym typeface="Courier New"/>
              </a:rPr>
              <a:t>WHEN</a:t>
            </a:r>
            <a:r>
              <a:rPr lang="en" sz="1800">
                <a:latin typeface="Courier New"/>
                <a:ea typeface="Courier New"/>
                <a:cs typeface="Courier New"/>
                <a:sym typeface="Courier New"/>
              </a:rPr>
              <a:t> </a:t>
            </a:r>
            <a:r>
              <a:rPr i="1" lang="en" sz="1800">
                <a:latin typeface="Courier New"/>
                <a:ea typeface="Courier New"/>
                <a:cs typeface="Courier New"/>
                <a:sym typeface="Courier New"/>
              </a:rPr>
              <a:t>exception1 </a:t>
            </a:r>
            <a:r>
              <a:rPr b="1" lang="en" sz="1800">
                <a:latin typeface="Courier New"/>
                <a:ea typeface="Courier New"/>
                <a:cs typeface="Courier New"/>
                <a:sym typeface="Courier New"/>
              </a:rPr>
              <a:t>THEN</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i="1" lang="en" sz="1800">
                <a:latin typeface="Courier New"/>
                <a:ea typeface="Courier New"/>
                <a:cs typeface="Courier New"/>
                <a:sym typeface="Courier New"/>
              </a:rPr>
              <a:t>statements1</a:t>
            </a:r>
            <a:r>
              <a:rPr lang="en" sz="1800">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b="1" lang="en" sz="1800">
                <a:latin typeface="Courier New"/>
                <a:ea typeface="Courier New"/>
                <a:cs typeface="Courier New"/>
                <a:sym typeface="Courier New"/>
              </a:rPr>
              <a:t>WHEN</a:t>
            </a:r>
            <a:r>
              <a:rPr lang="en" sz="1800">
                <a:latin typeface="Courier New"/>
                <a:ea typeface="Courier New"/>
                <a:cs typeface="Courier New"/>
                <a:sym typeface="Courier New"/>
              </a:rPr>
              <a:t> </a:t>
            </a:r>
            <a:r>
              <a:rPr i="1" lang="en" sz="1800">
                <a:latin typeface="Courier New"/>
                <a:ea typeface="Courier New"/>
                <a:cs typeface="Courier New"/>
                <a:sym typeface="Courier New"/>
              </a:rPr>
              <a:t>exception2 </a:t>
            </a:r>
            <a:r>
              <a:rPr b="1" lang="en" sz="1800">
                <a:latin typeface="Courier New"/>
                <a:ea typeface="Courier New"/>
                <a:cs typeface="Courier New"/>
                <a:sym typeface="Courier New"/>
              </a:rPr>
              <a:t>OR</a:t>
            </a:r>
            <a:r>
              <a:rPr lang="en" sz="1800">
                <a:latin typeface="Courier New"/>
                <a:ea typeface="Courier New"/>
                <a:cs typeface="Courier New"/>
                <a:sym typeface="Courier New"/>
              </a:rPr>
              <a:t> </a:t>
            </a:r>
            <a:r>
              <a:rPr i="1" lang="en" sz="1800">
                <a:latin typeface="Courier New"/>
                <a:ea typeface="Courier New"/>
                <a:cs typeface="Courier New"/>
                <a:sym typeface="Courier New"/>
              </a:rPr>
              <a:t>exception3 </a:t>
            </a:r>
            <a:r>
              <a:rPr b="1" lang="en" sz="1800">
                <a:latin typeface="Courier New"/>
                <a:ea typeface="Courier New"/>
                <a:cs typeface="Courier New"/>
                <a:sym typeface="Courier New"/>
              </a:rPr>
              <a:t>THEN</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i="1" lang="en" sz="1800">
                <a:latin typeface="Courier New"/>
                <a:ea typeface="Courier New"/>
                <a:cs typeface="Courier New"/>
                <a:sym typeface="Courier New"/>
              </a:rPr>
              <a:t>statements2</a:t>
            </a:r>
            <a:r>
              <a:rPr lang="en" sz="1800">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b="1" lang="en" sz="1800">
                <a:latin typeface="Courier New"/>
                <a:ea typeface="Courier New"/>
                <a:cs typeface="Courier New"/>
                <a:sym typeface="Courier New"/>
              </a:rPr>
              <a:t>WHEN</a:t>
            </a:r>
            <a:r>
              <a:rPr lang="en" sz="1800">
                <a:latin typeface="Courier New"/>
                <a:ea typeface="Courier New"/>
                <a:cs typeface="Courier New"/>
                <a:sym typeface="Courier New"/>
              </a:rPr>
              <a:t> </a:t>
            </a:r>
            <a:r>
              <a:rPr b="1" lang="en" sz="1800">
                <a:latin typeface="Courier New"/>
                <a:ea typeface="Courier New"/>
                <a:cs typeface="Courier New"/>
                <a:sym typeface="Courier New"/>
              </a:rPr>
              <a:t>OTHERS</a:t>
            </a:r>
            <a:r>
              <a:rPr lang="en" sz="1800">
                <a:latin typeface="Courier New"/>
                <a:ea typeface="Courier New"/>
                <a:cs typeface="Courier New"/>
                <a:sym typeface="Courier New"/>
              </a:rPr>
              <a:t> </a:t>
            </a:r>
            <a:r>
              <a:rPr b="1" lang="en" sz="1800">
                <a:latin typeface="Courier New"/>
                <a:ea typeface="Courier New"/>
                <a:cs typeface="Courier New"/>
                <a:sym typeface="Courier New"/>
              </a:rPr>
              <a:t>THEN</a:t>
            </a:r>
          </a:p>
          <a:p>
            <a:pPr lvl="0" rtl="0">
              <a:lnSpc>
                <a:spcPct val="115000"/>
              </a:lnSpc>
              <a:spcBef>
                <a:spcPts val="0"/>
              </a:spcBef>
              <a:buClr>
                <a:schemeClr val="dk1"/>
              </a:buClr>
              <a:buSzPct val="61111"/>
              <a:buFont typeface="Arial"/>
              <a:buNone/>
            </a:pPr>
            <a:r>
              <a:rPr lang="en" sz="1800">
                <a:latin typeface="Courier New"/>
                <a:ea typeface="Courier New"/>
                <a:cs typeface="Courier New"/>
                <a:sym typeface="Courier New"/>
              </a:rPr>
              <a:t>    </a:t>
            </a:r>
            <a:r>
              <a:rPr i="1" lang="en" sz="1800">
                <a:latin typeface="Courier New"/>
                <a:ea typeface="Courier New"/>
                <a:cs typeface="Courier New"/>
                <a:sym typeface="Courier New"/>
              </a:rPr>
              <a:t>statements3</a:t>
            </a:r>
            <a:r>
              <a:rPr lang="en" sz="1800">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b="1" lang="en" sz="1800">
                <a:latin typeface="Courier New"/>
                <a:ea typeface="Courier New"/>
                <a:cs typeface="Courier New"/>
                <a:sym typeface="Courier New"/>
              </a:rPr>
              <a:t>END</a:t>
            </a:r>
            <a:r>
              <a:rPr lang="en" sz="1800">
                <a:latin typeface="Courier New"/>
                <a:ea typeface="Courier New"/>
                <a:cs typeface="Courier New"/>
                <a:sym typeface="Courier New"/>
              </a:rPr>
              <a:t>;</a:t>
            </a:r>
          </a:p>
        </p:txBody>
      </p:sp>
      <p:sp>
        <p:nvSpPr>
          <p:cNvPr id="1409" name="Shape 1409"/>
          <p:cNvSpPr txBox="1"/>
          <p:nvPr/>
        </p:nvSpPr>
        <p:spPr>
          <a:xfrm>
            <a:off x="6057825" y="2647725"/>
            <a:ext cx="2836800" cy="3495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Must have at least one exception</a:t>
            </a:r>
          </a:p>
        </p:txBody>
      </p:sp>
      <p:sp>
        <p:nvSpPr>
          <p:cNvPr id="1410" name="Shape 1410"/>
          <p:cNvSpPr txBox="1"/>
          <p:nvPr/>
        </p:nvSpPr>
        <p:spPr>
          <a:xfrm>
            <a:off x="5857500" y="3281100"/>
            <a:ext cx="3037200" cy="3495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Can handle more than one at once</a:t>
            </a:r>
          </a:p>
        </p:txBody>
      </p:sp>
      <p:sp>
        <p:nvSpPr>
          <p:cNvPr id="1411" name="Shape 1411"/>
          <p:cNvSpPr txBox="1"/>
          <p:nvPr/>
        </p:nvSpPr>
        <p:spPr>
          <a:xfrm>
            <a:off x="5857500" y="3914475"/>
            <a:ext cx="3037200" cy="6897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a:t>Optional and ill-reputed OTHERS must be last.</a:t>
            </a:r>
          </a:p>
        </p:txBody>
      </p:sp>
      <p:cxnSp>
        <p:nvCxnSpPr>
          <p:cNvPr id="1412" name="Shape 1412"/>
          <p:cNvCxnSpPr>
            <a:stCxn id="1409" idx="1"/>
          </p:cNvCxnSpPr>
          <p:nvPr/>
        </p:nvCxnSpPr>
        <p:spPr>
          <a:xfrm rot="10800000">
            <a:off x="3520425" y="2821275"/>
            <a:ext cx="2537400" cy="1200"/>
          </a:xfrm>
          <a:prstGeom prst="straightConnector1">
            <a:avLst/>
          </a:prstGeom>
          <a:noFill/>
          <a:ln cap="flat" cmpd="sng" w="9525">
            <a:solidFill>
              <a:schemeClr val="dk2"/>
            </a:solidFill>
            <a:prstDash val="solid"/>
            <a:round/>
            <a:headEnd len="lg" w="lg" type="none"/>
            <a:tailEnd len="lg" w="lg" type="triangle"/>
          </a:ln>
        </p:spPr>
      </p:cxnSp>
      <p:cxnSp>
        <p:nvCxnSpPr>
          <p:cNvPr id="1413" name="Shape 1413"/>
          <p:cNvCxnSpPr>
            <a:stCxn id="1410" idx="1"/>
          </p:cNvCxnSpPr>
          <p:nvPr/>
        </p:nvCxnSpPr>
        <p:spPr>
          <a:xfrm flipH="1">
            <a:off x="5521200" y="3455850"/>
            <a:ext cx="336300" cy="300"/>
          </a:xfrm>
          <a:prstGeom prst="straightConnector1">
            <a:avLst/>
          </a:prstGeom>
          <a:noFill/>
          <a:ln cap="flat" cmpd="sng" w="9525">
            <a:solidFill>
              <a:schemeClr val="dk2"/>
            </a:solidFill>
            <a:prstDash val="solid"/>
            <a:round/>
            <a:headEnd len="lg" w="lg" type="none"/>
            <a:tailEnd len="lg" w="lg" type="triangle"/>
          </a:ln>
        </p:spPr>
      </p:cxnSp>
      <p:cxnSp>
        <p:nvCxnSpPr>
          <p:cNvPr id="1414" name="Shape 1414"/>
          <p:cNvCxnSpPr>
            <a:stCxn id="1411" idx="1"/>
          </p:cNvCxnSpPr>
          <p:nvPr/>
        </p:nvCxnSpPr>
        <p:spPr>
          <a:xfrm rot="10800000">
            <a:off x="3148200" y="4238625"/>
            <a:ext cx="2709300" cy="207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06950" y="36001"/>
            <a:ext cx="8229600" cy="598799"/>
          </a:xfrm>
          <a:prstGeom prst="rect">
            <a:avLst/>
          </a:prstGeom>
        </p:spPr>
        <p:txBody>
          <a:bodyPr anchorCtr="0" anchor="ctr" bIns="91425" lIns="91425" rIns="91425" tIns="91425">
            <a:noAutofit/>
          </a:bodyPr>
          <a:lstStyle/>
          <a:p>
            <a:pPr lvl="0" algn="ctr">
              <a:spcBef>
                <a:spcPts val="0"/>
              </a:spcBef>
              <a:buNone/>
            </a:pPr>
            <a:r>
              <a:rPr lang="en"/>
              <a:t>The Author/Speaker</a:t>
            </a:r>
          </a:p>
        </p:txBody>
      </p:sp>
      <p:sp>
        <p:nvSpPr>
          <p:cNvPr id="49" name="Shape 49"/>
          <p:cNvSpPr txBox="1"/>
          <p:nvPr>
            <p:ph idx="1" type="body"/>
          </p:nvPr>
        </p:nvSpPr>
        <p:spPr>
          <a:xfrm>
            <a:off x="108900" y="634800"/>
            <a:ext cx="8934599" cy="4444200"/>
          </a:xfrm>
          <a:prstGeom prst="rect">
            <a:avLst/>
          </a:prstGeom>
        </p:spPr>
        <p:txBody>
          <a:bodyPr anchorCtr="0" anchor="t" bIns="91425" lIns="91425" rIns="91425" tIns="91425">
            <a:noAutofit/>
          </a:bodyPr>
          <a:lstStyle/>
          <a:p>
            <a:pPr lvl="0" rtl="0">
              <a:lnSpc>
                <a:spcPct val="90000"/>
              </a:lnSpc>
              <a:spcBef>
                <a:spcPts val="0"/>
              </a:spcBef>
              <a:buNone/>
            </a:pPr>
            <a:r>
              <a:rPr lang="en" sz="1900">
                <a:solidFill>
                  <a:schemeClr val="dk1"/>
                </a:solidFill>
                <a:latin typeface="Calibri"/>
                <a:ea typeface="Calibri"/>
                <a:cs typeface="Calibri"/>
                <a:sym typeface="Calibri"/>
              </a:rPr>
              <a:t>Contacts</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Website:</a:t>
            </a:r>
            <a:r>
              <a:rPr lang="en" sz="1900">
                <a:solidFill>
                  <a:schemeClr val="dk1"/>
                </a:solidFill>
                <a:latin typeface="Calibri"/>
                <a:ea typeface="Calibri"/>
                <a:cs typeface="Calibri"/>
                <a:sym typeface="Calibri"/>
                <a:hlinkClick r:id="rId3"/>
              </a:rPr>
              <a:t> </a:t>
            </a:r>
            <a:r>
              <a:rPr lang="en" sz="1900" u="sng">
                <a:solidFill>
                  <a:schemeClr val="hlink"/>
                </a:solidFill>
                <a:latin typeface="Calibri"/>
                <a:ea typeface="Calibri"/>
                <a:cs typeface="Calibri"/>
                <a:sym typeface="Calibri"/>
                <a:hlinkClick r:id="rId4"/>
              </a:rPr>
              <a:t>dbartisans.com</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Twitter: @billcoulam</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Email: bill.coulam@dbartisans.com</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LinkedIn:</a:t>
            </a:r>
            <a:r>
              <a:rPr lang="en" sz="1900">
                <a:solidFill>
                  <a:schemeClr val="dk1"/>
                </a:solidFill>
                <a:latin typeface="Calibri"/>
                <a:ea typeface="Calibri"/>
                <a:cs typeface="Calibri"/>
                <a:sym typeface="Calibri"/>
                <a:hlinkClick r:id="rId5"/>
              </a:rPr>
              <a:t> </a:t>
            </a:r>
            <a:r>
              <a:rPr lang="en" sz="1900" u="sng">
                <a:solidFill>
                  <a:schemeClr val="hlink"/>
                </a:solidFill>
                <a:latin typeface="Calibri"/>
                <a:ea typeface="Calibri"/>
                <a:cs typeface="Calibri"/>
                <a:sym typeface="Calibri"/>
                <a:hlinkClick r:id="rId6"/>
              </a:rPr>
              <a:t>billcoulam</a:t>
            </a:r>
          </a:p>
          <a:p>
            <a:pPr lvl="0" rtl="0">
              <a:lnSpc>
                <a:spcPct val="90000"/>
              </a:lnSpc>
              <a:spcBef>
                <a:spcPts val="0"/>
              </a:spcBef>
              <a:buNone/>
            </a:pPr>
            <a:r>
              <a:t/>
            </a:r>
            <a:endParaRPr sz="1900">
              <a:solidFill>
                <a:schemeClr val="dk1"/>
              </a:solidFill>
              <a:latin typeface="Calibri"/>
              <a:ea typeface="Calibri"/>
              <a:cs typeface="Calibri"/>
              <a:sym typeface="Calibri"/>
            </a:endParaRPr>
          </a:p>
          <a:p>
            <a:pPr lvl="0" rtl="0">
              <a:lnSpc>
                <a:spcPct val="90000"/>
              </a:lnSpc>
              <a:spcBef>
                <a:spcPts val="0"/>
              </a:spcBef>
              <a:buNone/>
            </a:pPr>
            <a:r>
              <a:rPr lang="en" sz="1900">
                <a:solidFill>
                  <a:schemeClr val="dk1"/>
                </a:solidFill>
                <a:latin typeface="Calibri"/>
                <a:ea typeface="Calibri"/>
                <a:cs typeface="Calibri"/>
                <a:sym typeface="Calibri"/>
              </a:rPr>
              <a:t>Experience and Focus</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C, C++, Java, JavaScript and </a:t>
            </a:r>
            <a:r>
              <a:rPr b="1" lang="en" sz="1900">
                <a:solidFill>
                  <a:schemeClr val="dk1"/>
                </a:solidFill>
                <a:latin typeface="Calibri"/>
                <a:ea typeface="Calibri"/>
                <a:cs typeface="Calibri"/>
                <a:sym typeface="Calibri"/>
              </a:rPr>
              <a:t>PL/SQL since 1995</a:t>
            </a:r>
          </a:p>
          <a:p>
            <a:pPr indent="-336550" lvl="0" marL="457200" rtl="0">
              <a:lnSpc>
                <a:spcPct val="90000"/>
              </a:lnSpc>
              <a:spcBef>
                <a:spcPts val="0"/>
              </a:spcBef>
              <a:buSzPct val="89473"/>
            </a:pPr>
            <a:r>
              <a:rPr b="1" lang="en" sz="1900">
                <a:solidFill>
                  <a:schemeClr val="dk1"/>
                </a:solidFill>
                <a:latin typeface="Calibri"/>
                <a:ea typeface="Calibri"/>
                <a:cs typeface="Calibri"/>
                <a:sym typeface="Calibri"/>
              </a:rPr>
              <a:t>Oracle data/database design and tuning since 1997</a:t>
            </a:r>
          </a:p>
          <a:p>
            <a:pPr indent="-336550" lvl="0" marL="457200" rtl="0">
              <a:lnSpc>
                <a:spcPct val="90000"/>
              </a:lnSpc>
              <a:spcBef>
                <a:spcPts val="0"/>
              </a:spcBef>
              <a:buSzPct val="89473"/>
            </a:pPr>
            <a:r>
              <a:rPr b="1" lang="en" sz="1900">
                <a:solidFill>
                  <a:schemeClr val="dk1"/>
                </a:solidFill>
                <a:latin typeface="Calibri"/>
                <a:ea typeface="Calibri"/>
                <a:cs typeface="Calibri"/>
                <a:sym typeface="Calibri"/>
              </a:rPr>
              <a:t>Passionate about best programming/design practices</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Andersen Consulting - San Francisco, Denver, Herndon VA</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New Global Telecom - Denver, CO</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The Structure Group - Houston, TX</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Church of Jesus Christ of Latter Day Saints - SLC, UT</a:t>
            </a:r>
          </a:p>
          <a:p>
            <a:pPr indent="-336550" lvl="0" marL="457200" rtl="0">
              <a:lnSpc>
                <a:spcPct val="90000"/>
              </a:lnSpc>
              <a:spcBef>
                <a:spcPts val="0"/>
              </a:spcBef>
              <a:buSzPct val="89473"/>
            </a:pPr>
            <a:r>
              <a:rPr lang="en" sz="1900">
                <a:solidFill>
                  <a:schemeClr val="dk1"/>
                </a:solidFill>
                <a:latin typeface="Calibri"/>
                <a:ea typeface="Calibri"/>
                <a:cs typeface="Calibri"/>
                <a:sym typeface="Calibri"/>
              </a:rPr>
              <a:t>Speaker at RMOUG, IOUG, ODTUG and UTOUG since 2001</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InstantClient</a:t>
            </a:r>
          </a:p>
        </p:txBody>
      </p:sp>
      <p:sp>
        <p:nvSpPr>
          <p:cNvPr id="160" name="Shape 160"/>
          <p:cNvSpPr txBox="1"/>
          <p:nvPr>
            <p:ph idx="1" type="body"/>
          </p:nvPr>
        </p:nvSpPr>
        <p:spPr>
          <a:xfrm>
            <a:off x="108900" y="634800"/>
            <a:ext cx="1992900" cy="3414899"/>
          </a:xfrm>
          <a:prstGeom prst="rect">
            <a:avLst/>
          </a:prstGeom>
        </p:spPr>
        <p:txBody>
          <a:bodyPr anchorCtr="0" anchor="t" bIns="91425" lIns="91425" rIns="91425" tIns="91425">
            <a:noAutofit/>
          </a:bodyPr>
          <a:lstStyle/>
          <a:p>
            <a:pPr lvl="0" rtl="0">
              <a:spcBef>
                <a:spcPts val="0"/>
              </a:spcBef>
              <a:buNone/>
            </a:pPr>
            <a:r>
              <a:rPr lang="en" sz="1800"/>
              <a:t>This is what my directory looks like.</a:t>
            </a:r>
          </a:p>
          <a:p>
            <a:pPr lvl="0" rtl="0">
              <a:spcBef>
                <a:spcPts val="0"/>
              </a:spcBef>
              <a:buNone/>
            </a:pPr>
            <a:r>
              <a:rPr lang="en" sz="1800"/>
              <a:t>sqlnet.ora tells client which naming method to prefer.</a:t>
            </a:r>
          </a:p>
          <a:p>
            <a:pPr lvl="0" rtl="0">
              <a:spcBef>
                <a:spcPts val="0"/>
              </a:spcBef>
              <a:buNone/>
            </a:pPr>
            <a:r>
              <a:rPr lang="en" sz="1800"/>
              <a:t>tnsnames.ora points to a local Oracle DB named MY12C:</a:t>
            </a:r>
          </a:p>
          <a:p>
            <a:pPr lvl="0" rtl="0">
              <a:spcBef>
                <a:spcPts val="0"/>
              </a:spcBef>
              <a:buNone/>
            </a:pPr>
            <a:r>
              <a:t/>
            </a:r>
            <a:endParaRPr/>
          </a:p>
          <a:p>
            <a:pPr lvl="0">
              <a:spcBef>
                <a:spcPts val="0"/>
              </a:spcBef>
              <a:buNone/>
            </a:pPr>
            <a:r>
              <a:t/>
            </a:r>
            <a:endParaRPr/>
          </a:p>
        </p:txBody>
      </p:sp>
      <p:pic>
        <p:nvPicPr>
          <p:cNvPr id="161" name="Shape 161"/>
          <p:cNvPicPr preferRelativeResize="0"/>
          <p:nvPr/>
        </p:nvPicPr>
        <p:blipFill>
          <a:blip r:embed="rId3">
            <a:alphaModFix/>
          </a:blip>
          <a:stretch>
            <a:fillRect/>
          </a:stretch>
        </p:blipFill>
        <p:spPr>
          <a:xfrm>
            <a:off x="1920749" y="843751"/>
            <a:ext cx="7149225" cy="3561674"/>
          </a:xfrm>
          <a:prstGeom prst="rect">
            <a:avLst/>
          </a:prstGeom>
          <a:noFill/>
          <a:ln>
            <a:noFill/>
          </a:ln>
        </p:spPr>
      </p:pic>
      <p:sp>
        <p:nvSpPr>
          <p:cNvPr id="162" name="Shape 162"/>
          <p:cNvSpPr txBox="1"/>
          <p:nvPr/>
        </p:nvSpPr>
        <p:spPr>
          <a:xfrm>
            <a:off x="204200" y="4506775"/>
            <a:ext cx="8817300" cy="555300"/>
          </a:xfrm>
          <a:prstGeom prst="rect">
            <a:avLst/>
          </a:prstGeom>
          <a:noFill/>
          <a:ln>
            <a:noFill/>
          </a:ln>
        </p:spPr>
        <p:txBody>
          <a:bodyPr anchorCtr="0" anchor="t" bIns="91425" lIns="91425" rIns="91425" tIns="91425">
            <a:noAutofit/>
          </a:bodyPr>
          <a:lstStyle/>
          <a:p>
            <a:pPr lvl="0" rtl="0">
              <a:spcBef>
                <a:spcPts val="0"/>
              </a:spcBef>
              <a:buNone/>
            </a:pPr>
            <a:r>
              <a:rPr lang="en" sz="1800"/>
              <a:t>So… PATH=...;C:\oracle\instantclient\11.2;...</a:t>
            </a:r>
          </a:p>
          <a:p>
            <a:pPr lvl="0">
              <a:spcBef>
                <a:spcPts val="0"/>
              </a:spcBef>
              <a:buNone/>
            </a:pPr>
            <a:r>
              <a:rPr lang="en" sz="1800"/>
              <a:t>         TNS_ADMIN=C:\oracle\sqlnet</a:t>
            </a:r>
          </a:p>
        </p:txBody>
      </p:sp>
    </p:spTree>
  </p:cSld>
  <p:clrMapOvr>
    <a:masterClrMapping/>
  </p:clrMapOvr>
  <p:transition spd="slow">
    <p:cut/>
  </p:transition>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8" name="Shape 1418"/>
        <p:cNvGrpSpPr/>
        <p:nvPr/>
      </p:nvGrpSpPr>
      <p:grpSpPr>
        <a:xfrm>
          <a:off x="0" y="0"/>
          <a:ext cx="0" cy="0"/>
          <a:chOff x="0" y="0"/>
          <a:chExt cx="0" cy="0"/>
        </a:xfrm>
      </p:grpSpPr>
      <p:sp>
        <p:nvSpPr>
          <p:cNvPr id="1419" name="Shape 141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Basic Rules</a:t>
            </a:r>
          </a:p>
        </p:txBody>
      </p:sp>
      <p:sp>
        <p:nvSpPr>
          <p:cNvPr id="1420" name="Shape 1420"/>
          <p:cNvSpPr txBox="1"/>
          <p:nvPr>
            <p:ph idx="1" type="body"/>
          </p:nvPr>
        </p:nvSpPr>
        <p:spPr>
          <a:xfrm>
            <a:off x="0" y="634800"/>
            <a:ext cx="5124299" cy="4415399"/>
          </a:xfrm>
          <a:prstGeom prst="rect">
            <a:avLst/>
          </a:prstGeom>
        </p:spPr>
        <p:txBody>
          <a:bodyPr anchorCtr="0" anchor="t" bIns="91425" lIns="91425" rIns="91425" tIns="91425">
            <a:noAutofit/>
          </a:bodyPr>
          <a:lstStyle/>
          <a:p>
            <a:pPr indent="-349250" lvl="0" marL="457200" rtl="0">
              <a:spcBef>
                <a:spcPts val="0"/>
              </a:spcBef>
              <a:buSzPct val="100000"/>
              <a:buChar char="●"/>
            </a:pPr>
            <a:r>
              <a:rPr lang="en" sz="1900"/>
              <a:t>Each PL/SQL block can have an exception section.</a:t>
            </a:r>
          </a:p>
          <a:p>
            <a:pPr indent="-349250" lvl="0" marL="457200" rtl="0">
              <a:spcBef>
                <a:spcPts val="0"/>
              </a:spcBef>
              <a:buSzPct val="100000"/>
              <a:buChar char="●"/>
            </a:pPr>
            <a:r>
              <a:rPr lang="en" sz="1900"/>
              <a:t>An exception section has 1..N exception handlers which start with WHEN </a:t>
            </a:r>
            <a:r>
              <a:rPr i="1" lang="en" sz="1900"/>
              <a:t>expr.</a:t>
            </a:r>
          </a:p>
          <a:p>
            <a:pPr indent="-349250" lvl="0" marL="457200" rtl="0">
              <a:spcBef>
                <a:spcPts val="0"/>
              </a:spcBef>
              <a:buSzPct val="100000"/>
              <a:buChar char="●"/>
            </a:pPr>
            <a:r>
              <a:rPr lang="en" sz="1900"/>
              <a:t>A raised exception halts and transfers control to nearest exception section</a:t>
            </a:r>
          </a:p>
          <a:p>
            <a:pPr indent="-349250" lvl="0" marL="457200" rtl="0">
              <a:spcBef>
                <a:spcPts val="0"/>
              </a:spcBef>
              <a:buSzPct val="100000"/>
              <a:buChar char="●"/>
            </a:pPr>
            <a:r>
              <a:rPr lang="en" sz="1900"/>
              <a:t>If no handler, the exception “bubbles” up to the caller</a:t>
            </a:r>
          </a:p>
          <a:p>
            <a:pPr indent="-349250" lvl="0" marL="457200" rtl="0">
              <a:spcBef>
                <a:spcPts val="0"/>
              </a:spcBef>
              <a:buSzPct val="100000"/>
              <a:buChar char="●"/>
            </a:pPr>
            <a:r>
              <a:rPr lang="en" sz="1900"/>
              <a:t>After handler runs, control moves to next statement in the enclosing block (if any), unless re-raised.</a:t>
            </a:r>
          </a:p>
          <a:p>
            <a:pPr indent="-349250" lvl="0" marL="457200" rtl="0">
              <a:spcBef>
                <a:spcPts val="0"/>
              </a:spcBef>
              <a:buSzPct val="100000"/>
              <a:buChar char="●"/>
            </a:pPr>
            <a:r>
              <a:rPr lang="en" sz="1900"/>
              <a:t>If exception from block declaration section, will bubble up w/o being handled in the block.</a:t>
            </a:r>
          </a:p>
          <a:p>
            <a:pPr indent="-349250" lvl="0" marL="457200" rtl="0">
              <a:spcBef>
                <a:spcPts val="0"/>
              </a:spcBef>
              <a:buSzPct val="100000"/>
              <a:buChar char="●"/>
            </a:pPr>
            <a:r>
              <a:rPr lang="en" sz="1900"/>
              <a:t>WHEN OTHERS handler must be last</a:t>
            </a:r>
          </a:p>
        </p:txBody>
      </p:sp>
      <p:sp>
        <p:nvSpPr>
          <p:cNvPr id="1421" name="Shape 1421"/>
          <p:cNvSpPr txBox="1"/>
          <p:nvPr/>
        </p:nvSpPr>
        <p:spPr>
          <a:xfrm>
            <a:off x="5025500" y="647775"/>
            <a:ext cx="4118399" cy="4415399"/>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remove_acct(i_acct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IS</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l_acct_valid := check_acct(i_acct);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BEGIN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i="1" lang="en" sz="1000">
                <a:solidFill>
                  <a:srgbClr val="339966"/>
                </a:solidFill>
                <a:highlight>
                  <a:srgbClr val="FFFFFF"/>
                </a:highlight>
                <a:latin typeface="Courier New"/>
                <a:ea typeface="Courier New"/>
                <a:cs typeface="Courier New"/>
                <a:sym typeface="Courier New"/>
              </a:rPr>
              <a:t>-- do some initial stuff</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BEGIN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DELETE</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FROM</a:t>
            </a:r>
            <a:r>
              <a:rPr lang="en" sz="10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IF</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SQL</a:t>
            </a:r>
            <a:r>
              <a:rPr lang="en" sz="1000">
                <a:solidFill>
                  <a:srgbClr val="000080"/>
                </a:solidFill>
                <a:highlight>
                  <a:srgbClr val="FFFFFF"/>
                </a:highlight>
                <a:latin typeface="Courier New"/>
                <a:ea typeface="Courier New"/>
                <a:cs typeface="Courier New"/>
                <a:sym typeface="Courier New"/>
              </a:rPr>
              <a:t>%</a:t>
            </a:r>
            <a:r>
              <a:rPr b="1" lang="en" sz="1000">
                <a:solidFill>
                  <a:srgbClr val="003366"/>
                </a:solidFill>
                <a:highlight>
                  <a:srgbClr val="FFFFFF"/>
                </a:highlight>
                <a:latin typeface="Courier New"/>
                <a:ea typeface="Courier New"/>
                <a:cs typeface="Courier New"/>
                <a:sym typeface="Courier New"/>
              </a:rPr>
              <a:t>ROWCOUNT</a:t>
            </a:r>
            <a:r>
              <a:rPr lang="en" sz="1000">
                <a:solidFill>
                  <a:srgbClr val="000080"/>
                </a:solidFill>
                <a:highlight>
                  <a:srgbClr val="FFFFFF"/>
                </a:highlight>
                <a:latin typeface="Courier New"/>
                <a:ea typeface="Courier New"/>
                <a:cs typeface="Courier New"/>
                <a:sym typeface="Courier New"/>
              </a:rPr>
              <a:t> = </a:t>
            </a:r>
            <a:r>
              <a:rPr lang="en" sz="1000">
                <a:solidFill>
                  <a:srgbClr val="0000FF"/>
                </a:solidFill>
                <a:highlight>
                  <a:srgbClr val="FFFFFF"/>
                </a:highlight>
                <a:latin typeface="Courier New"/>
                <a:ea typeface="Courier New"/>
                <a:cs typeface="Courier New"/>
                <a:sym typeface="Courier New"/>
              </a:rPr>
              <a:t>0</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RAISE</a:t>
            </a:r>
            <a:r>
              <a:rPr lang="en" sz="1000">
                <a:solidFill>
                  <a:srgbClr val="000080"/>
                </a:solidFill>
                <a:highlight>
                  <a:srgbClr val="FFFFFF"/>
                </a:highlight>
                <a:latin typeface="Courier New"/>
                <a:ea typeface="Courier New"/>
                <a:cs typeface="Courier New"/>
                <a:sym typeface="Courier New"/>
              </a:rPr>
              <a:t> biz_pkg.gx_acct_missing;</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IF</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i="1" lang="en" sz="1000">
                <a:solidFill>
                  <a:srgbClr val="339966"/>
                </a:solidFill>
                <a:highlight>
                  <a:srgbClr val="FFFFFF"/>
                </a:highlight>
                <a:latin typeface="Courier New"/>
                <a:ea typeface="Courier New"/>
                <a:cs typeface="Courier New"/>
                <a:sym typeface="Courier New"/>
              </a:rPr>
              <a:t>-- more actions to follow acct removal</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EXCEPTION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WHEN</a:t>
            </a:r>
            <a:r>
              <a:rPr lang="en" sz="1000">
                <a:solidFill>
                  <a:srgbClr val="000080"/>
                </a:solidFill>
                <a:highlight>
                  <a:srgbClr val="FFFFFF"/>
                </a:highlight>
                <a:latin typeface="Courier New"/>
                <a:ea typeface="Courier New"/>
                <a:cs typeface="Courier New"/>
                <a:sym typeface="Courier New"/>
              </a:rPr>
              <a:t> biz_pkg.gx_acct_missing </a:t>
            </a:r>
            <a:r>
              <a:rPr b="1" lang="en" sz="1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logs.warn(</a:t>
            </a:r>
            <a:r>
              <a:rPr lang="en" sz="1000">
                <a:solidFill>
                  <a:srgbClr val="FF0000"/>
                </a:solidFill>
                <a:highlight>
                  <a:srgbClr val="FFFFFF"/>
                </a:highlight>
                <a:latin typeface="Courier New"/>
                <a:ea typeface="Courier New"/>
                <a:cs typeface="Courier New"/>
                <a:sym typeface="Courier New"/>
              </a:rPr>
              <a:t>'Account '</a:t>
            </a:r>
            <a:r>
              <a:rPr lang="en" sz="1000">
                <a:solidFill>
                  <a:srgbClr val="000080"/>
                </a:solidFill>
                <a:highlight>
                  <a:srgbClr val="FFFFFF"/>
                </a:highlight>
                <a:latin typeface="Courier New"/>
                <a:ea typeface="Courier New"/>
                <a:cs typeface="Courier New"/>
                <a:sym typeface="Courier New"/>
              </a:rPr>
              <a:t>||i_acct||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lang="en" sz="1000">
                <a:solidFill>
                  <a:srgbClr val="FF0000"/>
                </a:solidFill>
                <a:highlight>
                  <a:srgbClr val="FFFFFF"/>
                </a:highlight>
                <a:latin typeface="Courier New"/>
                <a:ea typeface="Courier New"/>
                <a:cs typeface="Courier New"/>
                <a:sym typeface="Courier New"/>
              </a:rPr>
              <a:t>'has already been removed.'</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i="1" lang="en" sz="1000">
                <a:solidFill>
                  <a:srgbClr val="339966"/>
                </a:solidFill>
                <a:highlight>
                  <a:srgbClr val="FFFFFF"/>
                </a:highlight>
                <a:latin typeface="Courier New"/>
                <a:ea typeface="Courier New"/>
                <a:cs typeface="Courier New"/>
                <a:sym typeface="Courier New"/>
              </a:rPr>
              <a:t>-- do additional stuff when named</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i="1" lang="en" sz="1000">
                <a:solidFill>
                  <a:srgbClr val="339966"/>
                </a:solidFill>
                <a:highlight>
                  <a:srgbClr val="FFFFFF"/>
                </a:highlight>
                <a:latin typeface="Courier New"/>
                <a:ea typeface="Courier New"/>
                <a:cs typeface="Courier New"/>
                <a:sym typeface="Courier New"/>
              </a:rPr>
              <a:t>-- account is confirmed as removed</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EXCEPTION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WHEN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OTHERS</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THEN</a:t>
            </a:r>
            <a:r>
              <a:rPr lang="en" sz="1000">
                <a:solidFill>
                  <a:srgbClr val="000080"/>
                </a:solidFill>
                <a:highlight>
                  <a:srgbClr val="FFFFFF"/>
                </a:highlight>
                <a:latin typeface="Courier New"/>
                <a:ea typeface="Courier New"/>
                <a:cs typeface="Courier New"/>
                <a:sym typeface="Courier New"/>
              </a:rPr>
              <a:t> logs.err;</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WHEN</a:t>
            </a:r>
            <a:r>
              <a:rPr lang="en" sz="1000">
                <a:solidFill>
                  <a:srgbClr val="000080"/>
                </a:solidFill>
                <a:highlight>
                  <a:srgbClr val="FFFFFF"/>
                </a:highlight>
                <a:latin typeface="Courier New"/>
                <a:ea typeface="Courier New"/>
                <a:cs typeface="Courier New"/>
                <a:sym typeface="Courier New"/>
              </a:rPr>
              <a:t> no_data_found </a:t>
            </a:r>
            <a:r>
              <a:rPr b="1" lang="en" sz="1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logs.err(</a:t>
            </a:r>
            <a:r>
              <a:rPr lang="en" sz="1000">
                <a:solidFill>
                  <a:srgbClr val="FF0000"/>
                </a:solidFill>
                <a:highlight>
                  <a:srgbClr val="FFFFFF"/>
                </a:highlight>
                <a:latin typeface="Courier New"/>
                <a:ea typeface="Courier New"/>
                <a:cs typeface="Courier New"/>
                <a:sym typeface="Courier New"/>
              </a:rPr>
              <a:t>'Account start date not found'</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t/>
            </a:r>
            <a:endParaRPr b="1" sz="1000">
              <a:solidFill>
                <a:srgbClr val="003366"/>
              </a:solidFill>
              <a:highlight>
                <a:srgbClr val="FFFFFF"/>
              </a:highlight>
              <a:latin typeface="Courier New"/>
              <a:ea typeface="Courier New"/>
              <a:cs typeface="Courier New"/>
              <a:sym typeface="Courier New"/>
            </a:endParaRPr>
          </a:p>
          <a:p>
            <a:pPr lvl="0" rtl="0">
              <a:lnSpc>
                <a:spcPct val="115000"/>
              </a:lnSpc>
              <a:spcBef>
                <a:spcPts val="0"/>
              </a:spcBef>
              <a:buClr>
                <a:schemeClr val="dk1"/>
              </a:buClr>
              <a:buFont typeface="Arial"/>
              <a:buNone/>
            </a:pPr>
            <a:r>
              <a:t/>
            </a:r>
            <a:endParaRPr b="1" sz="1000">
              <a:solidFill>
                <a:srgbClr val="003366"/>
              </a:solidFill>
              <a:highlight>
                <a:srgbClr val="FFFFFF"/>
              </a:highlight>
              <a:latin typeface="Courier New"/>
              <a:ea typeface="Courier New"/>
              <a:cs typeface="Courier New"/>
              <a:sym typeface="Courier New"/>
            </a:endParaRPr>
          </a:p>
          <a:p>
            <a:pPr lvl="0">
              <a:spcBef>
                <a:spcPts val="0"/>
              </a:spcBef>
              <a:buNone/>
            </a:pPr>
            <a:r>
              <a:t/>
            </a:r>
            <a:endParaRPr/>
          </a:p>
        </p:txBody>
      </p:sp>
      <p:sp>
        <p:nvSpPr>
          <p:cNvPr id="1422" name="Shape 1422"/>
          <p:cNvSpPr txBox="1"/>
          <p:nvPr/>
        </p:nvSpPr>
        <p:spPr>
          <a:xfrm>
            <a:off x="8193100" y="913300"/>
            <a:ext cx="833700" cy="179100"/>
          </a:xfrm>
          <a:prstGeom prst="rect">
            <a:avLst/>
          </a:prstGeom>
          <a:solidFill>
            <a:srgbClr val="FF0000"/>
          </a:solidFill>
          <a:ln>
            <a:noFill/>
          </a:ln>
        </p:spPr>
        <p:txBody>
          <a:bodyPr anchorCtr="0" anchor="ctr" bIns="91425" lIns="91425" rIns="91425" tIns="91425">
            <a:noAutofit/>
          </a:bodyPr>
          <a:lstStyle/>
          <a:p>
            <a:pPr lvl="0" algn="ctr">
              <a:spcBef>
                <a:spcPts val="0"/>
              </a:spcBef>
              <a:buNone/>
            </a:pPr>
            <a:r>
              <a:rPr lang="en"/>
              <a:t>Bad</a:t>
            </a:r>
          </a:p>
        </p:txBody>
      </p:sp>
      <p:cxnSp>
        <p:nvCxnSpPr>
          <p:cNvPr id="1423" name="Shape 1423"/>
          <p:cNvCxnSpPr>
            <a:stCxn id="1422" idx="1"/>
          </p:cNvCxnSpPr>
          <p:nvPr/>
        </p:nvCxnSpPr>
        <p:spPr>
          <a:xfrm rot="10800000">
            <a:off x="7977100" y="999850"/>
            <a:ext cx="216000" cy="3000"/>
          </a:xfrm>
          <a:prstGeom prst="straightConnector1">
            <a:avLst/>
          </a:prstGeom>
          <a:noFill/>
          <a:ln cap="flat" cmpd="sng" w="9525">
            <a:solidFill>
              <a:schemeClr val="dk2"/>
            </a:solidFill>
            <a:prstDash val="solid"/>
            <a:round/>
            <a:headEnd len="lg" w="lg" type="none"/>
            <a:tailEnd len="lg" w="lg" type="triangle"/>
          </a:ln>
        </p:spPr>
      </p:cxnSp>
      <p:sp>
        <p:nvSpPr>
          <p:cNvPr id="1424" name="Shape 1424"/>
          <p:cNvSpPr txBox="1"/>
          <p:nvPr/>
        </p:nvSpPr>
        <p:spPr>
          <a:xfrm>
            <a:off x="8193100" y="3822775"/>
            <a:ext cx="833700" cy="179100"/>
          </a:xfrm>
          <a:prstGeom prst="rect">
            <a:avLst/>
          </a:prstGeom>
          <a:solidFill>
            <a:srgbClr val="FF0000"/>
          </a:solidFill>
          <a:ln>
            <a:noFill/>
          </a:ln>
        </p:spPr>
        <p:txBody>
          <a:bodyPr anchorCtr="0" anchor="ctr" bIns="91425" lIns="91425" rIns="91425" tIns="91425">
            <a:noAutofit/>
          </a:bodyPr>
          <a:lstStyle/>
          <a:p>
            <a:pPr lvl="0" rtl="0" algn="ctr">
              <a:spcBef>
                <a:spcPts val="0"/>
              </a:spcBef>
              <a:buNone/>
            </a:pPr>
            <a:r>
              <a:rPr lang="en"/>
              <a:t>Bad</a:t>
            </a:r>
          </a:p>
        </p:txBody>
      </p:sp>
      <p:cxnSp>
        <p:nvCxnSpPr>
          <p:cNvPr id="1425" name="Shape 1425"/>
          <p:cNvCxnSpPr>
            <a:stCxn id="1424" idx="1"/>
          </p:cNvCxnSpPr>
          <p:nvPr/>
        </p:nvCxnSpPr>
        <p:spPr>
          <a:xfrm rot="10800000">
            <a:off x="7365700" y="3901825"/>
            <a:ext cx="827400" cy="10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9" name="Shape 1429"/>
        <p:cNvGrpSpPr/>
        <p:nvPr/>
      </p:nvGrpSpPr>
      <p:grpSpPr>
        <a:xfrm>
          <a:off x="0" y="0"/>
          <a:ext cx="0" cy="0"/>
          <a:chOff x="0" y="0"/>
          <a:chExt cx="0" cy="0"/>
        </a:xfrm>
      </p:grpSpPr>
      <p:sp>
        <p:nvSpPr>
          <p:cNvPr id="1430" name="Shape 143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Exception Types</a:t>
            </a:r>
          </a:p>
        </p:txBody>
      </p:sp>
      <p:sp>
        <p:nvSpPr>
          <p:cNvPr id="1431" name="Shape 143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u="sng">
                <a:solidFill>
                  <a:schemeClr val="hlink"/>
                </a:solidFill>
                <a:hlinkClick r:id="rId3"/>
              </a:rPr>
              <a:t>Internally Defined</a:t>
            </a:r>
            <a:r>
              <a:rPr lang="en" sz="2600"/>
              <a:t> - has error code, but no name</a:t>
            </a:r>
          </a:p>
          <a:p>
            <a:pPr indent="-368300" lvl="1" marL="914400" rtl="0">
              <a:spcBef>
                <a:spcPts val="0"/>
              </a:spcBef>
              <a:buSzPct val="100000"/>
              <a:buChar char="○"/>
            </a:pPr>
            <a:r>
              <a:rPr lang="en" sz="2200"/>
              <a:t>PLS-00049 to PLS-01918</a:t>
            </a:r>
          </a:p>
          <a:p>
            <a:pPr indent="-368300" lvl="1" marL="914400" rtl="0">
              <a:spcBef>
                <a:spcPts val="0"/>
              </a:spcBef>
              <a:buSzPct val="100000"/>
              <a:buChar char="○"/>
            </a:pPr>
            <a:r>
              <a:rPr lang="en" sz="2200"/>
              <a:t>ORA-00000 to ORA-64621</a:t>
            </a:r>
          </a:p>
          <a:p>
            <a:pPr indent="-393700" lvl="0" marL="457200" rtl="0">
              <a:spcBef>
                <a:spcPts val="0"/>
              </a:spcBef>
              <a:buSzPct val="100000"/>
              <a:buChar char="●"/>
            </a:pPr>
            <a:r>
              <a:rPr lang="en" sz="2600" u="sng">
                <a:solidFill>
                  <a:schemeClr val="hlink"/>
                </a:solidFill>
                <a:hlinkClick r:id="rId4"/>
              </a:rPr>
              <a:t>Predefined</a:t>
            </a:r>
            <a:r>
              <a:rPr lang="en" sz="2600"/>
              <a:t> - has error code and a given name</a:t>
            </a:r>
          </a:p>
          <a:p>
            <a:pPr indent="-368300" lvl="1" marL="914400" rtl="0">
              <a:spcBef>
                <a:spcPts val="0"/>
              </a:spcBef>
              <a:buSzPct val="100000"/>
              <a:buChar char="○"/>
            </a:pPr>
            <a:r>
              <a:rPr lang="en" sz="2200"/>
              <a:t>Oracle named 22 of their internally defined errors</a:t>
            </a:r>
          </a:p>
          <a:p>
            <a:pPr indent="-368300" lvl="1" marL="914400" rtl="0">
              <a:spcBef>
                <a:spcPts val="0"/>
              </a:spcBef>
              <a:buSzPct val="100000"/>
              <a:buChar char="○"/>
            </a:pPr>
            <a:r>
              <a:rPr lang="en" sz="2200"/>
              <a:t>Most commonly used: NO_DATA_FOUND, DUP_VAL_ON_INDEX, and TOO_MANY_ROWS</a:t>
            </a:r>
          </a:p>
          <a:p>
            <a:pPr indent="-393700" lvl="0" marL="457200" rtl="0">
              <a:spcBef>
                <a:spcPts val="0"/>
              </a:spcBef>
              <a:buSzPct val="100000"/>
              <a:buChar char="●"/>
            </a:pPr>
            <a:r>
              <a:rPr lang="en" sz="2600"/>
              <a:t>User-defined - users defines code and name</a:t>
            </a:r>
          </a:p>
          <a:p>
            <a:pPr indent="-368300" lvl="1" marL="914400" rtl="0">
              <a:spcBef>
                <a:spcPts val="0"/>
              </a:spcBef>
              <a:buSzPct val="100000"/>
              <a:buChar char="○"/>
            </a:pPr>
            <a:r>
              <a:rPr lang="en" sz="2200"/>
              <a:t>Must be raised explicitly, unless tied to internally defined error</a:t>
            </a:r>
          </a:p>
          <a:p>
            <a:pPr indent="-368300" lvl="1" marL="914400" rtl="0">
              <a:spcBef>
                <a:spcPts val="0"/>
              </a:spcBef>
              <a:buSzPct val="100000"/>
              <a:buChar char="○"/>
            </a:pPr>
            <a:r>
              <a:rPr lang="en" sz="2200"/>
              <a:t>Tied with user-defined code or internally defined code with:</a:t>
            </a:r>
          </a:p>
          <a:p>
            <a:pPr indent="0" lvl="0" marL="914400" rtl="0">
              <a:spcBef>
                <a:spcPts val="0"/>
              </a:spcBef>
              <a:buNone/>
            </a:pPr>
            <a:r>
              <a:rPr lang="en" sz="2000">
                <a:latin typeface="Courier New"/>
                <a:ea typeface="Courier New"/>
                <a:cs typeface="Courier New"/>
                <a:sym typeface="Courier New"/>
              </a:rPr>
              <a:t>PRAGMA EXCEPTION_INIT(</a:t>
            </a:r>
            <a:r>
              <a:rPr i="1" lang="en" sz="2000">
                <a:latin typeface="Courier New"/>
                <a:ea typeface="Courier New"/>
                <a:cs typeface="Courier New"/>
                <a:sym typeface="Courier New"/>
              </a:rPr>
              <a:t>exception_name</a:t>
            </a:r>
            <a:r>
              <a:rPr lang="en" sz="2000">
                <a:latin typeface="Courier New"/>
                <a:ea typeface="Courier New"/>
                <a:cs typeface="Courier New"/>
                <a:sym typeface="Courier New"/>
              </a:rPr>
              <a:t>, </a:t>
            </a:r>
            <a:r>
              <a:rPr i="1" lang="en" sz="2000">
                <a:latin typeface="Courier New"/>
                <a:ea typeface="Courier New"/>
                <a:cs typeface="Courier New"/>
                <a:sym typeface="Courier New"/>
              </a:rPr>
              <a:t>error_code</a:t>
            </a:r>
            <a:r>
              <a:rPr lang="en" sz="2000">
                <a:latin typeface="Courier New"/>
                <a:ea typeface="Courier New"/>
                <a:cs typeface="Courier New"/>
                <a:sym typeface="Courier New"/>
              </a:rPr>
              <a:t>)</a:t>
            </a:r>
          </a:p>
          <a:p>
            <a:pPr indent="-368300" lvl="1" marL="914400" rtl="0">
              <a:spcBef>
                <a:spcPts val="0"/>
              </a:spcBef>
              <a:buSzPct val="100000"/>
              <a:buChar char="○"/>
            </a:pPr>
            <a:r>
              <a:rPr lang="en" sz="2200"/>
              <a:t>Keep user-defined exception names in a package specification</a:t>
            </a:r>
          </a:p>
        </p:txBody>
      </p:sp>
    </p:spTree>
  </p:cSld>
  <p:clrMapOvr>
    <a:masterClrMapping/>
  </p:clrMapOvr>
  <p:transition spd="slow">
    <p:cut/>
  </p:transition>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5" name="Shape 1435"/>
        <p:cNvGrpSpPr/>
        <p:nvPr/>
      </p:nvGrpSpPr>
      <p:grpSpPr>
        <a:xfrm>
          <a:off x="0" y="0"/>
          <a:ext cx="0" cy="0"/>
          <a:chOff x="0" y="0"/>
          <a:chExt cx="0" cy="0"/>
        </a:xfrm>
      </p:grpSpPr>
      <p:pic>
        <p:nvPicPr>
          <p:cNvPr id="1436" name="Shape 1436"/>
          <p:cNvPicPr preferRelativeResize="0"/>
          <p:nvPr/>
        </p:nvPicPr>
        <p:blipFill>
          <a:blip r:embed="rId3">
            <a:alphaModFix/>
          </a:blip>
          <a:stretch>
            <a:fillRect/>
          </a:stretch>
        </p:blipFill>
        <p:spPr>
          <a:xfrm>
            <a:off x="6172550" y="1070600"/>
            <a:ext cx="2898900" cy="2417535"/>
          </a:xfrm>
          <a:prstGeom prst="rect">
            <a:avLst/>
          </a:prstGeom>
          <a:noFill/>
          <a:ln>
            <a:noFill/>
          </a:ln>
        </p:spPr>
      </p:pic>
      <p:pic>
        <p:nvPicPr>
          <p:cNvPr id="1437" name="Shape 1437"/>
          <p:cNvPicPr preferRelativeResize="0"/>
          <p:nvPr/>
        </p:nvPicPr>
        <p:blipFill>
          <a:blip r:embed="rId4">
            <a:alphaModFix/>
          </a:blip>
          <a:stretch>
            <a:fillRect/>
          </a:stretch>
        </p:blipFill>
        <p:spPr>
          <a:xfrm>
            <a:off x="3211495" y="1070595"/>
            <a:ext cx="2899025" cy="2572204"/>
          </a:xfrm>
          <a:prstGeom prst="rect">
            <a:avLst/>
          </a:prstGeom>
          <a:noFill/>
          <a:ln>
            <a:noFill/>
          </a:ln>
        </p:spPr>
      </p:pic>
      <p:pic>
        <p:nvPicPr>
          <p:cNvPr id="1438" name="Shape 1438"/>
          <p:cNvPicPr preferRelativeResize="0"/>
          <p:nvPr/>
        </p:nvPicPr>
        <p:blipFill>
          <a:blip r:embed="rId5">
            <a:alphaModFix/>
          </a:blip>
          <a:stretch>
            <a:fillRect/>
          </a:stretch>
        </p:blipFill>
        <p:spPr>
          <a:xfrm>
            <a:off x="84975" y="1070600"/>
            <a:ext cx="3064499" cy="3718500"/>
          </a:xfrm>
          <a:prstGeom prst="rect">
            <a:avLst/>
          </a:prstGeom>
          <a:noFill/>
          <a:ln>
            <a:noFill/>
          </a:ln>
        </p:spPr>
      </p:pic>
      <p:sp>
        <p:nvSpPr>
          <p:cNvPr id="1439" name="Shape 143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System-Raised</a:t>
            </a:r>
          </a:p>
        </p:txBody>
      </p:sp>
      <p:sp>
        <p:nvSpPr>
          <p:cNvPr id="1440" name="Shape 1440"/>
          <p:cNvSpPr txBox="1"/>
          <p:nvPr/>
        </p:nvSpPr>
        <p:spPr>
          <a:xfrm>
            <a:off x="84975" y="745700"/>
            <a:ext cx="3064499" cy="324900"/>
          </a:xfrm>
          <a:prstGeom prst="rect">
            <a:avLst/>
          </a:prstGeom>
          <a:solidFill>
            <a:srgbClr val="9FC5E8"/>
          </a:solidFill>
          <a:ln>
            <a:noFill/>
          </a:ln>
        </p:spPr>
        <p:txBody>
          <a:bodyPr anchorCtr="0" anchor="t" bIns="91425" lIns="91425" rIns="91425" tIns="91425">
            <a:noAutofit/>
          </a:bodyPr>
          <a:lstStyle/>
          <a:p>
            <a:pPr lvl="0">
              <a:spcBef>
                <a:spcPts val="0"/>
              </a:spcBef>
              <a:buNone/>
            </a:pPr>
            <a:r>
              <a:rPr lang="en"/>
              <a:t>Interally Defined Exception Codes</a:t>
            </a:r>
          </a:p>
        </p:txBody>
      </p:sp>
      <p:sp>
        <p:nvSpPr>
          <p:cNvPr id="1441" name="Shape 1441"/>
          <p:cNvSpPr txBox="1"/>
          <p:nvPr/>
        </p:nvSpPr>
        <p:spPr>
          <a:xfrm>
            <a:off x="3211500" y="751850"/>
            <a:ext cx="2898900" cy="318600"/>
          </a:xfrm>
          <a:prstGeom prst="rect">
            <a:avLst/>
          </a:prstGeom>
          <a:solidFill>
            <a:srgbClr val="9FC5E8"/>
          </a:solidFill>
          <a:ln>
            <a:noFill/>
          </a:ln>
        </p:spPr>
        <p:txBody>
          <a:bodyPr anchorCtr="0" anchor="t" bIns="91425" lIns="91425" rIns="91425" tIns="91425">
            <a:noAutofit/>
          </a:bodyPr>
          <a:lstStyle/>
          <a:p>
            <a:pPr lvl="0" algn="ctr">
              <a:spcBef>
                <a:spcPts val="0"/>
              </a:spcBef>
              <a:buNone/>
            </a:pPr>
            <a:r>
              <a:rPr lang="en"/>
              <a:t>Predefined Exception</a:t>
            </a:r>
          </a:p>
        </p:txBody>
      </p:sp>
      <p:sp>
        <p:nvSpPr>
          <p:cNvPr id="1442" name="Shape 1442"/>
          <p:cNvSpPr txBox="1"/>
          <p:nvPr/>
        </p:nvSpPr>
        <p:spPr>
          <a:xfrm>
            <a:off x="6172625" y="752000"/>
            <a:ext cx="2898900" cy="318600"/>
          </a:xfrm>
          <a:prstGeom prst="rect">
            <a:avLst/>
          </a:prstGeom>
          <a:solidFill>
            <a:srgbClr val="9FC5E8"/>
          </a:solidFill>
          <a:ln>
            <a:noFill/>
          </a:ln>
        </p:spPr>
        <p:txBody>
          <a:bodyPr anchorCtr="0" anchor="t" bIns="91425" lIns="91425" rIns="91425" tIns="91425">
            <a:noAutofit/>
          </a:bodyPr>
          <a:lstStyle/>
          <a:p>
            <a:pPr lvl="0" algn="ctr">
              <a:spcBef>
                <a:spcPts val="0"/>
              </a:spcBef>
              <a:buNone/>
            </a:pPr>
            <a:r>
              <a:rPr lang="en"/>
              <a:t>User-defined Exception</a:t>
            </a:r>
          </a:p>
        </p:txBody>
      </p:sp>
      <p:sp>
        <p:nvSpPr>
          <p:cNvPr id="1443" name="Shape 1443"/>
          <p:cNvSpPr txBox="1"/>
          <p:nvPr/>
        </p:nvSpPr>
        <p:spPr>
          <a:xfrm>
            <a:off x="5409216" y="2840300"/>
            <a:ext cx="701100" cy="179100"/>
          </a:xfrm>
          <a:prstGeom prst="rect">
            <a:avLst/>
          </a:prstGeom>
          <a:solidFill>
            <a:srgbClr val="FFD966"/>
          </a:solidFill>
          <a:ln>
            <a:noFill/>
          </a:ln>
        </p:spPr>
        <p:txBody>
          <a:bodyPr anchorCtr="0" anchor="ctr" bIns="91425" lIns="91425" rIns="91425" tIns="91425">
            <a:noAutofit/>
          </a:bodyPr>
          <a:lstStyle/>
          <a:p>
            <a:pPr lvl="0" rtl="0" algn="ctr">
              <a:spcBef>
                <a:spcPts val="0"/>
              </a:spcBef>
              <a:buNone/>
            </a:pPr>
            <a:r>
              <a:rPr lang="en" sz="1200"/>
              <a:t>Better</a:t>
            </a:r>
          </a:p>
        </p:txBody>
      </p:sp>
      <p:sp>
        <p:nvSpPr>
          <p:cNvPr id="1444" name="Shape 1444"/>
          <p:cNvSpPr txBox="1"/>
          <p:nvPr/>
        </p:nvSpPr>
        <p:spPr>
          <a:xfrm>
            <a:off x="2129575" y="2901750"/>
            <a:ext cx="833700" cy="179100"/>
          </a:xfrm>
          <a:prstGeom prst="rect">
            <a:avLst/>
          </a:prstGeom>
          <a:solidFill>
            <a:srgbClr val="FF0000"/>
          </a:solidFill>
          <a:ln>
            <a:noFill/>
          </a:ln>
        </p:spPr>
        <p:txBody>
          <a:bodyPr anchorCtr="0" anchor="ctr" bIns="91425" lIns="91425" rIns="91425" tIns="91425">
            <a:noAutofit/>
          </a:bodyPr>
          <a:lstStyle/>
          <a:p>
            <a:pPr lvl="0" rtl="0" algn="ctr">
              <a:spcBef>
                <a:spcPts val="0"/>
              </a:spcBef>
              <a:buNone/>
            </a:pPr>
            <a:r>
              <a:rPr lang="en" sz="1200"/>
              <a:t>Bad</a:t>
            </a:r>
          </a:p>
        </p:txBody>
      </p:sp>
      <p:cxnSp>
        <p:nvCxnSpPr>
          <p:cNvPr id="1445" name="Shape 1445"/>
          <p:cNvCxnSpPr>
            <a:stCxn id="1444" idx="1"/>
          </p:cNvCxnSpPr>
          <p:nvPr/>
        </p:nvCxnSpPr>
        <p:spPr>
          <a:xfrm rot="10800000">
            <a:off x="1913575" y="2988300"/>
            <a:ext cx="216000" cy="3000"/>
          </a:xfrm>
          <a:prstGeom prst="straightConnector1">
            <a:avLst/>
          </a:prstGeom>
          <a:noFill/>
          <a:ln cap="flat" cmpd="sng" w="9525">
            <a:solidFill>
              <a:schemeClr val="dk2"/>
            </a:solidFill>
            <a:prstDash val="solid"/>
            <a:round/>
            <a:headEnd len="lg" w="lg" type="none"/>
            <a:tailEnd len="lg" w="lg" type="triangle"/>
          </a:ln>
        </p:spPr>
      </p:cxnSp>
      <p:sp>
        <p:nvSpPr>
          <p:cNvPr id="1446" name="Shape 1446"/>
          <p:cNvSpPr txBox="1"/>
          <p:nvPr/>
        </p:nvSpPr>
        <p:spPr>
          <a:xfrm>
            <a:off x="1991750" y="3504725"/>
            <a:ext cx="1119599" cy="179100"/>
          </a:xfrm>
          <a:prstGeom prst="rect">
            <a:avLst/>
          </a:prstGeom>
          <a:solidFill>
            <a:srgbClr val="FF0000"/>
          </a:solidFill>
          <a:ln>
            <a:noFill/>
          </a:ln>
        </p:spPr>
        <p:txBody>
          <a:bodyPr anchorCtr="0" anchor="ctr" bIns="91425" lIns="91425" rIns="91425" tIns="91425">
            <a:noAutofit/>
          </a:bodyPr>
          <a:lstStyle/>
          <a:p>
            <a:pPr lvl="0" rtl="0">
              <a:spcBef>
                <a:spcPts val="0"/>
              </a:spcBef>
              <a:buNone/>
            </a:pPr>
            <a:r>
              <a:rPr lang="en" sz="1100"/>
              <a:t>Bad but correct</a:t>
            </a:r>
          </a:p>
        </p:txBody>
      </p:sp>
      <p:cxnSp>
        <p:nvCxnSpPr>
          <p:cNvPr id="1447" name="Shape 1447"/>
          <p:cNvCxnSpPr>
            <a:stCxn id="1446" idx="1"/>
          </p:cNvCxnSpPr>
          <p:nvPr/>
        </p:nvCxnSpPr>
        <p:spPr>
          <a:xfrm flipH="1">
            <a:off x="1808450" y="3594275"/>
            <a:ext cx="183300" cy="153300"/>
          </a:xfrm>
          <a:prstGeom prst="straightConnector1">
            <a:avLst/>
          </a:prstGeom>
          <a:noFill/>
          <a:ln cap="flat" cmpd="sng" w="9525">
            <a:solidFill>
              <a:schemeClr val="dk2"/>
            </a:solidFill>
            <a:prstDash val="solid"/>
            <a:round/>
            <a:headEnd len="lg" w="lg" type="none"/>
            <a:tailEnd len="lg" w="lg" type="triangle"/>
          </a:ln>
        </p:spPr>
      </p:cxnSp>
      <p:cxnSp>
        <p:nvCxnSpPr>
          <p:cNvPr id="1448" name="Shape 1448"/>
          <p:cNvCxnSpPr>
            <a:stCxn id="1443" idx="1"/>
          </p:cNvCxnSpPr>
          <p:nvPr/>
        </p:nvCxnSpPr>
        <p:spPr>
          <a:xfrm rot="10800000">
            <a:off x="5227416" y="2926850"/>
            <a:ext cx="181800" cy="3000"/>
          </a:xfrm>
          <a:prstGeom prst="straightConnector1">
            <a:avLst/>
          </a:prstGeom>
          <a:noFill/>
          <a:ln cap="flat" cmpd="sng" w="9525">
            <a:solidFill>
              <a:schemeClr val="dk2"/>
            </a:solidFill>
            <a:prstDash val="solid"/>
            <a:round/>
            <a:headEnd len="lg" w="lg" type="none"/>
            <a:tailEnd len="lg" w="lg" type="triangle"/>
          </a:ln>
        </p:spPr>
      </p:cxnSp>
      <p:sp>
        <p:nvSpPr>
          <p:cNvPr id="1449" name="Shape 1449"/>
          <p:cNvSpPr txBox="1"/>
          <p:nvPr/>
        </p:nvSpPr>
        <p:spPr>
          <a:xfrm>
            <a:off x="8403916" y="2722650"/>
            <a:ext cx="701100" cy="179100"/>
          </a:xfrm>
          <a:prstGeom prst="rect">
            <a:avLst/>
          </a:prstGeom>
          <a:solidFill>
            <a:srgbClr val="D9EAD3"/>
          </a:solidFill>
          <a:ln>
            <a:noFill/>
          </a:ln>
        </p:spPr>
        <p:txBody>
          <a:bodyPr anchorCtr="0" anchor="ctr" bIns="91425" lIns="91425" rIns="91425" tIns="91425">
            <a:noAutofit/>
          </a:bodyPr>
          <a:lstStyle/>
          <a:p>
            <a:pPr lvl="0" rtl="0" algn="ctr">
              <a:spcBef>
                <a:spcPts val="0"/>
              </a:spcBef>
              <a:buNone/>
            </a:pPr>
            <a:r>
              <a:rPr lang="en" sz="1200"/>
              <a:t>Best</a:t>
            </a:r>
          </a:p>
        </p:txBody>
      </p:sp>
      <p:cxnSp>
        <p:nvCxnSpPr>
          <p:cNvPr id="1450" name="Shape 1450"/>
          <p:cNvCxnSpPr>
            <a:stCxn id="1449" idx="1"/>
          </p:cNvCxnSpPr>
          <p:nvPr/>
        </p:nvCxnSpPr>
        <p:spPr>
          <a:xfrm rot="10800000">
            <a:off x="8222116" y="2809200"/>
            <a:ext cx="181800" cy="30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4" name="Shape 1454"/>
        <p:cNvGrpSpPr/>
        <p:nvPr/>
      </p:nvGrpSpPr>
      <p:grpSpPr>
        <a:xfrm>
          <a:off x="0" y="0"/>
          <a:ext cx="0" cy="0"/>
          <a:chOff x="0" y="0"/>
          <a:chExt cx="0" cy="0"/>
        </a:xfrm>
      </p:grpSpPr>
      <p:sp>
        <p:nvSpPr>
          <p:cNvPr id="1455" name="Shape 145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User-Raised</a:t>
            </a:r>
          </a:p>
        </p:txBody>
      </p:sp>
      <p:sp>
        <p:nvSpPr>
          <p:cNvPr id="1456" name="Shape 145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RAISE</a:t>
            </a:r>
          </a:p>
          <a:p>
            <a:pPr indent="-381000" lvl="1" marL="914400" rtl="0">
              <a:spcBef>
                <a:spcPts val="0"/>
              </a:spcBef>
              <a:buSzPct val="100000"/>
              <a:buChar char="○"/>
            </a:pPr>
            <a:r>
              <a:rPr lang="en" sz="2400"/>
              <a:t>Inside an exception handler, </a:t>
            </a:r>
            <a:r>
              <a:rPr lang="en"/>
              <a:t>use just “</a:t>
            </a:r>
            <a:r>
              <a:rPr lang="en" sz="2000">
                <a:latin typeface="Courier New"/>
                <a:ea typeface="Courier New"/>
                <a:cs typeface="Courier New"/>
                <a:sym typeface="Courier New"/>
              </a:rPr>
              <a:t>RAISE;</a:t>
            </a:r>
            <a:r>
              <a:rPr lang="en"/>
              <a:t>” to</a:t>
            </a:r>
            <a:r>
              <a:rPr lang="en" sz="2400"/>
              <a:t> re-raise the trapped exception once it has been handled.</a:t>
            </a:r>
          </a:p>
          <a:p>
            <a:pPr indent="-381000" lvl="1" marL="914400" rtl="0">
              <a:spcBef>
                <a:spcPts val="0"/>
              </a:spcBef>
              <a:buSzPct val="100000"/>
              <a:buChar char="○"/>
            </a:pPr>
            <a:r>
              <a:rPr lang="en" sz="2400"/>
              <a:t>Outside an exception handler, use </a:t>
            </a:r>
            <a:r>
              <a:rPr lang="en" sz="2000">
                <a:latin typeface="Courier New"/>
                <a:ea typeface="Courier New"/>
                <a:cs typeface="Courier New"/>
                <a:sym typeface="Courier New"/>
              </a:rPr>
              <a:t>RAISE </a:t>
            </a:r>
            <a:r>
              <a:rPr i="1" lang="en" sz="2000">
                <a:latin typeface="Courier New"/>
                <a:ea typeface="Courier New"/>
                <a:cs typeface="Courier New"/>
                <a:sym typeface="Courier New"/>
              </a:rPr>
              <a:t>exception_name</a:t>
            </a:r>
            <a:r>
              <a:rPr i="1" lang="en"/>
              <a:t> </a:t>
            </a:r>
            <a:r>
              <a:rPr lang="en" sz="2400"/>
              <a:t>to spawn the exception.</a:t>
            </a:r>
          </a:p>
        </p:txBody>
      </p:sp>
    </p:spTree>
  </p:cSld>
  <p:clrMapOvr>
    <a:masterClrMapping/>
  </p:clrMapOvr>
  <p:transition spd="slow">
    <p:cut/>
  </p:transition>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0" name="Shape 1460"/>
        <p:cNvGrpSpPr/>
        <p:nvPr/>
      </p:nvGrpSpPr>
      <p:grpSpPr>
        <a:xfrm>
          <a:off x="0" y="0"/>
          <a:ext cx="0" cy="0"/>
          <a:chOff x="0" y="0"/>
          <a:chExt cx="0" cy="0"/>
        </a:xfrm>
      </p:grpSpPr>
      <p:sp>
        <p:nvSpPr>
          <p:cNvPr id="1461" name="Shape 146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User-Raised</a:t>
            </a:r>
          </a:p>
        </p:txBody>
      </p:sp>
      <p:pic>
        <p:nvPicPr>
          <p:cNvPr id="1462" name="Shape 1462"/>
          <p:cNvPicPr preferRelativeResize="0"/>
          <p:nvPr/>
        </p:nvPicPr>
        <p:blipFill>
          <a:blip r:embed="rId3">
            <a:alphaModFix/>
          </a:blip>
          <a:stretch>
            <a:fillRect/>
          </a:stretch>
        </p:blipFill>
        <p:spPr>
          <a:xfrm>
            <a:off x="87225" y="937669"/>
            <a:ext cx="2934525" cy="2679030"/>
          </a:xfrm>
          <a:prstGeom prst="rect">
            <a:avLst/>
          </a:prstGeom>
          <a:noFill/>
          <a:ln>
            <a:noFill/>
          </a:ln>
        </p:spPr>
      </p:pic>
      <p:pic>
        <p:nvPicPr>
          <p:cNvPr id="1463" name="Shape 1463"/>
          <p:cNvPicPr preferRelativeResize="0"/>
          <p:nvPr/>
        </p:nvPicPr>
        <p:blipFill>
          <a:blip r:embed="rId4">
            <a:alphaModFix/>
          </a:blip>
          <a:stretch>
            <a:fillRect/>
          </a:stretch>
        </p:blipFill>
        <p:spPr>
          <a:xfrm>
            <a:off x="3130160" y="937675"/>
            <a:ext cx="2934524" cy="4172174"/>
          </a:xfrm>
          <a:prstGeom prst="rect">
            <a:avLst/>
          </a:prstGeom>
          <a:noFill/>
          <a:ln>
            <a:noFill/>
          </a:ln>
        </p:spPr>
      </p:pic>
      <p:pic>
        <p:nvPicPr>
          <p:cNvPr id="1464" name="Shape 1464"/>
          <p:cNvPicPr preferRelativeResize="0"/>
          <p:nvPr/>
        </p:nvPicPr>
        <p:blipFill>
          <a:blip r:embed="rId5">
            <a:alphaModFix/>
          </a:blip>
          <a:stretch>
            <a:fillRect/>
          </a:stretch>
        </p:blipFill>
        <p:spPr>
          <a:xfrm>
            <a:off x="6173075" y="937675"/>
            <a:ext cx="2883296" cy="2679024"/>
          </a:xfrm>
          <a:prstGeom prst="rect">
            <a:avLst/>
          </a:prstGeom>
          <a:noFill/>
          <a:ln>
            <a:noFill/>
          </a:ln>
        </p:spPr>
      </p:pic>
      <p:sp>
        <p:nvSpPr>
          <p:cNvPr id="1465" name="Shape 1465"/>
          <p:cNvSpPr txBox="1"/>
          <p:nvPr/>
        </p:nvSpPr>
        <p:spPr>
          <a:xfrm>
            <a:off x="98100" y="660100"/>
            <a:ext cx="2923800" cy="277500"/>
          </a:xfrm>
          <a:prstGeom prst="rect">
            <a:avLst/>
          </a:prstGeom>
          <a:solidFill>
            <a:srgbClr val="9FC5E8"/>
          </a:solidFill>
          <a:ln>
            <a:noFill/>
          </a:ln>
        </p:spPr>
        <p:txBody>
          <a:bodyPr anchorCtr="0" anchor="ctr" bIns="91425" lIns="91425" rIns="91425" tIns="91425">
            <a:noAutofit/>
          </a:bodyPr>
          <a:lstStyle/>
          <a:p>
            <a:pPr lvl="0" algn="ctr">
              <a:spcBef>
                <a:spcPts val="0"/>
              </a:spcBef>
              <a:buNone/>
            </a:pPr>
            <a:r>
              <a:rPr lang="en"/>
              <a:t>Raise User-Defined Exception</a:t>
            </a:r>
          </a:p>
        </p:txBody>
      </p:sp>
      <p:sp>
        <p:nvSpPr>
          <p:cNvPr id="1466" name="Shape 1466"/>
          <p:cNvSpPr txBox="1"/>
          <p:nvPr/>
        </p:nvSpPr>
        <p:spPr>
          <a:xfrm>
            <a:off x="3135500" y="660087"/>
            <a:ext cx="2923800" cy="277500"/>
          </a:xfrm>
          <a:prstGeom prst="rect">
            <a:avLst/>
          </a:prstGeom>
          <a:solidFill>
            <a:srgbClr val="9FC5E8"/>
          </a:solidFill>
          <a:ln>
            <a:noFill/>
          </a:ln>
        </p:spPr>
        <p:txBody>
          <a:bodyPr anchorCtr="0" anchor="ctr" bIns="91425" lIns="91425" rIns="91425" tIns="91425">
            <a:noAutofit/>
          </a:bodyPr>
          <a:lstStyle/>
          <a:p>
            <a:pPr lvl="0" rtl="0" algn="ctr">
              <a:spcBef>
                <a:spcPts val="0"/>
              </a:spcBef>
              <a:buNone/>
            </a:pPr>
            <a:r>
              <a:rPr lang="en"/>
              <a:t>Raise Predefine Exception</a:t>
            </a:r>
          </a:p>
        </p:txBody>
      </p:sp>
      <p:sp>
        <p:nvSpPr>
          <p:cNvPr id="1467" name="Shape 1467"/>
          <p:cNvSpPr txBox="1"/>
          <p:nvPr/>
        </p:nvSpPr>
        <p:spPr>
          <a:xfrm>
            <a:off x="6173075" y="660100"/>
            <a:ext cx="2883299" cy="277500"/>
          </a:xfrm>
          <a:prstGeom prst="rect">
            <a:avLst/>
          </a:prstGeom>
          <a:solidFill>
            <a:srgbClr val="9FC5E8"/>
          </a:solidFill>
          <a:ln>
            <a:noFill/>
          </a:ln>
        </p:spPr>
        <p:txBody>
          <a:bodyPr anchorCtr="0" anchor="ctr" bIns="91425" lIns="91425" rIns="91425" tIns="91425">
            <a:noAutofit/>
          </a:bodyPr>
          <a:lstStyle/>
          <a:p>
            <a:pPr lvl="0" rtl="0" algn="ctr">
              <a:spcBef>
                <a:spcPts val="0"/>
              </a:spcBef>
              <a:buNone/>
            </a:pPr>
            <a:r>
              <a:rPr lang="en"/>
              <a:t>Re-Raise User-raised Exception</a:t>
            </a:r>
          </a:p>
        </p:txBody>
      </p:sp>
    </p:spTree>
  </p:cSld>
  <p:clrMapOvr>
    <a:masterClrMapping/>
  </p:clrMapOvr>
  <p:transition spd="slow">
    <p:cut/>
  </p:transition>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1" name="Shape 1471"/>
        <p:cNvGrpSpPr/>
        <p:nvPr/>
      </p:nvGrpSpPr>
      <p:grpSpPr>
        <a:xfrm>
          <a:off x="0" y="0"/>
          <a:ext cx="0" cy="0"/>
          <a:chOff x="0" y="0"/>
          <a:chExt cx="0" cy="0"/>
        </a:xfrm>
      </p:grpSpPr>
      <p:sp>
        <p:nvSpPr>
          <p:cNvPr id="1472" name="Shape 147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Exceptions: Raising User-defined</a:t>
            </a:r>
          </a:p>
        </p:txBody>
      </p:sp>
      <p:sp>
        <p:nvSpPr>
          <p:cNvPr id="1473" name="Shape 1473"/>
          <p:cNvSpPr txBox="1"/>
          <p:nvPr>
            <p:ph idx="1" type="body"/>
          </p:nvPr>
        </p:nvSpPr>
        <p:spPr>
          <a:xfrm>
            <a:off x="108900" y="634800"/>
            <a:ext cx="8934599" cy="1917899"/>
          </a:xfrm>
          <a:prstGeom prst="rect">
            <a:avLst/>
          </a:prstGeom>
        </p:spPr>
        <p:txBody>
          <a:bodyPr anchorCtr="0" anchor="t" bIns="91425" lIns="91425" rIns="91425" tIns="91425">
            <a:noAutofit/>
          </a:bodyPr>
          <a:lstStyle/>
          <a:p>
            <a:pPr lvl="0" rtl="0">
              <a:spcBef>
                <a:spcPts val="0"/>
              </a:spcBef>
              <a:buNone/>
            </a:pPr>
            <a:r>
              <a:rPr lang="en" sz="2400"/>
              <a:t>RAISE_APPLICATION_ERROR</a:t>
            </a:r>
          </a:p>
          <a:p>
            <a:pPr indent="-368300" lvl="0" marL="457200" rtl="0">
              <a:spcBef>
                <a:spcPts val="0"/>
              </a:spcBef>
              <a:buSzPct val="100000"/>
              <a:buChar char="●"/>
            </a:pPr>
            <a:r>
              <a:rPr lang="en" sz="2200"/>
              <a:t>Used to raise user-defined messages tied to error codes</a:t>
            </a:r>
          </a:p>
          <a:p>
            <a:pPr indent="-368300" lvl="0" marL="457200" rtl="0">
              <a:spcBef>
                <a:spcPts val="0"/>
              </a:spcBef>
              <a:buSzPct val="100000"/>
              <a:buChar char="●"/>
            </a:pPr>
            <a:r>
              <a:rPr lang="en" sz="2200"/>
              <a:t>Error code must be in the range -20000 to -20999</a:t>
            </a:r>
          </a:p>
          <a:p>
            <a:pPr indent="-368300" lvl="0" marL="457200" rtl="0">
              <a:spcBef>
                <a:spcPts val="0"/>
              </a:spcBef>
              <a:buSzPct val="100000"/>
              <a:buChar char="●"/>
            </a:pPr>
            <a:r>
              <a:rPr lang="en" sz="2200"/>
              <a:t>Message limited to 2048 bytes</a:t>
            </a:r>
          </a:p>
          <a:p>
            <a:pPr indent="-368300" lvl="0" marL="457200">
              <a:spcBef>
                <a:spcPts val="0"/>
              </a:spcBef>
              <a:buSzPct val="100000"/>
              <a:buChar char="●"/>
            </a:pPr>
            <a:r>
              <a:rPr b="1" lang="en" sz="2200"/>
              <a:t>Only common exception library should use it, not developers.</a:t>
            </a:r>
          </a:p>
        </p:txBody>
      </p:sp>
      <p:graphicFrame>
        <p:nvGraphicFramePr>
          <p:cNvPr id="1474" name="Shape 1474"/>
          <p:cNvGraphicFramePr/>
          <p:nvPr/>
        </p:nvGraphicFramePr>
        <p:xfrm>
          <a:off x="1137500" y="2682300"/>
          <a:ext cx="3000000" cy="3000000"/>
        </p:xfrm>
        <a:graphic>
          <a:graphicData uri="http://schemas.openxmlformats.org/drawingml/2006/table">
            <a:tbl>
              <a:tblPr>
                <a:noFill/>
                <a:tableStyleId>{3C02302D-1A38-4B88-AC61-B8E5A3A355C6}</a:tableStyleId>
              </a:tblPr>
              <a:tblGrid>
                <a:gridCol w="3539325"/>
                <a:gridCol w="3699675"/>
              </a:tblGrid>
              <a:tr h="381000">
                <a:tc>
                  <a:txBody>
                    <a:bodyPr>
                      <a:noAutofit/>
                    </a:bodyPr>
                    <a:lstStyle/>
                    <a:p>
                      <a:pPr lvl="0" rtl="0" algn="ctr">
                        <a:spcBef>
                          <a:spcPts val="0"/>
                        </a:spcBef>
                        <a:buNone/>
                      </a:pPr>
                      <a:r>
                        <a:rPr b="1" lang="en"/>
                        <a:t>Raising User-Defined Exception w/Msg</a:t>
                      </a:r>
                    </a:p>
                  </a:txBody>
                  <a:tcPr marT="91425" marB="91425" marR="91425" marL="91425" anchor="ctr">
                    <a:solidFill>
                      <a:srgbClr val="9FC5E8"/>
                    </a:solidFill>
                  </a:tcPr>
                </a:tc>
                <a:tc>
                  <a:txBody>
                    <a:bodyPr>
                      <a:noAutofit/>
                    </a:bodyPr>
                    <a:lstStyle/>
                    <a:p>
                      <a:pPr lvl="0" rtl="0" algn="ctr">
                        <a:spcBef>
                          <a:spcPts val="0"/>
                        </a:spcBef>
                        <a:buNone/>
                      </a:pPr>
                      <a:r>
                        <a:rPr b="1" lang="en"/>
                        <a:t>Handling User-Defined Exception</a:t>
                      </a:r>
                    </a:p>
                  </a:txBody>
                  <a:tcPr marT="91425" marB="91425" marR="91425" marL="91425" anchor="ctr">
                    <a:solidFill>
                      <a:srgbClr val="9FC5E8"/>
                    </a:solidFill>
                  </a:tcPr>
                </a:tc>
              </a:tr>
              <a:tr h="381000">
                <a:tc>
                  <a:txBody>
                    <a:bodyPr>
                      <a:noAutofit/>
                    </a:bodyPr>
                    <a:lstStyle/>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CREATE</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check_acct_status(</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i_due_dt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accounts.due_dt%</a:t>
                      </a:r>
                      <a:r>
                        <a:rPr b="1" lang="en" sz="1000">
                          <a:solidFill>
                            <a:srgbClr val="003366"/>
                          </a:solidFill>
                          <a:highlight>
                            <a:srgbClr val="FFFFFF"/>
                          </a:highlight>
                          <a:latin typeface="Courier New"/>
                          <a:ea typeface="Courier New"/>
                          <a:cs typeface="Courier New"/>
                          <a:sym typeface="Courier New"/>
                        </a:rPr>
                        <a:t>TYPE</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,i_today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IS</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BEGIN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IF</a:t>
                      </a:r>
                      <a:r>
                        <a:rPr lang="en" sz="1000">
                          <a:solidFill>
                            <a:srgbClr val="000080"/>
                          </a:solidFill>
                          <a:highlight>
                            <a:srgbClr val="FFFFFF"/>
                          </a:highlight>
                          <a:latin typeface="Courier New"/>
                          <a:ea typeface="Courier New"/>
                          <a:cs typeface="Courier New"/>
                          <a:sym typeface="Courier New"/>
                        </a:rPr>
                        <a:t> (i_due_dt &lt; i_today) </a:t>
                      </a:r>
                      <a:r>
                        <a:rPr b="1" lang="en" sz="1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800080"/>
                          </a:solidFill>
                          <a:highlight>
                            <a:srgbClr val="FFFFFF"/>
                          </a:highlight>
                          <a:latin typeface="Courier New"/>
                          <a:ea typeface="Courier New"/>
                          <a:cs typeface="Courier New"/>
                          <a:sym typeface="Courier New"/>
                        </a:rPr>
                        <a:t>RAISE_APPLICATION_ERROR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lang="en" sz="1000">
                          <a:solidFill>
                            <a:srgbClr val="0000FF"/>
                          </a:solidFill>
                          <a:highlight>
                            <a:srgbClr val="FFFFFF"/>
                          </a:highlight>
                          <a:latin typeface="Courier New"/>
                          <a:ea typeface="Courier New"/>
                          <a:cs typeface="Courier New"/>
                          <a:sym typeface="Courier New"/>
                        </a:rPr>
                        <a:t>20000</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lang="en" sz="1000">
                          <a:solidFill>
                            <a:srgbClr val="FF0000"/>
                          </a:solidFill>
                          <a:highlight>
                            <a:srgbClr val="FFFFFF"/>
                          </a:highlight>
                          <a:latin typeface="Courier New"/>
                          <a:ea typeface="Courier New"/>
                          <a:cs typeface="Courier New"/>
                          <a:sym typeface="Courier New"/>
                        </a:rPr>
                        <a:t>'Account past due'</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IF</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 check_acct_status;</a:t>
                      </a:r>
                    </a:p>
                  </a:txBody>
                  <a:tcPr marT="91425" marB="91425" marR="91425" marL="91425"/>
                </a:tc>
                <a:tc>
                  <a:txBody>
                    <a:bodyPr>
                      <a:noAutofit/>
                    </a:bodyPr>
                    <a:lstStyle/>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lx_past_due </a:t>
                      </a:r>
                      <a:r>
                        <a:rPr b="1" lang="en" sz="1000">
                          <a:solidFill>
                            <a:srgbClr val="003366"/>
                          </a:solidFill>
                          <a:highlight>
                            <a:srgbClr val="FFFFFF"/>
                          </a:highlight>
                          <a:latin typeface="Courier New"/>
                          <a:ea typeface="Courier New"/>
                          <a:cs typeface="Courier New"/>
                          <a:sym typeface="Courier New"/>
                        </a:rPr>
                        <a:t>EXCEPTION</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PRAGMA</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EXCEPTION_INIT</a:t>
                      </a:r>
                      <a:r>
                        <a:rPr lang="en" sz="1000">
                          <a:solidFill>
                            <a:srgbClr val="000080"/>
                          </a:solidFill>
                          <a:highlight>
                            <a:srgbClr val="FFFFFF"/>
                          </a:highlight>
                          <a:latin typeface="Courier New"/>
                          <a:ea typeface="Courier New"/>
                          <a:cs typeface="Courier New"/>
                          <a:sym typeface="Courier New"/>
                        </a:rPr>
                        <a:t>(lx_past_due,</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lang="en" sz="1000">
                          <a:solidFill>
                            <a:srgbClr val="0000FF"/>
                          </a:solidFill>
                          <a:highlight>
                            <a:srgbClr val="FFFFFF"/>
                          </a:highlight>
                          <a:latin typeface="Courier New"/>
                          <a:ea typeface="Courier New"/>
                          <a:cs typeface="Courier New"/>
                          <a:sym typeface="Courier New"/>
                        </a:rPr>
                        <a:t>20000</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BEGIN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check_acct_status(</a:t>
                      </a:r>
                      <a:r>
                        <a:rPr lang="en" sz="1000">
                          <a:solidFill>
                            <a:srgbClr val="FF0000"/>
                          </a:solidFill>
                          <a:highlight>
                            <a:srgbClr val="FFFFFF"/>
                          </a:highlight>
                          <a:latin typeface="Courier New"/>
                          <a:ea typeface="Courier New"/>
                          <a:cs typeface="Courier New"/>
                          <a:sym typeface="Courier New"/>
                        </a:rPr>
                        <a:t>'01-JAN-2016'</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lang="en" sz="1000">
                          <a:solidFill>
                            <a:srgbClr val="FF0000"/>
                          </a:solidFill>
                          <a:highlight>
                            <a:srgbClr val="FFFFFF"/>
                          </a:highlight>
                          <a:latin typeface="Courier New"/>
                          <a:ea typeface="Courier New"/>
                          <a:cs typeface="Courier New"/>
                          <a:sym typeface="Courier New"/>
                        </a:rPr>
                        <a:t>'4-FEB-2016'</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EXCEPTION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WHEN</a:t>
                      </a:r>
                      <a:r>
                        <a:rPr lang="en" sz="1000">
                          <a:solidFill>
                            <a:srgbClr val="000080"/>
                          </a:solidFill>
                          <a:highlight>
                            <a:srgbClr val="FFFFFF"/>
                          </a:highlight>
                          <a:latin typeface="Courier New"/>
                          <a:ea typeface="Courier New"/>
                          <a:cs typeface="Courier New"/>
                          <a:sym typeface="Courier New"/>
                        </a:rPr>
                        <a:t> lx_past_due </a:t>
                      </a:r>
                      <a:r>
                        <a:rPr b="1" lang="en" sz="1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None/>
                      </a:pPr>
                      <a:r>
                        <a:rPr lang="en" sz="1000">
                          <a:solidFill>
                            <a:srgbClr val="000080"/>
                          </a:solidFill>
                          <a:highlight>
                            <a:srgbClr val="FFFFFF"/>
                          </a:highlight>
                          <a:latin typeface="Courier New"/>
                          <a:ea typeface="Courier New"/>
                          <a:cs typeface="Courier New"/>
                          <a:sym typeface="Courier New"/>
                        </a:rPr>
                        <a:t>  	pr(</a:t>
                      </a:r>
                      <a:r>
                        <a:rPr b="1" lang="en" sz="1000">
                          <a:solidFill>
                            <a:srgbClr val="003366"/>
                          </a:solidFill>
                          <a:highlight>
                            <a:srgbClr val="FFFFFF"/>
                          </a:highlight>
                          <a:latin typeface="Courier New"/>
                          <a:ea typeface="Courier New"/>
                          <a:cs typeface="Courier New"/>
                          <a:sym typeface="Courier New"/>
                        </a:rPr>
                        <a:t>SQLERRM</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a:t>
                      </a:r>
                    </a:p>
                  </a:txBody>
                  <a:tcPr marT="91425" marB="91425" marR="91425" marL="91425"/>
                </a:tc>
              </a:tr>
            </a:tbl>
          </a:graphicData>
        </a:graphic>
      </p:graphicFrame>
    </p:spTree>
  </p:cSld>
  <p:clrMapOvr>
    <a:masterClrMapping/>
  </p:clrMapOvr>
  <p:transition spd="slow">
    <p:cut/>
  </p:transition>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8" name="Shape 1478"/>
        <p:cNvGrpSpPr/>
        <p:nvPr/>
      </p:nvGrpSpPr>
      <p:grpSpPr>
        <a:xfrm>
          <a:off x="0" y="0"/>
          <a:ext cx="0" cy="0"/>
          <a:chOff x="0" y="0"/>
          <a:chExt cx="0" cy="0"/>
        </a:xfrm>
      </p:grpSpPr>
      <p:sp>
        <p:nvSpPr>
          <p:cNvPr id="1479" name="Shape 147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a:t>
            </a:r>
          </a:p>
        </p:txBody>
      </p:sp>
      <p:sp>
        <p:nvSpPr>
          <p:cNvPr id="1480" name="Shape 148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When the exception bubbles high enough to reach a caller with no handler, the transaction rolls back</a:t>
            </a:r>
            <a:r>
              <a:rPr baseline="30000" lang="en"/>
              <a:t>1</a:t>
            </a:r>
            <a:r>
              <a:rPr lang="en"/>
              <a:t> and the error stack can be processed.</a:t>
            </a:r>
          </a:p>
          <a:p>
            <a:pPr indent="-228600" lvl="0" marL="457200" rtl="0">
              <a:spcBef>
                <a:spcPts val="0"/>
              </a:spcBef>
              <a:buChar char="●"/>
            </a:pPr>
            <a:r>
              <a:rPr lang="en"/>
              <a:t>When the exception is handled and re-raised, the reported point of error is </a:t>
            </a:r>
            <a:r>
              <a:rPr b="1" lang="en"/>
              <a:t>changed </a:t>
            </a:r>
            <a:r>
              <a:rPr lang="en"/>
              <a:t>from the original error point to the handler’s re-raise line.</a:t>
            </a:r>
          </a:p>
          <a:p>
            <a:pPr indent="-228600" lvl="1" marL="914400" rtl="0">
              <a:spcBef>
                <a:spcPts val="0"/>
              </a:spcBef>
              <a:buChar char="○"/>
            </a:pPr>
            <a:r>
              <a:rPr lang="en"/>
              <a:t>This is a </a:t>
            </a:r>
            <a:r>
              <a:rPr b="1" lang="en"/>
              <a:t>big problem</a:t>
            </a:r>
            <a:r>
              <a:rPr lang="en"/>
              <a:t> for any logging you attempt</a:t>
            </a:r>
          </a:p>
          <a:p>
            <a:pPr indent="-228600" lvl="0" marL="457200" rtl="0">
              <a:spcBef>
                <a:spcPts val="0"/>
              </a:spcBef>
              <a:buChar char="●"/>
            </a:pPr>
            <a:r>
              <a:rPr lang="en"/>
              <a:t>Thankfully since 10g Oracle provides the “error backtrace” to determine the actual point of error.</a:t>
            </a:r>
          </a:p>
        </p:txBody>
      </p:sp>
    </p:spTree>
  </p:cSld>
  <p:clrMapOvr>
    <a:masterClrMapping/>
  </p:clrMapOvr>
  <p:transition spd="slow">
    <p:cut/>
  </p:transition>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4" name="Shape 1484"/>
        <p:cNvGrpSpPr/>
        <p:nvPr/>
      </p:nvGrpSpPr>
      <p:grpSpPr>
        <a:xfrm>
          <a:off x="0" y="0"/>
          <a:ext cx="0" cy="0"/>
          <a:chOff x="0" y="0"/>
          <a:chExt cx="0" cy="0"/>
        </a:xfrm>
      </p:grpSpPr>
      <p:sp>
        <p:nvSpPr>
          <p:cNvPr id="1485" name="Shape 148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The Stacks</a:t>
            </a:r>
          </a:p>
        </p:txBody>
      </p:sp>
      <p:graphicFrame>
        <p:nvGraphicFramePr>
          <p:cNvPr id="1486" name="Shape 1486"/>
          <p:cNvGraphicFramePr/>
          <p:nvPr/>
        </p:nvGraphicFramePr>
        <p:xfrm>
          <a:off x="128550" y="689175"/>
          <a:ext cx="3000000" cy="3000000"/>
        </p:xfrm>
        <a:graphic>
          <a:graphicData uri="http://schemas.openxmlformats.org/drawingml/2006/table">
            <a:tbl>
              <a:tblPr>
                <a:noFill/>
                <a:tableStyleId>{3C02302D-1A38-4B88-AC61-B8E5A3A355C6}</a:tableStyleId>
              </a:tblPr>
              <a:tblGrid>
                <a:gridCol w="2963925"/>
                <a:gridCol w="2963925"/>
                <a:gridCol w="2963925"/>
              </a:tblGrid>
              <a:tr h="407700">
                <a:tc>
                  <a:txBody>
                    <a:bodyPr>
                      <a:noAutofit/>
                    </a:bodyPr>
                    <a:lstStyle/>
                    <a:p>
                      <a:pPr lvl="0">
                        <a:spcBef>
                          <a:spcPts val="0"/>
                        </a:spcBef>
                        <a:buNone/>
                      </a:pPr>
                      <a:r>
                        <a:rPr b="1" lang="en" sz="1200"/>
                        <a:t>Package Specifications</a:t>
                      </a:r>
                    </a:p>
                  </a:txBody>
                  <a:tcPr marT="91425" marB="91425" marR="91425" marL="91425"/>
                </a:tc>
                <a:tc>
                  <a:txBody>
                    <a:bodyPr>
                      <a:noAutofit/>
                    </a:bodyPr>
                    <a:lstStyle/>
                    <a:p>
                      <a:pPr lvl="0">
                        <a:spcBef>
                          <a:spcPts val="0"/>
                        </a:spcBef>
                        <a:buNone/>
                      </a:pPr>
                      <a:r>
                        <a:rPr b="1" lang="en" sz="1200"/>
                        <a:t>Package Bodies</a:t>
                      </a:r>
                    </a:p>
                  </a:txBody>
                  <a:tcPr marT="91425" marB="91425" marR="91425" marL="91425"/>
                </a:tc>
                <a:tc>
                  <a:txBody>
                    <a:bodyPr>
                      <a:noAutofit/>
                    </a:bodyPr>
                    <a:lstStyle/>
                    <a:p>
                      <a:pPr lvl="0">
                        <a:spcBef>
                          <a:spcPts val="0"/>
                        </a:spcBef>
                        <a:buNone/>
                      </a:pPr>
                      <a:r>
                        <a:rPr b="1" lang="en" sz="1200"/>
                        <a:t>Unhandled and Handled Error Stacks</a:t>
                      </a:r>
                    </a:p>
                  </a:txBody>
                  <a:tcPr marT="91425" marB="91425" marR="91425" marL="91425"/>
                </a:tc>
              </a:tr>
              <a:tr h="524900">
                <a:tc rowSpan="4">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top </a:t>
                      </a:r>
                      <a:r>
                        <a:rPr b="1" lang="en" sz="1000">
                          <a:solidFill>
                            <a:srgbClr val="003366"/>
                          </a:solidFill>
                          <a:latin typeface="Courier New"/>
                          <a:ea typeface="Courier New"/>
                          <a:cs typeface="Courier New"/>
                          <a:sym typeface="Courier New"/>
                        </a:rPr>
                        <a:t>AS</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proc(i_str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top;</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middle </a:t>
                      </a:r>
                      <a:r>
                        <a:rPr b="1" lang="en" sz="1000">
                          <a:solidFill>
                            <a:srgbClr val="003366"/>
                          </a:solidFill>
                          <a:latin typeface="Courier New"/>
                          <a:ea typeface="Courier New"/>
                          <a:cs typeface="Courier New"/>
                          <a:sym typeface="Courier New"/>
                        </a:rPr>
                        <a:t>AS</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proc(i_str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middle;</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 </a:t>
                      </a:r>
                    </a:p>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bottom </a:t>
                      </a:r>
                      <a:r>
                        <a:rPr b="1" lang="en" sz="1000">
                          <a:solidFill>
                            <a:srgbClr val="003366"/>
                          </a:solidFill>
                          <a:latin typeface="Courier New"/>
                          <a:ea typeface="Courier New"/>
                          <a:cs typeface="Courier New"/>
                          <a:sym typeface="Courier New"/>
                        </a:rPr>
                        <a:t>AS</a:t>
                      </a:r>
                    </a:p>
                    <a:p>
                      <a:pPr lvl="0" rtl="0">
                        <a:lnSpc>
                          <a:spcPct val="115000"/>
                        </a:lnSpc>
                        <a:spcBef>
                          <a:spcPts val="0"/>
                        </a:spcBef>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proc(i_str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bottom;</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p>
                      <a:pPr lvl="0" rtl="0">
                        <a:lnSpc>
                          <a:spcPct val="115000"/>
                        </a:lnSpc>
                        <a:spcBef>
                          <a:spcPts val="0"/>
                        </a:spcBef>
                        <a:buNone/>
                      </a:pPr>
                      <a:r>
                        <a:t/>
                      </a:r>
                      <a:endParaRPr b="1" sz="1000">
                        <a:solidFill>
                          <a:srgbClr val="003366"/>
                        </a:solidFill>
                        <a:highlight>
                          <a:srgbClr val="FFFFFF"/>
                        </a:highlight>
                        <a:latin typeface="Courier New"/>
                        <a:ea typeface="Courier New"/>
                        <a:cs typeface="Courier New"/>
                        <a:sym typeface="Courier New"/>
                      </a:endParaRPr>
                    </a:p>
                  </a:txBody>
                  <a:tcPr marT="91425" marB="91425" marR="91425" marL="91425">
                    <a:solidFill>
                      <a:srgbClr val="FFF2CC"/>
                    </a:solidFill>
                  </a:tcPr>
                </a:tc>
                <a:tc rowSpan="4">
                  <a:txBody>
                    <a:bodyPr>
                      <a:noAutofit/>
                    </a:bodyPr>
                    <a:lstStyle/>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BODY</a:t>
                      </a:r>
                      <a:r>
                        <a:rPr lang="en" sz="800">
                          <a:solidFill>
                            <a:srgbClr val="000080"/>
                          </a:solidFill>
                          <a:latin typeface="Courier New"/>
                          <a:ea typeface="Courier New"/>
                          <a:cs typeface="Courier New"/>
                          <a:sym typeface="Courier New"/>
                        </a:rPr>
                        <a:t> top </a:t>
                      </a: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PROCEDURE</a:t>
                      </a:r>
                      <a:r>
                        <a:rPr lang="en" sz="800">
                          <a:solidFill>
                            <a:srgbClr val="000080"/>
                          </a:solidFill>
                          <a:latin typeface="Courier New"/>
                          <a:ea typeface="Courier New"/>
                          <a:cs typeface="Courier New"/>
                          <a:sym typeface="Courier New"/>
                        </a:rPr>
                        <a:t> proc(i_str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r>
                        <a:rPr lang="en" sz="800">
                          <a:solidFill>
                            <a:srgbClr val="000080"/>
                          </a:solidFill>
                          <a:latin typeface="Courier New"/>
                          <a:ea typeface="Courier New"/>
                          <a:cs typeface="Courier New"/>
                          <a:sym typeface="Courier New"/>
                        </a:rPr>
                        <a:t> middle.proc(i_str);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proc;</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top;</a:t>
                      </a:r>
                    </a:p>
                    <a:p>
                      <a:pPr lvl="0" rtl="0">
                        <a:lnSpc>
                          <a:spcPct val="115000"/>
                        </a:lnSpc>
                        <a:spcBef>
                          <a:spcPts val="0"/>
                        </a:spcBef>
                        <a:buNone/>
                      </a:pP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BODY</a:t>
                      </a:r>
                      <a:r>
                        <a:rPr lang="en" sz="800">
                          <a:solidFill>
                            <a:srgbClr val="000080"/>
                          </a:solidFill>
                          <a:latin typeface="Courier New"/>
                          <a:ea typeface="Courier New"/>
                          <a:cs typeface="Courier New"/>
                          <a:sym typeface="Courier New"/>
                        </a:rPr>
                        <a:t> middle</a:t>
                      </a:r>
                    </a:p>
                    <a:p>
                      <a:pPr lvl="0" rtl="0">
                        <a:lnSpc>
                          <a:spcPct val="115000"/>
                        </a:lnSpc>
                        <a:spcBef>
                          <a:spcPts val="0"/>
                        </a:spcBef>
                        <a:buNone/>
                      </a:pP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PROCEDURE</a:t>
                      </a:r>
                      <a:r>
                        <a:rPr lang="en" sz="800">
                          <a:solidFill>
                            <a:srgbClr val="000080"/>
                          </a:solidFill>
                          <a:latin typeface="Courier New"/>
                          <a:ea typeface="Courier New"/>
                          <a:cs typeface="Courier New"/>
                          <a:sym typeface="Courier New"/>
                        </a:rPr>
                        <a:t> proc(i_str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r>
                        <a:rPr lang="en" sz="800">
                          <a:solidFill>
                            <a:srgbClr val="000080"/>
                          </a:solidFill>
                          <a:latin typeface="Courier New"/>
                          <a:ea typeface="Courier New"/>
                          <a:cs typeface="Courier New"/>
                          <a:sym typeface="Courier New"/>
                        </a:rPr>
                        <a:t> bottom.proc(i_str);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proc;</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middle;</a:t>
                      </a:r>
                    </a:p>
                    <a:p>
                      <a:pPr lvl="0" rtl="0">
                        <a:lnSpc>
                          <a:spcPct val="115000"/>
                        </a:lnSpc>
                        <a:spcBef>
                          <a:spcPts val="0"/>
                        </a:spcBef>
                        <a:buNone/>
                      </a:pP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BODY</a:t>
                      </a:r>
                      <a:r>
                        <a:rPr lang="en" sz="800">
                          <a:solidFill>
                            <a:srgbClr val="000080"/>
                          </a:solidFill>
                          <a:latin typeface="Courier New"/>
                          <a:ea typeface="Courier New"/>
                          <a:cs typeface="Courier New"/>
                          <a:sym typeface="Courier New"/>
                        </a:rPr>
                        <a:t> bottom </a:t>
                      </a: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PROCEDURE</a:t>
                      </a:r>
                      <a:r>
                        <a:rPr lang="en" sz="800">
                          <a:solidFill>
                            <a:srgbClr val="000080"/>
                          </a:solidFill>
                          <a:latin typeface="Courier New"/>
                          <a:ea typeface="Courier New"/>
                          <a:cs typeface="Courier New"/>
                          <a:sym typeface="Courier New"/>
                        </a:rPr>
                        <a:t> proc(i_str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 (i_str = </a:t>
                      </a:r>
                      <a:r>
                        <a:rPr lang="en" sz="800">
                          <a:solidFill>
                            <a:srgbClr val="FF0000"/>
                          </a:solidFill>
                          <a:latin typeface="Courier New"/>
                          <a:ea typeface="Courier New"/>
                          <a:cs typeface="Courier New"/>
                          <a:sym typeface="Courier New"/>
                        </a:rPr>
                        <a:t>'unhandled'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THEN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 NO_DATA_FOUND;</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ELSIF</a:t>
                      </a:r>
                      <a:r>
                        <a:rPr lang="en" sz="800">
                          <a:solidFill>
                            <a:srgbClr val="000080"/>
                          </a:solidFill>
                          <a:latin typeface="Courier New"/>
                          <a:ea typeface="Courier New"/>
                          <a:cs typeface="Courier New"/>
                          <a:sym typeface="Courier New"/>
                        </a:rPr>
                        <a:t> (i_str = </a:t>
                      </a:r>
                      <a:r>
                        <a:rPr lang="en" sz="800">
                          <a:solidFill>
                            <a:srgbClr val="FF0000"/>
                          </a:solidFill>
                          <a:latin typeface="Courier New"/>
                          <a:ea typeface="Courier New"/>
                          <a:cs typeface="Courier New"/>
                          <a:sym typeface="Courier New"/>
                        </a:rPr>
                        <a:t>'handled'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THEN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 VALUE_ERROR;</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EXCEPTION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WHEN</a:t>
                      </a:r>
                      <a:r>
                        <a:rPr lang="en" sz="800">
                          <a:solidFill>
                            <a:srgbClr val="000080"/>
                          </a:solidFill>
                          <a:latin typeface="Courier New"/>
                          <a:ea typeface="Courier New"/>
                          <a:cs typeface="Courier New"/>
                          <a:sym typeface="Courier New"/>
                        </a:rPr>
                        <a:t> VALUE_ERROR </a:t>
                      </a:r>
                      <a:r>
                        <a:rPr b="1" lang="en" sz="800">
                          <a:solidFill>
                            <a:srgbClr val="003366"/>
                          </a:solidFill>
                          <a:latin typeface="Courier New"/>
                          <a:ea typeface="Courier New"/>
                          <a:cs typeface="Courier New"/>
                          <a:sym typeface="Courier New"/>
                        </a:rPr>
                        <a:t>THEN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proc;</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bottom;</a:t>
                      </a:r>
                    </a:p>
                    <a:p>
                      <a:pPr lvl="0" rtl="0">
                        <a:lnSpc>
                          <a:spcPct val="115000"/>
                        </a:lnSpc>
                        <a:spcBef>
                          <a:spcPts val="0"/>
                        </a:spcBef>
                        <a:buNone/>
                      </a:pPr>
                      <a:r>
                        <a:rPr lang="en" sz="8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SET SERVEROUTPUT ON </a:t>
                      </a:r>
                    </a:p>
                    <a:p>
                      <a:pPr lvl="0">
                        <a:spcBef>
                          <a:spcPts val="0"/>
                        </a:spcBef>
                        <a:buNone/>
                      </a:pPr>
                      <a:r>
                        <a:rPr lang="en" sz="1000">
                          <a:latin typeface="Courier New"/>
                          <a:ea typeface="Courier New"/>
                          <a:cs typeface="Courier New"/>
                          <a:sym typeface="Courier New"/>
                        </a:rPr>
                        <a:t>EXEC top.proc('unhandled');</a:t>
                      </a:r>
                    </a:p>
                  </a:txBody>
                  <a:tcPr marT="91425" marB="91425" marR="91425" marL="91425">
                    <a:solidFill>
                      <a:srgbClr val="FFF2CC"/>
                    </a:solidFill>
                  </a:tcPr>
                </a:tc>
              </a:tr>
              <a:tr h="1166300">
                <a:tc vMerge="1"/>
                <a:tc vMerge="1"/>
                <a:tc>
                  <a:txBody>
                    <a:bodyPr>
                      <a:noAutofit/>
                    </a:bodyPr>
                    <a:lstStyle/>
                    <a:p>
                      <a:pPr lvl="0" rtl="0">
                        <a:spcBef>
                          <a:spcPts val="0"/>
                        </a:spcBef>
                        <a:buNone/>
                      </a:pPr>
                      <a:r>
                        <a:rPr lang="en" sz="1000">
                          <a:latin typeface="Courier New"/>
                          <a:ea typeface="Courier New"/>
                          <a:cs typeface="Courier New"/>
                          <a:sym typeface="Courier New"/>
                        </a:rPr>
                        <a:t>ORA-01403: no data found</a:t>
                      </a:r>
                    </a:p>
                    <a:p>
                      <a:pPr lvl="0" rtl="0">
                        <a:spcBef>
                          <a:spcPts val="0"/>
                        </a:spcBef>
                        <a:buNone/>
                      </a:pPr>
                      <a:r>
                        <a:rPr lang="en" sz="1000">
                          <a:latin typeface="Courier New"/>
                          <a:ea typeface="Courier New"/>
                          <a:cs typeface="Courier New"/>
                          <a:sym typeface="Courier New"/>
                        </a:rPr>
                        <a:t>ORA-06512: at "CORE.BOTTOM", </a:t>
                      </a:r>
                      <a:r>
                        <a:rPr b="1" lang="en" sz="1000">
                          <a:solidFill>
                            <a:srgbClr val="3DCD24"/>
                          </a:solidFill>
                          <a:latin typeface="Courier New"/>
                          <a:ea typeface="Courier New"/>
                          <a:cs typeface="Courier New"/>
                          <a:sym typeface="Courier New"/>
                        </a:rPr>
                        <a:t>line 5</a:t>
                      </a:r>
                    </a:p>
                    <a:p>
                      <a:pPr lvl="0" rtl="0">
                        <a:spcBef>
                          <a:spcPts val="0"/>
                        </a:spcBef>
                        <a:buNone/>
                      </a:pPr>
                      <a:r>
                        <a:rPr lang="en" sz="1000">
                          <a:latin typeface="Courier New"/>
                          <a:ea typeface="Courier New"/>
                          <a:cs typeface="Courier New"/>
                          <a:sym typeface="Courier New"/>
                        </a:rPr>
                        <a:t>ORA-06512: at "CORE.MIDDLE", line 4</a:t>
                      </a:r>
                    </a:p>
                    <a:p>
                      <a:pPr lvl="0" rtl="0">
                        <a:spcBef>
                          <a:spcPts val="0"/>
                        </a:spcBef>
                        <a:buNone/>
                      </a:pPr>
                      <a:r>
                        <a:rPr lang="en" sz="1000">
                          <a:latin typeface="Courier New"/>
                          <a:ea typeface="Courier New"/>
                          <a:cs typeface="Courier New"/>
                          <a:sym typeface="Courier New"/>
                        </a:rPr>
                        <a:t>ORA-06512: at "CORE.TOP", line 3</a:t>
                      </a:r>
                    </a:p>
                    <a:p>
                      <a:pPr lvl="0">
                        <a:spcBef>
                          <a:spcPts val="0"/>
                        </a:spcBef>
                        <a:buNone/>
                      </a:pPr>
                      <a:r>
                        <a:rPr lang="en" sz="1000">
                          <a:latin typeface="Courier New"/>
                          <a:ea typeface="Courier New"/>
                          <a:cs typeface="Courier New"/>
                          <a:sym typeface="Courier New"/>
                        </a:rPr>
                        <a:t>ORA-06512: at line 1</a:t>
                      </a:r>
                    </a:p>
                  </a:txBody>
                  <a:tcPr marT="91425" marB="91425" marR="91425" marL="91425">
                    <a:solidFill>
                      <a:srgbClr val="D9D9D9"/>
                    </a:solidFill>
                  </a:tcPr>
                </a:tc>
              </a:tr>
              <a:tr h="481725">
                <a:tc vMerge="1"/>
                <a:tc vMerge="1"/>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SET SERVEROUTPUT ON </a:t>
                      </a:r>
                    </a:p>
                    <a:p>
                      <a:pPr lvl="0" rtl="0">
                        <a:spcBef>
                          <a:spcPts val="0"/>
                        </a:spcBef>
                        <a:buNone/>
                      </a:pPr>
                      <a:r>
                        <a:rPr lang="en" sz="1000">
                          <a:latin typeface="Courier New"/>
                          <a:ea typeface="Courier New"/>
                          <a:cs typeface="Courier New"/>
                          <a:sym typeface="Courier New"/>
                        </a:rPr>
                        <a:t>EXEC top.proc('handled');</a:t>
                      </a:r>
                    </a:p>
                  </a:txBody>
                  <a:tcPr marT="91425" marB="91425" marR="91425" marL="91425">
                    <a:solidFill>
                      <a:srgbClr val="FFF2CC"/>
                    </a:solidFill>
                  </a:tcPr>
                </a:tc>
              </a:tr>
              <a:tr h="1456150">
                <a:tc vMerge="1"/>
                <a:tc vMerge="1"/>
                <a:tc>
                  <a:txBody>
                    <a:bodyPr>
                      <a:noAutofit/>
                    </a:bodyPr>
                    <a:lstStyle/>
                    <a:p>
                      <a:pPr lvl="0" rtl="0">
                        <a:spcBef>
                          <a:spcPts val="0"/>
                        </a:spcBef>
                        <a:buNone/>
                      </a:pPr>
                      <a:r>
                        <a:rPr lang="en" sz="1000">
                          <a:latin typeface="Courier New"/>
                          <a:ea typeface="Courier New"/>
                          <a:cs typeface="Courier New"/>
                          <a:sym typeface="Courier New"/>
                        </a:rPr>
                        <a:t>ORA-06502: PL/SQL: numeric or value error</a:t>
                      </a:r>
                    </a:p>
                    <a:p>
                      <a:pPr lvl="0" rtl="0">
                        <a:spcBef>
                          <a:spcPts val="0"/>
                        </a:spcBef>
                        <a:buNone/>
                      </a:pPr>
                      <a:r>
                        <a:rPr lang="en" sz="1000">
                          <a:latin typeface="Courier New"/>
                          <a:ea typeface="Courier New"/>
                          <a:cs typeface="Courier New"/>
                          <a:sym typeface="Courier New"/>
                        </a:rPr>
                        <a:t>ORA-06512: at "CORE.BOTTOM", </a:t>
                      </a:r>
                      <a:r>
                        <a:rPr b="1" lang="en" sz="1000">
                          <a:solidFill>
                            <a:srgbClr val="FF0000"/>
                          </a:solidFill>
                          <a:latin typeface="Courier New"/>
                          <a:ea typeface="Courier New"/>
                          <a:cs typeface="Courier New"/>
                          <a:sym typeface="Courier New"/>
                        </a:rPr>
                        <a:t>line 10</a:t>
                      </a:r>
                    </a:p>
                    <a:p>
                      <a:pPr lvl="0" rtl="0">
                        <a:spcBef>
                          <a:spcPts val="0"/>
                        </a:spcBef>
                        <a:buNone/>
                      </a:pPr>
                      <a:r>
                        <a:rPr lang="en" sz="1000">
                          <a:latin typeface="Courier New"/>
                          <a:ea typeface="Courier New"/>
                          <a:cs typeface="Courier New"/>
                          <a:sym typeface="Courier New"/>
                        </a:rPr>
                        <a:t>ORA-06512: at "CORE.MIDDLE", line 4</a:t>
                      </a:r>
                    </a:p>
                    <a:p>
                      <a:pPr lvl="0" rtl="0">
                        <a:spcBef>
                          <a:spcPts val="0"/>
                        </a:spcBef>
                        <a:buNone/>
                      </a:pPr>
                      <a:r>
                        <a:rPr lang="en" sz="1000">
                          <a:latin typeface="Courier New"/>
                          <a:ea typeface="Courier New"/>
                          <a:cs typeface="Courier New"/>
                          <a:sym typeface="Courier New"/>
                        </a:rPr>
                        <a:t>ORA-06512: at "CORE.TOP", line 3</a:t>
                      </a:r>
                    </a:p>
                    <a:p>
                      <a:pPr lvl="0" rtl="0">
                        <a:spcBef>
                          <a:spcPts val="0"/>
                        </a:spcBef>
                        <a:buClr>
                          <a:schemeClr val="dk1"/>
                        </a:buClr>
                        <a:buSzPct val="110000"/>
                        <a:buFont typeface="Arial"/>
                        <a:buNone/>
                      </a:pPr>
                      <a:r>
                        <a:rPr lang="en" sz="1000">
                          <a:latin typeface="Courier New"/>
                          <a:ea typeface="Courier New"/>
                          <a:cs typeface="Courier New"/>
                          <a:sym typeface="Courier New"/>
                        </a:rPr>
                        <a:t>ORA-06512: at line 1</a:t>
                      </a:r>
                    </a:p>
                    <a:p>
                      <a:pPr lvl="0" rtl="0">
                        <a:spcBef>
                          <a:spcPts val="0"/>
                        </a:spcBef>
                        <a:buNone/>
                      </a:pPr>
                      <a:r>
                        <a:t/>
                      </a:r>
                      <a:endParaRPr sz="1000">
                        <a:latin typeface="Courier New"/>
                        <a:ea typeface="Courier New"/>
                        <a:cs typeface="Courier New"/>
                        <a:sym typeface="Courier New"/>
                      </a:endParaRPr>
                    </a:p>
                  </a:txBody>
                  <a:tcPr marT="91425" marB="91425" marR="91425" marL="91425">
                    <a:solidFill>
                      <a:srgbClr val="D9D9D9"/>
                    </a:solidFill>
                  </a:tcPr>
                </a:tc>
              </a:tr>
            </a:tbl>
          </a:graphicData>
        </a:graphic>
      </p:graphicFrame>
      <p:sp>
        <p:nvSpPr>
          <p:cNvPr id="1487" name="Shape 1487"/>
          <p:cNvSpPr txBox="1"/>
          <p:nvPr/>
        </p:nvSpPr>
        <p:spPr>
          <a:xfrm>
            <a:off x="5272350" y="3342100"/>
            <a:ext cx="622799" cy="141899"/>
          </a:xfrm>
          <a:prstGeom prst="rect">
            <a:avLst/>
          </a:prstGeom>
          <a:solidFill>
            <a:srgbClr val="D9EAD3"/>
          </a:solidFill>
          <a:ln>
            <a:noFill/>
          </a:ln>
        </p:spPr>
        <p:txBody>
          <a:bodyPr anchorCtr="0" anchor="ctr" bIns="91425" lIns="91425" rIns="91425" tIns="91425">
            <a:noAutofit/>
          </a:bodyPr>
          <a:lstStyle/>
          <a:p>
            <a:pPr lvl="0" algn="ctr">
              <a:spcBef>
                <a:spcPts val="0"/>
              </a:spcBef>
              <a:buNone/>
            </a:pPr>
            <a:r>
              <a:rPr lang="en" sz="1000"/>
              <a:t>line 5</a:t>
            </a:r>
          </a:p>
        </p:txBody>
      </p:sp>
      <p:cxnSp>
        <p:nvCxnSpPr>
          <p:cNvPr id="1488" name="Shape 1488"/>
          <p:cNvCxnSpPr>
            <a:stCxn id="1487" idx="1"/>
          </p:cNvCxnSpPr>
          <p:nvPr/>
        </p:nvCxnSpPr>
        <p:spPr>
          <a:xfrm rot="10800000">
            <a:off x="4994850" y="3410050"/>
            <a:ext cx="277500" cy="3000"/>
          </a:xfrm>
          <a:prstGeom prst="straightConnector1">
            <a:avLst/>
          </a:prstGeom>
          <a:noFill/>
          <a:ln cap="flat" cmpd="sng" w="9525">
            <a:solidFill>
              <a:schemeClr val="dk2"/>
            </a:solidFill>
            <a:prstDash val="solid"/>
            <a:round/>
            <a:headEnd len="lg" w="lg" type="none"/>
            <a:tailEnd len="lg" w="lg" type="triangle"/>
          </a:ln>
        </p:spPr>
      </p:cxnSp>
      <p:sp>
        <p:nvSpPr>
          <p:cNvPr id="1489" name="Shape 1489"/>
          <p:cNvSpPr txBox="1"/>
          <p:nvPr/>
        </p:nvSpPr>
        <p:spPr>
          <a:xfrm>
            <a:off x="5272350" y="3611700"/>
            <a:ext cx="622799" cy="141899"/>
          </a:xfrm>
          <a:prstGeom prst="rect">
            <a:avLst/>
          </a:prstGeom>
          <a:solidFill>
            <a:srgbClr val="D9EAD3"/>
          </a:solidFill>
          <a:ln>
            <a:noFill/>
          </a:ln>
        </p:spPr>
        <p:txBody>
          <a:bodyPr anchorCtr="0" anchor="ctr" bIns="91425" lIns="91425" rIns="91425" tIns="91425">
            <a:noAutofit/>
          </a:bodyPr>
          <a:lstStyle/>
          <a:p>
            <a:pPr lvl="0" rtl="0" algn="ctr">
              <a:spcBef>
                <a:spcPts val="0"/>
              </a:spcBef>
              <a:buNone/>
            </a:pPr>
            <a:r>
              <a:rPr lang="en" sz="1000"/>
              <a:t>line 7</a:t>
            </a:r>
          </a:p>
        </p:txBody>
      </p:sp>
      <p:cxnSp>
        <p:nvCxnSpPr>
          <p:cNvPr id="1490" name="Shape 1490"/>
          <p:cNvCxnSpPr>
            <a:stCxn id="1489" idx="1"/>
          </p:cNvCxnSpPr>
          <p:nvPr/>
        </p:nvCxnSpPr>
        <p:spPr>
          <a:xfrm rot="10800000">
            <a:off x="4994850" y="3679650"/>
            <a:ext cx="277500" cy="3000"/>
          </a:xfrm>
          <a:prstGeom prst="straightConnector1">
            <a:avLst/>
          </a:prstGeom>
          <a:noFill/>
          <a:ln cap="flat" cmpd="sng" w="9525">
            <a:solidFill>
              <a:schemeClr val="dk2"/>
            </a:solidFill>
            <a:prstDash val="solid"/>
            <a:round/>
            <a:headEnd len="lg" w="lg" type="none"/>
            <a:tailEnd len="lg" w="lg" type="triangle"/>
          </a:ln>
        </p:spPr>
      </p:cxnSp>
      <p:sp>
        <p:nvSpPr>
          <p:cNvPr id="1491" name="Shape 1491"/>
          <p:cNvSpPr txBox="1"/>
          <p:nvPr/>
        </p:nvSpPr>
        <p:spPr>
          <a:xfrm>
            <a:off x="5272350" y="4048175"/>
            <a:ext cx="622799" cy="141899"/>
          </a:xfrm>
          <a:prstGeom prst="rect">
            <a:avLst/>
          </a:prstGeom>
          <a:solidFill>
            <a:srgbClr val="D9EAD3"/>
          </a:solidFill>
          <a:ln>
            <a:noFill/>
          </a:ln>
        </p:spPr>
        <p:txBody>
          <a:bodyPr anchorCtr="0" anchor="ctr" bIns="91425" lIns="91425" rIns="91425" tIns="91425">
            <a:noAutofit/>
          </a:bodyPr>
          <a:lstStyle/>
          <a:p>
            <a:pPr lvl="0" rtl="0" algn="ctr">
              <a:spcBef>
                <a:spcPts val="0"/>
              </a:spcBef>
              <a:buNone/>
            </a:pPr>
            <a:r>
              <a:rPr lang="en" sz="1000"/>
              <a:t>line 10</a:t>
            </a:r>
          </a:p>
        </p:txBody>
      </p:sp>
      <p:cxnSp>
        <p:nvCxnSpPr>
          <p:cNvPr id="1492" name="Shape 1492"/>
          <p:cNvCxnSpPr>
            <a:stCxn id="1491" idx="1"/>
          </p:cNvCxnSpPr>
          <p:nvPr/>
        </p:nvCxnSpPr>
        <p:spPr>
          <a:xfrm rot="10800000">
            <a:off x="5118150" y="4119125"/>
            <a:ext cx="154200" cy="0"/>
          </a:xfrm>
          <a:prstGeom prst="straightConnector1">
            <a:avLst/>
          </a:prstGeom>
          <a:noFill/>
          <a:ln cap="flat" cmpd="sng" w="9525">
            <a:solidFill>
              <a:schemeClr val="dk2"/>
            </a:solidFill>
            <a:prstDash val="solid"/>
            <a:round/>
            <a:headEnd len="lg" w="lg" type="none"/>
            <a:tailEnd len="lg" w="lg" type="triangle"/>
          </a:ln>
        </p:spPr>
      </p:cxnSp>
      <p:sp>
        <p:nvSpPr>
          <p:cNvPr id="1493" name="Shape 1493"/>
          <p:cNvSpPr txBox="1"/>
          <p:nvPr/>
        </p:nvSpPr>
        <p:spPr>
          <a:xfrm>
            <a:off x="7985975" y="4199500"/>
            <a:ext cx="900599" cy="468600"/>
          </a:xfrm>
          <a:prstGeom prst="rect">
            <a:avLst/>
          </a:prstGeom>
          <a:solidFill>
            <a:srgbClr val="D9EAD3"/>
          </a:solidFill>
          <a:ln>
            <a:noFill/>
          </a:ln>
        </p:spPr>
        <p:txBody>
          <a:bodyPr anchorCtr="0" anchor="ctr" bIns="91425" lIns="91425" rIns="91425" tIns="91425">
            <a:noAutofit/>
          </a:bodyPr>
          <a:lstStyle/>
          <a:p>
            <a:pPr lvl="0">
              <a:spcBef>
                <a:spcPts val="0"/>
              </a:spcBef>
              <a:buNone/>
            </a:pPr>
            <a:r>
              <a:rPr lang="en" sz="1000"/>
              <a:t>Should have stack entry for line 7</a:t>
            </a:r>
          </a:p>
        </p:txBody>
      </p:sp>
      <p:cxnSp>
        <p:nvCxnSpPr>
          <p:cNvPr id="1494" name="Shape 1494"/>
          <p:cNvCxnSpPr>
            <a:stCxn id="1493" idx="0"/>
          </p:cNvCxnSpPr>
          <p:nvPr/>
        </p:nvCxnSpPr>
        <p:spPr>
          <a:xfrm flipH="1" rot="10800000">
            <a:off x="8436274" y="3841600"/>
            <a:ext cx="277500" cy="357900"/>
          </a:xfrm>
          <a:prstGeom prst="straightConnector1">
            <a:avLst/>
          </a:prstGeom>
          <a:noFill/>
          <a:ln cap="flat" cmpd="sng" w="9525">
            <a:solidFill>
              <a:schemeClr val="dk2"/>
            </a:solidFill>
            <a:prstDash val="solid"/>
            <a:round/>
            <a:headEnd len="lg" w="lg" type="none"/>
            <a:tailEnd len="lg" w="lg" type="triangle"/>
          </a:ln>
        </p:spPr>
      </p:cxnSp>
      <p:sp>
        <p:nvSpPr>
          <p:cNvPr id="1495" name="Shape 1495"/>
          <p:cNvSpPr txBox="1"/>
          <p:nvPr/>
        </p:nvSpPr>
        <p:spPr>
          <a:xfrm>
            <a:off x="6172800" y="4328875"/>
            <a:ext cx="1547999" cy="339299"/>
          </a:xfrm>
          <a:prstGeom prst="rect">
            <a:avLst/>
          </a:prstGeom>
          <a:solidFill>
            <a:srgbClr val="D9EAD3"/>
          </a:solidFill>
          <a:ln>
            <a:noFill/>
          </a:ln>
        </p:spPr>
        <p:txBody>
          <a:bodyPr anchorCtr="0" anchor="ctr" bIns="91425" lIns="91425" rIns="91425" tIns="91425">
            <a:noAutofit/>
          </a:bodyPr>
          <a:lstStyle/>
          <a:p>
            <a:pPr lvl="0">
              <a:spcBef>
                <a:spcPts val="0"/>
              </a:spcBef>
              <a:buNone/>
            </a:pPr>
            <a:r>
              <a:rPr lang="en" sz="1000"/>
              <a:t>Should say error came from BOTTOM.PROC</a:t>
            </a:r>
          </a:p>
        </p:txBody>
      </p:sp>
      <p:cxnSp>
        <p:nvCxnSpPr>
          <p:cNvPr id="1496" name="Shape 1496"/>
          <p:cNvCxnSpPr>
            <a:stCxn id="1495" idx="0"/>
          </p:cNvCxnSpPr>
          <p:nvPr/>
        </p:nvCxnSpPr>
        <p:spPr>
          <a:xfrm flipH="1" rot="10800000">
            <a:off x="6946799" y="3823075"/>
            <a:ext cx="724500" cy="5058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0" name="Shape 1500"/>
        <p:cNvGrpSpPr/>
        <p:nvPr/>
      </p:nvGrpSpPr>
      <p:grpSpPr>
        <a:xfrm>
          <a:off x="0" y="0"/>
          <a:ext cx="0" cy="0"/>
          <a:chOff x="0" y="0"/>
          <a:chExt cx="0" cy="0"/>
        </a:xfrm>
      </p:grpSpPr>
      <p:sp>
        <p:nvSpPr>
          <p:cNvPr id="1501" name="Shape 150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The Error Backtrace</a:t>
            </a:r>
          </a:p>
        </p:txBody>
      </p:sp>
      <p:sp>
        <p:nvSpPr>
          <p:cNvPr id="1502" name="Shape 1502"/>
          <p:cNvSpPr txBox="1"/>
          <p:nvPr>
            <p:ph idx="1" type="body"/>
          </p:nvPr>
        </p:nvSpPr>
        <p:spPr>
          <a:xfrm>
            <a:off x="108900" y="634800"/>
            <a:ext cx="8934599" cy="1723500"/>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To handle an error (typically logging it with context) and still see the original point of error, in 10g to 11g, use </a:t>
            </a:r>
            <a:r>
              <a:rPr lang="en" sz="2000">
                <a:latin typeface="Courier New"/>
                <a:ea typeface="Courier New"/>
                <a:cs typeface="Courier New"/>
                <a:sym typeface="Courier New"/>
              </a:rPr>
              <a:t>dbms_utility.format_error_backtrace()</a:t>
            </a:r>
          </a:p>
          <a:p>
            <a:pPr indent="-368300" lvl="1" marL="914400" rtl="0">
              <a:spcBef>
                <a:spcPts val="0"/>
              </a:spcBef>
              <a:buSzPct val="100000"/>
              <a:buChar char="○"/>
            </a:pPr>
            <a:r>
              <a:rPr lang="en" sz="2200"/>
              <a:t>Returns string. Parse if logging routine, line and error metadata</a:t>
            </a:r>
          </a:p>
        </p:txBody>
      </p:sp>
      <p:graphicFrame>
        <p:nvGraphicFramePr>
          <p:cNvPr id="1503" name="Shape 1503"/>
          <p:cNvGraphicFramePr/>
          <p:nvPr/>
        </p:nvGraphicFramePr>
        <p:xfrm>
          <a:off x="115750" y="2290825"/>
          <a:ext cx="3000000" cy="3000000"/>
        </p:xfrm>
        <a:graphic>
          <a:graphicData uri="http://schemas.openxmlformats.org/drawingml/2006/table">
            <a:tbl>
              <a:tblPr>
                <a:noFill/>
                <a:tableStyleId>{3C02302D-1A38-4B88-AC61-B8E5A3A355C6}</a:tableStyleId>
              </a:tblPr>
              <a:tblGrid>
                <a:gridCol w="4460450"/>
                <a:gridCol w="4460450"/>
              </a:tblGrid>
              <a:tr h="553750">
                <a:tc rowSpan="2">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PACKAGE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BODY</a:t>
                      </a:r>
                      <a:r>
                        <a:rPr lang="en" sz="1000">
                          <a:solidFill>
                            <a:srgbClr val="000080"/>
                          </a:solidFill>
                          <a:latin typeface="Courier New"/>
                          <a:ea typeface="Courier New"/>
                          <a:cs typeface="Courier New"/>
                          <a:sym typeface="Courier New"/>
                        </a:rPr>
                        <a:t> bottom </a:t>
                      </a:r>
                      <a:r>
                        <a:rPr b="1" lang="en" sz="1000">
                          <a:solidFill>
                            <a:srgbClr val="003366"/>
                          </a:solidFill>
                          <a:latin typeface="Courier New"/>
                          <a:ea typeface="Courier New"/>
                          <a:cs typeface="Courier New"/>
                          <a:sym typeface="Courier New"/>
                        </a:rPr>
                        <a:t>AS</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proc(i_str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VARCHAR2</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 (i_str = </a:t>
                      </a:r>
                      <a:r>
                        <a:rPr lang="en" sz="1000">
                          <a:solidFill>
                            <a:srgbClr val="FF0000"/>
                          </a:solidFill>
                          <a:latin typeface="Courier New"/>
                          <a:ea typeface="Courier New"/>
                          <a:cs typeface="Courier New"/>
                          <a:sym typeface="Courier New"/>
                        </a:rPr>
                        <a:t>'unhandled'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RAISE</a:t>
                      </a:r>
                      <a:r>
                        <a:rPr lang="en" sz="1000">
                          <a:solidFill>
                            <a:srgbClr val="000080"/>
                          </a:solidFill>
                          <a:latin typeface="Courier New"/>
                          <a:ea typeface="Courier New"/>
                          <a:cs typeface="Courier New"/>
                          <a:sym typeface="Courier New"/>
                        </a:rPr>
                        <a:t> NO_DATA_FOUND;</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ELSIF</a:t>
                      </a:r>
                      <a:r>
                        <a:rPr lang="en" sz="1000">
                          <a:solidFill>
                            <a:srgbClr val="000080"/>
                          </a:solidFill>
                          <a:latin typeface="Courier New"/>
                          <a:ea typeface="Courier New"/>
                          <a:cs typeface="Courier New"/>
                          <a:sym typeface="Courier New"/>
                        </a:rPr>
                        <a:t> (i_str = </a:t>
                      </a:r>
                      <a:r>
                        <a:rPr lang="en" sz="1000">
                          <a:solidFill>
                            <a:srgbClr val="FF0000"/>
                          </a:solidFill>
                          <a:latin typeface="Courier New"/>
                          <a:ea typeface="Courier New"/>
                          <a:cs typeface="Courier New"/>
                          <a:sym typeface="Courier New"/>
                        </a:rPr>
                        <a:t>'handled'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RAISE</a:t>
                      </a:r>
                      <a:r>
                        <a:rPr lang="en" sz="1000">
                          <a:solidFill>
                            <a:srgbClr val="000080"/>
                          </a:solidFill>
                          <a:latin typeface="Courier New"/>
                          <a:ea typeface="Courier New"/>
                          <a:cs typeface="Courier New"/>
                          <a:sym typeface="Courier New"/>
                        </a:rPr>
                        <a:t> VALUE_ERROR;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EXCEPTION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VALUE_ERROR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pr(</a:t>
                      </a:r>
                      <a:r>
                        <a:rPr b="1" lang="en" sz="1000">
                          <a:solidFill>
                            <a:srgbClr val="FF0000"/>
                          </a:solidFill>
                          <a:latin typeface="Courier New"/>
                          <a:ea typeface="Courier New"/>
                          <a:cs typeface="Courier New"/>
                          <a:sym typeface="Courier New"/>
                        </a:rPr>
                        <a:t>dbms_utility.format_error_backtrace</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RAISE</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proc;</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bottom;</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SET SERVEROUTPUT ON </a:t>
                      </a:r>
                    </a:p>
                    <a:p>
                      <a:pPr lvl="0">
                        <a:spcBef>
                          <a:spcPts val="0"/>
                        </a:spcBef>
                        <a:buNone/>
                      </a:pPr>
                      <a:r>
                        <a:rPr lang="en" sz="1000">
                          <a:latin typeface="Courier New"/>
                          <a:ea typeface="Courier New"/>
                          <a:cs typeface="Courier New"/>
                          <a:sym typeface="Courier New"/>
                        </a:rPr>
                        <a:t>EXEC top.proc('handled');</a:t>
                      </a:r>
                    </a:p>
                  </a:txBody>
                  <a:tcPr marT="91425" marB="91425" marR="91425" marL="91425">
                    <a:solidFill>
                      <a:srgbClr val="FFF2CC"/>
                    </a:solidFill>
                  </a:tcPr>
                </a:tc>
              </a:tr>
              <a:tr h="2208650">
                <a:tc vMerge="1"/>
                <a:tc>
                  <a:txBody>
                    <a:bodyPr>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ORA-06512: at "CORE.BOTTOM", </a:t>
                      </a:r>
                      <a:r>
                        <a:rPr b="1" lang="en" sz="1000">
                          <a:solidFill>
                            <a:srgbClr val="3DCD24"/>
                          </a:solidFill>
                          <a:latin typeface="Courier New"/>
                          <a:ea typeface="Courier New"/>
                          <a:cs typeface="Courier New"/>
                          <a:sym typeface="Courier New"/>
                        </a:rPr>
                        <a:t>line 7</a:t>
                      </a:r>
                    </a:p>
                    <a:p>
                      <a:pPr lvl="0" rtl="0">
                        <a:spcBef>
                          <a:spcPts val="0"/>
                        </a:spcBef>
                        <a:buClr>
                          <a:schemeClr val="dk1"/>
                        </a:buClr>
                        <a:buSzPct val="110000"/>
                        <a:buFont typeface="Arial"/>
                        <a:buNone/>
                      </a:pPr>
                      <a:r>
                        <a:t/>
                      </a:r>
                      <a:endParaRPr sz="1000">
                        <a:latin typeface="Courier New"/>
                        <a:ea typeface="Courier New"/>
                        <a:cs typeface="Courier New"/>
                        <a:sym typeface="Courier New"/>
                      </a:endParaRPr>
                    </a:p>
                    <a:p>
                      <a:pPr lvl="0" rtl="0">
                        <a:spcBef>
                          <a:spcPts val="0"/>
                        </a:spcBef>
                        <a:buClr>
                          <a:schemeClr val="dk1"/>
                        </a:buClr>
                        <a:buSzPct val="110000"/>
                        <a:buFont typeface="Arial"/>
                        <a:buNone/>
                      </a:pPr>
                      <a:r>
                        <a:rPr lang="en" sz="1000">
                          <a:latin typeface="Courier New"/>
                          <a:ea typeface="Courier New"/>
                          <a:cs typeface="Courier New"/>
                          <a:sym typeface="Courier New"/>
                        </a:rPr>
                        <a:t>ORA-06502: PL/SQL: numeric or value error</a:t>
                      </a:r>
                    </a:p>
                    <a:p>
                      <a:pPr lvl="0" rtl="0">
                        <a:spcBef>
                          <a:spcPts val="0"/>
                        </a:spcBef>
                        <a:buClr>
                          <a:schemeClr val="dk1"/>
                        </a:buClr>
                        <a:buSzPct val="110000"/>
                        <a:buFont typeface="Arial"/>
                        <a:buNone/>
                      </a:pPr>
                      <a:r>
                        <a:rPr lang="en" sz="1000">
                          <a:latin typeface="Courier New"/>
                          <a:ea typeface="Courier New"/>
                          <a:cs typeface="Courier New"/>
                          <a:sym typeface="Courier New"/>
                        </a:rPr>
                        <a:t>ORA-06512: at "CORE.BOTTOM", line 12</a:t>
                      </a:r>
                    </a:p>
                    <a:p>
                      <a:pPr lvl="0" rtl="0">
                        <a:spcBef>
                          <a:spcPts val="0"/>
                        </a:spcBef>
                        <a:buClr>
                          <a:schemeClr val="dk1"/>
                        </a:buClr>
                        <a:buSzPct val="110000"/>
                        <a:buFont typeface="Arial"/>
                        <a:buNone/>
                      </a:pPr>
                      <a:r>
                        <a:rPr lang="en" sz="1000">
                          <a:latin typeface="Courier New"/>
                          <a:ea typeface="Courier New"/>
                          <a:cs typeface="Courier New"/>
                          <a:sym typeface="Courier New"/>
                        </a:rPr>
                        <a:t>ORA-06512: at "CORE.MIDDLE", line 4</a:t>
                      </a:r>
                    </a:p>
                    <a:p>
                      <a:pPr lvl="0" rtl="0">
                        <a:spcBef>
                          <a:spcPts val="0"/>
                        </a:spcBef>
                        <a:buClr>
                          <a:schemeClr val="dk1"/>
                        </a:buClr>
                        <a:buSzPct val="110000"/>
                        <a:buFont typeface="Arial"/>
                        <a:buNone/>
                      </a:pPr>
                      <a:r>
                        <a:rPr lang="en" sz="1000">
                          <a:latin typeface="Courier New"/>
                          <a:ea typeface="Courier New"/>
                          <a:cs typeface="Courier New"/>
                          <a:sym typeface="Courier New"/>
                        </a:rPr>
                        <a:t>ORA-06512: at "CORE.TOP", line 3</a:t>
                      </a:r>
                    </a:p>
                    <a:p>
                      <a:pPr lvl="0" rtl="0">
                        <a:spcBef>
                          <a:spcPts val="0"/>
                        </a:spcBef>
                        <a:buClr>
                          <a:schemeClr val="dk1"/>
                        </a:buClr>
                        <a:buSzPct val="110000"/>
                        <a:buFont typeface="Arial"/>
                        <a:buNone/>
                      </a:pPr>
                      <a:r>
                        <a:rPr lang="en" sz="1000">
                          <a:latin typeface="Courier New"/>
                          <a:ea typeface="Courier New"/>
                          <a:cs typeface="Courier New"/>
                          <a:sym typeface="Courier New"/>
                        </a:rPr>
                        <a:t>ORA-06512: at line 1</a:t>
                      </a:r>
                    </a:p>
                    <a:p>
                      <a:pPr lvl="0">
                        <a:spcBef>
                          <a:spcPts val="0"/>
                        </a:spcBef>
                        <a:buNone/>
                      </a:pPr>
                      <a:r>
                        <a:t/>
                      </a:r>
                      <a:endParaRPr sz="1000">
                        <a:latin typeface="Courier New"/>
                        <a:ea typeface="Courier New"/>
                        <a:cs typeface="Courier New"/>
                        <a:sym typeface="Courier New"/>
                      </a:endParaRPr>
                    </a:p>
                  </a:txBody>
                  <a:tcPr marT="91425" marB="91425" marR="91425" marL="91425">
                    <a:solidFill>
                      <a:srgbClr val="D9D9D9"/>
                    </a:solidFill>
                  </a:tcPr>
                </a:tc>
              </a:tr>
            </a:tbl>
          </a:graphicData>
        </a:graphic>
      </p:graphicFrame>
      <p:sp>
        <p:nvSpPr>
          <p:cNvPr id="1504" name="Shape 1504"/>
          <p:cNvSpPr txBox="1"/>
          <p:nvPr/>
        </p:nvSpPr>
        <p:spPr>
          <a:xfrm>
            <a:off x="7973625" y="3341250"/>
            <a:ext cx="900599" cy="4686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sz="1000"/>
              <a:t>There is the original error line culprit</a:t>
            </a:r>
          </a:p>
        </p:txBody>
      </p:sp>
      <p:cxnSp>
        <p:nvCxnSpPr>
          <p:cNvPr id="1505" name="Shape 1505"/>
          <p:cNvCxnSpPr>
            <a:stCxn id="1504" idx="1"/>
          </p:cNvCxnSpPr>
          <p:nvPr/>
        </p:nvCxnSpPr>
        <p:spPr>
          <a:xfrm rot="10800000">
            <a:off x="7390425" y="3438750"/>
            <a:ext cx="583200" cy="136800"/>
          </a:xfrm>
          <a:prstGeom prst="straightConnector1">
            <a:avLst/>
          </a:prstGeom>
          <a:noFill/>
          <a:ln cap="flat" cmpd="sng" w="9525">
            <a:solidFill>
              <a:schemeClr val="dk2"/>
            </a:solidFill>
            <a:prstDash val="solid"/>
            <a:round/>
            <a:headEnd len="lg" w="lg" type="none"/>
            <a:tailEnd len="lg" w="lg" type="triangle"/>
          </a:ln>
        </p:spPr>
      </p:cxnSp>
      <p:sp>
        <p:nvSpPr>
          <p:cNvPr id="1506" name="Shape 1506"/>
          <p:cNvSpPr txBox="1"/>
          <p:nvPr/>
        </p:nvSpPr>
        <p:spPr>
          <a:xfrm>
            <a:off x="7326225" y="4200600"/>
            <a:ext cx="1547999" cy="4977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sz="1000"/>
              <a:t>Still doesn’t tell us BOTTOM.</a:t>
            </a:r>
            <a:r>
              <a:rPr lang="en" sz="1000">
                <a:solidFill>
                  <a:srgbClr val="FF0000"/>
                </a:solidFill>
              </a:rPr>
              <a:t>PROC</a:t>
            </a:r>
            <a:r>
              <a:rPr lang="en" sz="1000"/>
              <a:t>, which is critical for logging</a:t>
            </a:r>
          </a:p>
        </p:txBody>
      </p:sp>
      <p:cxnSp>
        <p:nvCxnSpPr>
          <p:cNvPr id="1507" name="Shape 1507"/>
          <p:cNvCxnSpPr>
            <a:stCxn id="1506" idx="0"/>
          </p:cNvCxnSpPr>
          <p:nvPr/>
        </p:nvCxnSpPr>
        <p:spPr>
          <a:xfrm rot="10800000">
            <a:off x="6680324" y="3506700"/>
            <a:ext cx="1419900" cy="6939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1" name="Shape 1511"/>
        <p:cNvGrpSpPr/>
        <p:nvPr/>
      </p:nvGrpSpPr>
      <p:grpSpPr>
        <a:xfrm>
          <a:off x="0" y="0"/>
          <a:ext cx="0" cy="0"/>
          <a:chOff x="0" y="0"/>
          <a:chExt cx="0" cy="0"/>
        </a:xfrm>
      </p:grpSpPr>
      <p:sp>
        <p:nvSpPr>
          <p:cNvPr id="1512" name="Shape 151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The Error Backtrace</a:t>
            </a:r>
          </a:p>
        </p:txBody>
      </p:sp>
      <p:sp>
        <p:nvSpPr>
          <p:cNvPr id="1513" name="Shape 1513"/>
          <p:cNvSpPr txBox="1"/>
          <p:nvPr>
            <p:ph idx="1" type="body"/>
          </p:nvPr>
        </p:nvSpPr>
        <p:spPr>
          <a:xfrm>
            <a:off x="108900" y="634800"/>
            <a:ext cx="8934599" cy="1387500"/>
          </a:xfrm>
          <a:prstGeom prst="rect">
            <a:avLst/>
          </a:prstGeom>
        </p:spPr>
        <p:txBody>
          <a:bodyPr anchorCtr="0" anchor="t" bIns="91425" lIns="91425" rIns="91425" tIns="91425">
            <a:noAutofit/>
          </a:bodyPr>
          <a:lstStyle/>
          <a:p>
            <a:pPr indent="-228600" lvl="0" marL="457200" rtl="0">
              <a:spcBef>
                <a:spcPts val="0"/>
              </a:spcBef>
              <a:buChar char="●"/>
            </a:pPr>
            <a:r>
              <a:rPr lang="en" sz="2600"/>
              <a:t>12c introduces the UTL_CALL_STACK package, 13 functions that provide array-based access into the call, error and error backtrace</a:t>
            </a:r>
            <a:r>
              <a:rPr baseline="30000" lang="en" sz="2600"/>
              <a:t>1</a:t>
            </a:r>
            <a:r>
              <a:rPr lang="en" sz="2600"/>
              <a:t> stacks.</a:t>
            </a:r>
          </a:p>
        </p:txBody>
      </p:sp>
      <p:graphicFrame>
        <p:nvGraphicFramePr>
          <p:cNvPr id="1514" name="Shape 1514"/>
          <p:cNvGraphicFramePr/>
          <p:nvPr/>
        </p:nvGraphicFramePr>
        <p:xfrm>
          <a:off x="115750" y="2021975"/>
          <a:ext cx="3000000" cy="3000000"/>
        </p:xfrm>
        <a:graphic>
          <a:graphicData uri="http://schemas.openxmlformats.org/drawingml/2006/table">
            <a:tbl>
              <a:tblPr>
                <a:noFill/>
                <a:tableStyleId>{3C02302D-1A38-4B88-AC61-B8E5A3A355C6}</a:tableStyleId>
              </a:tblPr>
              <a:tblGrid>
                <a:gridCol w="4380275"/>
                <a:gridCol w="4540625"/>
              </a:tblGrid>
              <a:tr h="553400">
                <a:tc rowSpan="2">
                  <a:txBody>
                    <a:bodyPr>
                      <a:noAutofit/>
                    </a:bodyPr>
                    <a:lstStyle/>
                    <a:p>
                      <a:pPr lvl="0" rtl="0">
                        <a:lnSpc>
                          <a:spcPct val="115000"/>
                        </a:lnSpc>
                        <a:spcBef>
                          <a:spcPts val="0"/>
                        </a:spcBef>
                        <a:buNone/>
                      </a:pPr>
                      <a:r>
                        <a:rPr b="1" lang="en" sz="800">
                          <a:solidFill>
                            <a:srgbClr val="003366"/>
                          </a:solidFill>
                          <a:latin typeface="Courier New"/>
                          <a:ea typeface="Courier New"/>
                          <a:cs typeface="Courier New"/>
                          <a:sym typeface="Courier New"/>
                        </a:rPr>
                        <a:t>CREATE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OR</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REPLACE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PACKAGE</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BODY</a:t>
                      </a:r>
                      <a:r>
                        <a:rPr lang="en" sz="800">
                          <a:solidFill>
                            <a:srgbClr val="000080"/>
                          </a:solidFill>
                          <a:latin typeface="Courier New"/>
                          <a:ea typeface="Courier New"/>
                          <a:cs typeface="Courier New"/>
                          <a:sym typeface="Courier New"/>
                        </a:rPr>
                        <a:t> bottom </a:t>
                      </a:r>
                      <a:r>
                        <a:rPr b="1" lang="en" sz="800">
                          <a:solidFill>
                            <a:srgbClr val="003366"/>
                          </a:solidFill>
                          <a:latin typeface="Courier New"/>
                          <a:ea typeface="Courier New"/>
                          <a:cs typeface="Courier New"/>
                          <a:sym typeface="Courier New"/>
                        </a:rPr>
                        <a:t>AS</a:t>
                      </a:r>
                    </a:p>
                    <a:p>
                      <a:pPr lvl="0" rtl="0">
                        <a:lnSpc>
                          <a:spcPct val="115000"/>
                        </a:lnSpc>
                        <a:spcBef>
                          <a:spcPts val="0"/>
                        </a:spcBef>
                        <a:buNone/>
                      </a:pPr>
                      <a:r>
                        <a:rPr b="1" lang="en" sz="800">
                          <a:solidFill>
                            <a:srgbClr val="003366"/>
                          </a:solidFill>
                          <a:latin typeface="Courier New"/>
                          <a:ea typeface="Courier New"/>
                          <a:cs typeface="Courier New"/>
                          <a:sym typeface="Courier New"/>
                        </a:rPr>
                        <a:t>PROCEDURE</a:t>
                      </a:r>
                      <a:r>
                        <a:rPr lang="en" sz="800">
                          <a:solidFill>
                            <a:srgbClr val="000080"/>
                          </a:solidFill>
                          <a:latin typeface="Courier New"/>
                          <a:ea typeface="Courier New"/>
                          <a:cs typeface="Courier New"/>
                          <a:sym typeface="Courier New"/>
                        </a:rPr>
                        <a:t> proc(i_str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VARCHAR2</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IS</a:t>
                      </a:r>
                    </a:p>
                    <a:p>
                      <a:pPr lvl="0" rtl="0">
                        <a:lnSpc>
                          <a:spcPct val="115000"/>
                        </a:lnSpc>
                        <a:spcBef>
                          <a:spcPts val="0"/>
                        </a:spcBef>
                        <a:buNone/>
                      </a:pPr>
                      <a:r>
                        <a:rPr b="1" lang="en" sz="800">
                          <a:solidFill>
                            <a:srgbClr val="003366"/>
                          </a:solidFill>
                          <a:latin typeface="Courier New"/>
                          <a:ea typeface="Courier New"/>
                          <a:cs typeface="Courier New"/>
                          <a:sym typeface="Courier New"/>
                        </a:rPr>
                        <a:t>BEGIN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 (i_str = </a:t>
                      </a:r>
                      <a:r>
                        <a:rPr lang="en" sz="800">
                          <a:solidFill>
                            <a:srgbClr val="FF0000"/>
                          </a:solidFill>
                          <a:latin typeface="Courier New"/>
                          <a:ea typeface="Courier New"/>
                          <a:cs typeface="Courier New"/>
                          <a:sym typeface="Courier New"/>
                        </a:rPr>
                        <a:t>'unhandled'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THEN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 NO_DATA_FOUND;</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ELSIF</a:t>
                      </a:r>
                      <a:r>
                        <a:rPr lang="en" sz="800">
                          <a:solidFill>
                            <a:srgbClr val="000080"/>
                          </a:solidFill>
                          <a:latin typeface="Courier New"/>
                          <a:ea typeface="Courier New"/>
                          <a:cs typeface="Courier New"/>
                          <a:sym typeface="Courier New"/>
                        </a:rPr>
                        <a:t> (i_str = </a:t>
                      </a:r>
                      <a:r>
                        <a:rPr lang="en" sz="800">
                          <a:solidFill>
                            <a:srgbClr val="FF0000"/>
                          </a:solidFill>
                          <a:latin typeface="Courier New"/>
                          <a:ea typeface="Courier New"/>
                          <a:cs typeface="Courier New"/>
                          <a:sym typeface="Courier New"/>
                        </a:rPr>
                        <a:t>'handled'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THEN</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 VALUE_ERROR;</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IF</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EXCEPTION</a:t>
                      </a:r>
                    </a:p>
                    <a:p>
                      <a:pPr lvl="0" rtl="0">
                        <a:lnSpc>
                          <a:spcPct val="115000"/>
                        </a:lnSpc>
                        <a:spcBef>
                          <a:spcPts val="0"/>
                        </a:spcBef>
                        <a:buNone/>
                      </a:pPr>
                      <a:r>
                        <a:rPr b="1" lang="en" sz="800">
                          <a:solidFill>
                            <a:srgbClr val="003366"/>
                          </a:solidFill>
                          <a:latin typeface="Courier New"/>
                          <a:ea typeface="Courier New"/>
                          <a:cs typeface="Courier New"/>
                          <a:sym typeface="Courier New"/>
                        </a:rPr>
                        <a:t>WHEN</a:t>
                      </a:r>
                      <a:r>
                        <a:rPr lang="en" sz="800">
                          <a:solidFill>
                            <a:srgbClr val="000080"/>
                          </a:solidFill>
                          <a:latin typeface="Courier New"/>
                          <a:ea typeface="Courier New"/>
                          <a:cs typeface="Courier New"/>
                          <a:sym typeface="Courier New"/>
                        </a:rPr>
                        <a:t> VALUE_ERROR </a:t>
                      </a:r>
                      <a:r>
                        <a:rPr b="1" lang="en" sz="800">
                          <a:solidFill>
                            <a:srgbClr val="003366"/>
                          </a:solidFill>
                          <a:latin typeface="Courier New"/>
                          <a:ea typeface="Courier New"/>
                          <a:cs typeface="Courier New"/>
                          <a:sym typeface="Courier New"/>
                        </a:rPr>
                        <a:t>THEN</a:t>
                      </a:r>
                    </a:p>
                    <a:p>
                      <a:pPr lvl="0" rtl="0">
                        <a:lnSpc>
                          <a:spcPct val="115000"/>
                        </a:lnSpc>
                        <a:spcBef>
                          <a:spcPts val="0"/>
                        </a:spcBef>
                        <a:buNone/>
                      </a:pPr>
                      <a:r>
                        <a:rPr lang="en" sz="800">
                          <a:solidFill>
                            <a:srgbClr val="000080"/>
                          </a:solidFill>
                          <a:latin typeface="Courier New"/>
                          <a:ea typeface="Courier New"/>
                          <a:cs typeface="Courier New"/>
                          <a:sym typeface="Courier New"/>
                        </a:rPr>
                        <a:t>  pr(</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'Error#'</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7</a:t>
                      </a:r>
                      <a:r>
                        <a:rPr lang="en" sz="800">
                          <a:solidFill>
                            <a:srgbClr val="000080"/>
                          </a:solidFill>
                          <a:latin typeface="Courier New"/>
                          <a:ea typeface="Courier New"/>
                          <a:cs typeface="Courier New"/>
                          <a:sym typeface="Courier New"/>
                        </a:rPr>
                        <a:t>)||</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'Line#'</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6</a:t>
                      </a:r>
                      <a:r>
                        <a:rPr lang="en" sz="800">
                          <a:solidFill>
                            <a:srgbClr val="000080"/>
                          </a:solidFill>
                          <a:latin typeface="Courier New"/>
                          <a:ea typeface="Courier New"/>
                          <a:cs typeface="Courier New"/>
                          <a:sym typeface="Courier New"/>
                        </a:rPr>
                        <a:t>)||</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'Unit'</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12</a:t>
                      </a:r>
                      <a:r>
                        <a:rPr lang="en" sz="800">
                          <a:solidFill>
                            <a:srgbClr val="000080"/>
                          </a:solidFill>
                          <a:latin typeface="Courier New"/>
                          <a:ea typeface="Courier New"/>
                          <a:cs typeface="Courier New"/>
                          <a:sym typeface="Courier New"/>
                        </a:rPr>
                        <a:t>)||</a:t>
                      </a:r>
                      <a:r>
                        <a:rPr lang="en" sz="800">
                          <a:solidFill>
                            <a:srgbClr val="FF0000"/>
                          </a:solidFill>
                          <a:latin typeface="Courier New"/>
                          <a:ea typeface="Courier New"/>
                          <a:cs typeface="Courier New"/>
                          <a:sym typeface="Courier New"/>
                        </a:rPr>
                        <a:t>'Msg'</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FOR</a:t>
                      </a:r>
                      <a:r>
                        <a:rPr lang="en" sz="800">
                          <a:solidFill>
                            <a:srgbClr val="000080"/>
                          </a:solidFill>
                          <a:latin typeface="Courier New"/>
                          <a:ea typeface="Courier New"/>
                          <a:cs typeface="Courier New"/>
                          <a:sym typeface="Courier New"/>
                        </a:rPr>
                        <a:t> i </a:t>
                      </a:r>
                      <a:r>
                        <a:rPr b="1" lang="en" sz="800">
                          <a:solidFill>
                            <a:srgbClr val="003366"/>
                          </a:solidFill>
                          <a:latin typeface="Courier New"/>
                          <a:ea typeface="Courier New"/>
                          <a:cs typeface="Courier New"/>
                          <a:sym typeface="Courier New"/>
                        </a:rPr>
                        <a:t>IN</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REVERSE</a:t>
                      </a:r>
                      <a:r>
                        <a:rPr lang="en" sz="800">
                          <a:solidFill>
                            <a:srgbClr val="000080"/>
                          </a:solidFill>
                          <a:latin typeface="Courier New"/>
                          <a:ea typeface="Courier New"/>
                          <a:cs typeface="Courier New"/>
                          <a:sym typeface="Courier New"/>
                        </a:rPr>
                        <a:t> </a:t>
                      </a:r>
                      <a:r>
                        <a:rPr lang="en" sz="800">
                          <a:solidFill>
                            <a:srgbClr val="0000FF"/>
                          </a:solidFill>
                          <a:latin typeface="Courier New"/>
                          <a:ea typeface="Courier New"/>
                          <a:cs typeface="Courier New"/>
                          <a:sym typeface="Courier New"/>
                        </a:rPr>
                        <a:t>1</a:t>
                      </a:r>
                      <a:r>
                        <a:rPr lang="en" sz="800">
                          <a:solidFill>
                            <a:srgbClr val="000080"/>
                          </a:solidFill>
                          <a:latin typeface="Courier New"/>
                          <a:ea typeface="Courier New"/>
                          <a:cs typeface="Courier New"/>
                          <a:sym typeface="Courier New"/>
                        </a:rPr>
                        <a:t>..</a:t>
                      </a:r>
                      <a:r>
                        <a:rPr b="1" lang="en" sz="800">
                          <a:solidFill>
                            <a:srgbClr val="FF0000"/>
                          </a:solidFill>
                          <a:latin typeface="Courier New"/>
                          <a:ea typeface="Courier New"/>
                          <a:cs typeface="Courier New"/>
                          <a:sym typeface="Courier New"/>
                        </a:rPr>
                        <a:t>utl_call_stack.backtrace_depth()</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LOOP</a:t>
                      </a:r>
                    </a:p>
                    <a:p>
                      <a:pPr lvl="0" rtl="0">
                        <a:lnSpc>
                          <a:spcPct val="115000"/>
                        </a:lnSpc>
                        <a:spcBef>
                          <a:spcPts val="0"/>
                        </a:spcBef>
                        <a:buNone/>
                      </a:pPr>
                      <a:r>
                        <a:rPr lang="en" sz="800">
                          <a:solidFill>
                            <a:srgbClr val="000080"/>
                          </a:solidFill>
                          <a:latin typeface="Courier New"/>
                          <a:ea typeface="Courier New"/>
                          <a:cs typeface="Courier New"/>
                          <a:sym typeface="Courier New"/>
                        </a:rPr>
                        <a:t>    pr(</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b="1" lang="en" sz="800">
                          <a:solidFill>
                            <a:srgbClr val="003366"/>
                          </a:solidFill>
                          <a:latin typeface="Courier New"/>
                          <a:ea typeface="Courier New"/>
                          <a:cs typeface="Courier New"/>
                          <a:sym typeface="Courier New"/>
                        </a:rPr>
                        <a:t>TO_CHAR</a:t>
                      </a:r>
                      <a:r>
                        <a:rPr lang="en" sz="800">
                          <a:solidFill>
                            <a:srgbClr val="000080"/>
                          </a:solidFill>
                          <a:latin typeface="Courier New"/>
                          <a:ea typeface="Courier New"/>
                          <a:cs typeface="Courier New"/>
                          <a:sym typeface="Courier New"/>
                        </a:rPr>
                        <a:t>(</a:t>
                      </a:r>
                      <a:r>
                        <a:rPr b="1" lang="en" sz="800">
                          <a:solidFill>
                            <a:srgbClr val="FF0000"/>
                          </a:solidFill>
                          <a:latin typeface="Courier New"/>
                          <a:ea typeface="Courier New"/>
                          <a:cs typeface="Courier New"/>
                          <a:sym typeface="Courier New"/>
                        </a:rPr>
                        <a:t>utl_call_stack.error_number(i)</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7</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b="1" lang="en" sz="800">
                          <a:solidFill>
                            <a:srgbClr val="003366"/>
                          </a:solidFill>
                          <a:latin typeface="Courier New"/>
                          <a:ea typeface="Courier New"/>
                          <a:cs typeface="Courier New"/>
                          <a:sym typeface="Courier New"/>
                        </a:rPr>
                        <a:t>TO_CHAR</a:t>
                      </a:r>
                      <a:r>
                        <a:rPr lang="en" sz="800">
                          <a:solidFill>
                            <a:srgbClr val="000080"/>
                          </a:solidFill>
                          <a:latin typeface="Courier New"/>
                          <a:ea typeface="Courier New"/>
                          <a:cs typeface="Courier New"/>
                          <a:sym typeface="Courier New"/>
                        </a:rPr>
                        <a:t>(</a:t>
                      </a:r>
                      <a:r>
                        <a:rPr b="1" lang="en" sz="800">
                          <a:solidFill>
                            <a:srgbClr val="FF0000"/>
                          </a:solidFill>
                          <a:latin typeface="Courier New"/>
                          <a:ea typeface="Courier New"/>
                          <a:cs typeface="Courier New"/>
                          <a:sym typeface="Courier New"/>
                        </a:rPr>
                        <a:t>utl_call_stack.backtrace_line(i)</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6</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RPAD</a:t>
                      </a:r>
                      <a:r>
                        <a:rPr lang="en" sz="800">
                          <a:solidFill>
                            <a:srgbClr val="000080"/>
                          </a:solidFill>
                          <a:latin typeface="Courier New"/>
                          <a:ea typeface="Courier New"/>
                          <a:cs typeface="Courier New"/>
                          <a:sym typeface="Courier New"/>
                        </a:rPr>
                        <a:t>(</a:t>
                      </a:r>
                      <a:r>
                        <a:rPr b="1" lang="en" sz="800">
                          <a:solidFill>
                            <a:srgbClr val="003366"/>
                          </a:solidFill>
                          <a:latin typeface="Courier New"/>
                          <a:ea typeface="Courier New"/>
                          <a:cs typeface="Courier New"/>
                          <a:sym typeface="Courier New"/>
                        </a:rPr>
                        <a:t>SUBSTR</a:t>
                      </a:r>
                      <a:r>
                        <a:rPr lang="en" sz="800">
                          <a:solidFill>
                            <a:srgbClr val="000080"/>
                          </a:solidFill>
                          <a:latin typeface="Courier New"/>
                          <a:ea typeface="Courier New"/>
                          <a:cs typeface="Courier New"/>
                          <a:sym typeface="Courier New"/>
                        </a:rPr>
                        <a:t>(</a:t>
                      </a:r>
                      <a:r>
                        <a:rPr b="1" lang="en" sz="800">
                          <a:solidFill>
                            <a:srgbClr val="FF0000"/>
                          </a:solidFill>
                          <a:latin typeface="Courier New"/>
                          <a:ea typeface="Courier New"/>
                          <a:cs typeface="Courier New"/>
                          <a:sym typeface="Courier New"/>
                        </a:rPr>
                        <a:t>utl_call_stack.backtrace_unit(i)</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1</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12</a:t>
                      </a:r>
                      <a:r>
                        <a:rPr lang="en" sz="800">
                          <a:solidFill>
                            <a:srgbClr val="000080"/>
                          </a:solidFill>
                          <a:latin typeface="Courier New"/>
                          <a:ea typeface="Courier New"/>
                          <a:cs typeface="Courier New"/>
                          <a:sym typeface="Courier New"/>
                        </a:rPr>
                        <a:t>),</a:t>
                      </a:r>
                      <a:r>
                        <a:rPr lang="en" sz="800">
                          <a:solidFill>
                            <a:srgbClr val="0000FF"/>
                          </a:solidFill>
                          <a:latin typeface="Courier New"/>
                          <a:ea typeface="Courier New"/>
                          <a:cs typeface="Courier New"/>
                          <a:sym typeface="Courier New"/>
                        </a:rPr>
                        <a:t>12</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FF0000"/>
                          </a:solidFill>
                          <a:latin typeface="Courier New"/>
                          <a:ea typeface="Courier New"/>
                          <a:cs typeface="Courier New"/>
                          <a:sym typeface="Courier New"/>
                        </a:rPr>
                        <a:t>utl_call_stack.error_msg(i)</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LOOP</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lang="en" sz="800">
                          <a:solidFill>
                            <a:srgbClr val="000080"/>
                          </a:solidFill>
                          <a:latin typeface="Courier New"/>
                          <a:ea typeface="Courier New"/>
                          <a:cs typeface="Courier New"/>
                          <a:sym typeface="Courier New"/>
                        </a:rPr>
                        <a:t>  </a:t>
                      </a:r>
                      <a:r>
                        <a:rPr b="1" lang="en" sz="800">
                          <a:solidFill>
                            <a:srgbClr val="003366"/>
                          </a:solidFill>
                          <a:latin typeface="Courier New"/>
                          <a:ea typeface="Courier New"/>
                          <a:cs typeface="Courier New"/>
                          <a:sym typeface="Courier New"/>
                        </a:rPr>
                        <a:t>RAISE</a:t>
                      </a:r>
                      <a:r>
                        <a:rPr lang="en" sz="800">
                          <a:solidFill>
                            <a:srgbClr val="000080"/>
                          </a:solidFill>
                          <a:latin typeface="Courier New"/>
                          <a:ea typeface="Courier New"/>
                          <a:cs typeface="Courier New"/>
                          <a:sym typeface="Courier New"/>
                        </a:rPr>
                        <a:t>;</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proc;</a:t>
                      </a:r>
                    </a:p>
                    <a:p>
                      <a:pPr lvl="0" rtl="0">
                        <a:lnSpc>
                          <a:spcPct val="115000"/>
                        </a:lnSpc>
                        <a:spcBef>
                          <a:spcPts val="0"/>
                        </a:spcBef>
                        <a:buNone/>
                      </a:pPr>
                      <a:r>
                        <a:rPr b="1" lang="en" sz="800">
                          <a:solidFill>
                            <a:srgbClr val="003366"/>
                          </a:solidFill>
                          <a:latin typeface="Courier New"/>
                          <a:ea typeface="Courier New"/>
                          <a:cs typeface="Courier New"/>
                          <a:sym typeface="Courier New"/>
                        </a:rPr>
                        <a:t>END</a:t>
                      </a:r>
                      <a:r>
                        <a:rPr lang="en" sz="800">
                          <a:solidFill>
                            <a:srgbClr val="000080"/>
                          </a:solidFill>
                          <a:latin typeface="Courier New"/>
                          <a:ea typeface="Courier New"/>
                          <a:cs typeface="Courier New"/>
                          <a:sym typeface="Courier New"/>
                        </a:rPr>
                        <a:t> bottom;</a:t>
                      </a:r>
                    </a:p>
                    <a:p>
                      <a:pPr lvl="0" rtl="0">
                        <a:lnSpc>
                          <a:spcPct val="115000"/>
                        </a:lnSpc>
                        <a:spcBef>
                          <a:spcPts val="0"/>
                        </a:spcBef>
                        <a:buNone/>
                      </a:pPr>
                      <a:r>
                        <a:rPr lang="en" sz="8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spcBef>
                          <a:spcPts val="0"/>
                        </a:spcBef>
                        <a:buNone/>
                      </a:pPr>
                      <a:r>
                        <a:rPr lang="en" sz="1000">
                          <a:latin typeface="Courier New"/>
                          <a:ea typeface="Courier New"/>
                          <a:cs typeface="Courier New"/>
                          <a:sym typeface="Courier New"/>
                        </a:rPr>
                        <a:t>SET SERVEROUTPUT ON </a:t>
                      </a:r>
                    </a:p>
                    <a:p>
                      <a:pPr lvl="0" rtl="0">
                        <a:spcBef>
                          <a:spcPts val="0"/>
                        </a:spcBef>
                        <a:buNone/>
                      </a:pPr>
                      <a:r>
                        <a:rPr lang="en" sz="1000">
                          <a:latin typeface="Courier New"/>
                          <a:ea typeface="Courier New"/>
                          <a:cs typeface="Courier New"/>
                          <a:sym typeface="Courier New"/>
                        </a:rPr>
                        <a:t>EXEC top.proc('handled');</a:t>
                      </a:r>
                    </a:p>
                  </a:txBody>
                  <a:tcPr marT="91425" marB="91425" marR="91425" marL="91425">
                    <a:solidFill>
                      <a:srgbClr val="FFF2CC"/>
                    </a:solidFill>
                  </a:tcPr>
                </a:tc>
              </a:tr>
              <a:tr h="2415050">
                <a:tc vMerge="1"/>
                <a:tc>
                  <a:txBody>
                    <a:bodyPr>
                      <a:noAutofit/>
                    </a:bodyPr>
                    <a:lstStyle/>
                    <a:p>
                      <a:pPr lvl="0" rtl="0">
                        <a:spcBef>
                          <a:spcPts val="0"/>
                        </a:spcBef>
                        <a:buNone/>
                      </a:pPr>
                      <a:r>
                        <a:rPr lang="en" sz="1000">
                          <a:latin typeface="Courier New"/>
                          <a:ea typeface="Courier New"/>
                          <a:cs typeface="Courier New"/>
                          <a:sym typeface="Courier New"/>
                        </a:rPr>
                        <a:t>Error# Line# Unit        Msg</a:t>
                      </a:r>
                    </a:p>
                    <a:p>
                      <a:pPr lvl="0" rtl="0">
                        <a:spcBef>
                          <a:spcPts val="0"/>
                        </a:spcBef>
                        <a:buNone/>
                      </a:pPr>
                      <a:r>
                        <a:rPr lang="en" sz="1000">
                          <a:latin typeface="Courier New"/>
                          <a:ea typeface="Courier New"/>
                          <a:cs typeface="Courier New"/>
                          <a:sym typeface="Courier New"/>
                        </a:rPr>
                        <a:t>6502   </a:t>
                      </a:r>
                      <a:r>
                        <a:rPr b="1" lang="en" sz="1000">
                          <a:solidFill>
                            <a:srgbClr val="3DCD24"/>
                          </a:solidFill>
                          <a:latin typeface="Courier New"/>
                          <a:ea typeface="Courier New"/>
                          <a:cs typeface="Courier New"/>
                          <a:sym typeface="Courier New"/>
                        </a:rPr>
                        <a:t>7</a:t>
                      </a:r>
                      <a:r>
                        <a:rPr lang="en" sz="1000">
                          <a:latin typeface="Courier New"/>
                          <a:ea typeface="Courier New"/>
                          <a:cs typeface="Courier New"/>
                          <a:sym typeface="Courier New"/>
                        </a:rPr>
                        <a:t>     CORE.BOTTOM PL/SQL: numeric or value error</a:t>
                      </a:r>
                    </a:p>
                    <a:p>
                      <a:pPr lvl="0" rtl="0">
                        <a:spcBef>
                          <a:spcPts val="0"/>
                        </a:spcBef>
                        <a:buNone/>
                      </a:pPr>
                      <a:r>
                        <a:t/>
                      </a:r>
                      <a:endParaRPr sz="1000">
                        <a:latin typeface="Courier New"/>
                        <a:ea typeface="Courier New"/>
                        <a:cs typeface="Courier New"/>
                        <a:sym typeface="Courier New"/>
                      </a:endParaRPr>
                    </a:p>
                    <a:p>
                      <a:pPr lvl="0" rtl="0">
                        <a:spcBef>
                          <a:spcPts val="0"/>
                        </a:spcBef>
                        <a:buNone/>
                      </a:pPr>
                      <a:r>
                        <a:rPr lang="en" sz="1000">
                          <a:latin typeface="Courier New"/>
                          <a:ea typeface="Courier New"/>
                          <a:cs typeface="Courier New"/>
                          <a:sym typeface="Courier New"/>
                        </a:rPr>
                        <a:t>ORA-06502: PL/SQL: numeric or value error</a:t>
                      </a:r>
                    </a:p>
                    <a:p>
                      <a:pPr lvl="0" rtl="0">
                        <a:spcBef>
                          <a:spcPts val="0"/>
                        </a:spcBef>
                        <a:buNone/>
                      </a:pPr>
                      <a:r>
                        <a:rPr lang="en" sz="1000">
                          <a:latin typeface="Courier New"/>
                          <a:ea typeface="Courier New"/>
                          <a:cs typeface="Courier New"/>
                          <a:sym typeface="Courier New"/>
                        </a:rPr>
                        <a:t>ORA-06512: at "CORE.BOTTOM", line 18</a:t>
                      </a:r>
                    </a:p>
                    <a:p>
                      <a:pPr lvl="0" rtl="0">
                        <a:spcBef>
                          <a:spcPts val="0"/>
                        </a:spcBef>
                        <a:buNone/>
                      </a:pPr>
                      <a:r>
                        <a:rPr lang="en" sz="1000">
                          <a:latin typeface="Courier New"/>
                          <a:ea typeface="Courier New"/>
                          <a:cs typeface="Courier New"/>
                          <a:sym typeface="Courier New"/>
                        </a:rPr>
                        <a:t>ORA-06512: at "CORE.MIDDLE", line 4</a:t>
                      </a:r>
                    </a:p>
                    <a:p>
                      <a:pPr lvl="0" rtl="0">
                        <a:spcBef>
                          <a:spcPts val="0"/>
                        </a:spcBef>
                        <a:buNone/>
                      </a:pPr>
                      <a:r>
                        <a:rPr lang="en" sz="1000">
                          <a:latin typeface="Courier New"/>
                          <a:ea typeface="Courier New"/>
                          <a:cs typeface="Courier New"/>
                          <a:sym typeface="Courier New"/>
                        </a:rPr>
                        <a:t>ORA-06512: at "CORE.TOP", line 3</a:t>
                      </a:r>
                    </a:p>
                    <a:p>
                      <a:pPr lvl="0" rtl="0">
                        <a:spcBef>
                          <a:spcPts val="0"/>
                        </a:spcBef>
                        <a:buNone/>
                      </a:pPr>
                      <a:r>
                        <a:rPr lang="en" sz="1000">
                          <a:latin typeface="Courier New"/>
                          <a:ea typeface="Courier New"/>
                          <a:cs typeface="Courier New"/>
                          <a:sym typeface="Courier New"/>
                        </a:rPr>
                        <a:t>ORA-06512: at line 1</a:t>
                      </a:r>
                    </a:p>
                    <a:p>
                      <a:pPr lvl="0" rtl="0">
                        <a:spcBef>
                          <a:spcPts val="0"/>
                        </a:spcBef>
                        <a:buNone/>
                      </a:pPr>
                      <a:r>
                        <a:t/>
                      </a:r>
                      <a:endParaRPr sz="1000">
                        <a:latin typeface="Courier New"/>
                        <a:ea typeface="Courier New"/>
                        <a:cs typeface="Courier New"/>
                        <a:sym typeface="Courier New"/>
                      </a:endParaRPr>
                    </a:p>
                    <a:p>
                      <a:pPr lvl="0" rtl="0">
                        <a:spcBef>
                          <a:spcPts val="0"/>
                        </a:spcBef>
                        <a:buNone/>
                      </a:pPr>
                      <a:r>
                        <a:t/>
                      </a:r>
                      <a:endParaRPr sz="1000">
                        <a:latin typeface="Courier New"/>
                        <a:ea typeface="Courier New"/>
                        <a:cs typeface="Courier New"/>
                        <a:sym typeface="Courier New"/>
                      </a:endParaRPr>
                    </a:p>
                  </a:txBody>
                  <a:tcPr marT="91425" marB="91425" marR="91425" marL="91425">
                    <a:solidFill>
                      <a:srgbClr val="D9D9D9"/>
                    </a:solidFill>
                  </a:tcPr>
                </a:tc>
              </a:tr>
            </a:tbl>
          </a:graphicData>
        </a:graphic>
      </p:graphicFrame>
      <p:sp>
        <p:nvSpPr>
          <p:cNvPr id="1515" name="Shape 1515"/>
          <p:cNvSpPr txBox="1"/>
          <p:nvPr/>
        </p:nvSpPr>
        <p:spPr>
          <a:xfrm>
            <a:off x="4575475" y="3970300"/>
            <a:ext cx="900599" cy="4686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sz="1000"/>
              <a:t>There is the original error line culprit</a:t>
            </a:r>
          </a:p>
        </p:txBody>
      </p:sp>
      <p:sp>
        <p:nvSpPr>
          <p:cNvPr id="1516" name="Shape 1516"/>
          <p:cNvSpPr txBox="1"/>
          <p:nvPr/>
        </p:nvSpPr>
        <p:spPr>
          <a:xfrm>
            <a:off x="7326225" y="4200600"/>
            <a:ext cx="1547999" cy="4977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b="1" lang="en" sz="1000">
                <a:solidFill>
                  <a:srgbClr val="FF0000"/>
                </a:solidFill>
              </a:rPr>
              <a:t>STILL </a:t>
            </a:r>
            <a:r>
              <a:rPr lang="en" sz="1000"/>
              <a:t>doesn’t tell us BOTTOM.</a:t>
            </a:r>
            <a:r>
              <a:rPr lang="en" sz="1000">
                <a:solidFill>
                  <a:srgbClr val="FF0000"/>
                </a:solidFill>
              </a:rPr>
              <a:t>PROC</a:t>
            </a:r>
            <a:r>
              <a:rPr lang="en" sz="1000"/>
              <a:t>, which is critical for logging</a:t>
            </a:r>
          </a:p>
        </p:txBody>
      </p:sp>
      <p:cxnSp>
        <p:nvCxnSpPr>
          <p:cNvPr id="1517" name="Shape 1517"/>
          <p:cNvCxnSpPr>
            <a:stCxn id="1516" idx="0"/>
          </p:cNvCxnSpPr>
          <p:nvPr/>
        </p:nvCxnSpPr>
        <p:spPr>
          <a:xfrm rot="10800000">
            <a:off x="6401024" y="2984400"/>
            <a:ext cx="1699200" cy="1216200"/>
          </a:xfrm>
          <a:prstGeom prst="straightConnector1">
            <a:avLst/>
          </a:prstGeom>
          <a:noFill/>
          <a:ln cap="flat" cmpd="sng" w="9525">
            <a:solidFill>
              <a:schemeClr val="dk2"/>
            </a:solidFill>
            <a:prstDash val="solid"/>
            <a:round/>
            <a:headEnd len="lg" w="lg" type="none"/>
            <a:tailEnd len="lg" w="lg" type="triangle"/>
          </a:ln>
        </p:spPr>
      </p:cxnSp>
      <p:cxnSp>
        <p:nvCxnSpPr>
          <p:cNvPr id="1518" name="Shape 1518"/>
          <p:cNvCxnSpPr>
            <a:stCxn id="1515" idx="0"/>
          </p:cNvCxnSpPr>
          <p:nvPr/>
        </p:nvCxnSpPr>
        <p:spPr>
          <a:xfrm flipH="1" rot="10800000">
            <a:off x="5025774" y="2978200"/>
            <a:ext cx="129300" cy="992100"/>
          </a:xfrm>
          <a:prstGeom prst="straightConnector1">
            <a:avLst/>
          </a:prstGeom>
          <a:noFill/>
          <a:ln cap="flat" cmpd="sng" w="9525">
            <a:solidFill>
              <a:schemeClr val="dk2"/>
            </a:solidFill>
            <a:prstDash val="solid"/>
            <a:round/>
            <a:headEnd len="lg" w="lg" type="none"/>
            <a:tailEnd len="lg" w="lg" type="triangle"/>
          </a:ln>
        </p:spPr>
      </p:cxnSp>
      <p:sp>
        <p:nvSpPr>
          <p:cNvPr id="1519" name="Shape 1519"/>
          <p:cNvSpPr/>
          <p:nvPr/>
        </p:nvSpPr>
        <p:spPr>
          <a:xfrm>
            <a:off x="184375" y="3576450"/>
            <a:ext cx="4274100" cy="832500"/>
          </a:xfrm>
          <a:prstGeom prst="bracePair">
            <a:avLst/>
          </a:prstGeom>
          <a:noFill/>
          <a:ln cap="flat" cmpd="sng" w="9525">
            <a:solidFill>
              <a:srgbClr val="3DCD24"/>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20" name="Shape 1520"/>
          <p:cNvSpPr txBox="1"/>
          <p:nvPr/>
        </p:nvSpPr>
        <p:spPr>
          <a:xfrm>
            <a:off x="1187875" y="4438900"/>
            <a:ext cx="2197200" cy="629100"/>
          </a:xfrm>
          <a:prstGeom prst="rect">
            <a:avLst/>
          </a:prstGeom>
          <a:solidFill>
            <a:srgbClr val="D9EAD3"/>
          </a:solidFill>
          <a:ln>
            <a:noFill/>
          </a:ln>
        </p:spPr>
        <p:txBody>
          <a:bodyPr anchorCtr="0" anchor="ctr" bIns="91425" lIns="91425" rIns="91425" tIns="91425">
            <a:noAutofit/>
          </a:bodyPr>
          <a:lstStyle/>
          <a:p>
            <a:pPr lvl="0" rtl="0">
              <a:spcBef>
                <a:spcPts val="0"/>
              </a:spcBef>
              <a:buNone/>
            </a:pPr>
            <a:r>
              <a:rPr lang="en" sz="1000"/>
              <a:t>Easier than parsing to get at stack components. But complex enough, this all belongs in a reusable logging pkg.</a:t>
            </a:r>
          </a:p>
        </p:txBody>
      </p:sp>
      <p:cxnSp>
        <p:nvCxnSpPr>
          <p:cNvPr id="1521" name="Shape 1521"/>
          <p:cNvCxnSpPr/>
          <p:nvPr/>
        </p:nvCxnSpPr>
        <p:spPr>
          <a:xfrm flipH="1" rot="10800000">
            <a:off x="3397525" y="4414599"/>
            <a:ext cx="931200" cy="24600"/>
          </a:xfrm>
          <a:prstGeom prst="straightConnector1">
            <a:avLst/>
          </a:prstGeom>
          <a:noFill/>
          <a:ln cap="flat" cmpd="sng" w="9525">
            <a:solidFill>
              <a:srgbClr val="3DCD24"/>
            </a:solidFill>
            <a:prstDash val="solid"/>
            <a:round/>
            <a:headEnd len="lg" w="lg" type="none"/>
            <a:tailEnd len="lg" w="lg" type="none"/>
          </a:ln>
        </p:spPr>
      </p:cxnSp>
      <p:cxnSp>
        <p:nvCxnSpPr>
          <p:cNvPr id="1522" name="Shape 1522"/>
          <p:cNvCxnSpPr/>
          <p:nvPr/>
        </p:nvCxnSpPr>
        <p:spPr>
          <a:xfrm rot="10800000">
            <a:off x="319949" y="4414599"/>
            <a:ext cx="869700" cy="24600"/>
          </a:xfrm>
          <a:prstGeom prst="straightConnector1">
            <a:avLst/>
          </a:prstGeom>
          <a:noFill/>
          <a:ln cap="flat" cmpd="sng" w="9525">
            <a:solidFill>
              <a:srgbClr val="3DCD24"/>
            </a:solidFill>
            <a:prstDash val="solid"/>
            <a:round/>
            <a:headEnd len="lg" w="lg" type="none"/>
            <a:tailEnd len="lg" w="lg" type="non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“Fat” Client</a:t>
            </a:r>
          </a:p>
        </p:txBody>
      </p:sp>
      <p:sp>
        <p:nvSpPr>
          <p:cNvPr id="168" name="Shape 168"/>
          <p:cNvSpPr txBox="1"/>
          <p:nvPr>
            <p:ph idx="1" type="body"/>
          </p:nvPr>
        </p:nvSpPr>
        <p:spPr>
          <a:xfrm>
            <a:off x="104700" y="4292400"/>
            <a:ext cx="8934599" cy="744900"/>
          </a:xfrm>
          <a:prstGeom prst="rect">
            <a:avLst/>
          </a:prstGeom>
        </p:spPr>
        <p:txBody>
          <a:bodyPr anchorCtr="0" anchor="t" bIns="91425" lIns="91425" rIns="91425" tIns="91425">
            <a:noAutofit/>
          </a:bodyPr>
          <a:lstStyle/>
          <a:p>
            <a:pPr lvl="0" rtl="0">
              <a:spcBef>
                <a:spcPts val="0"/>
              </a:spcBef>
              <a:buNone/>
            </a:pPr>
            <a:r>
              <a:rPr lang="en" sz="1800"/>
              <a:t>So…  PATH = …; D:\oracle\12c\product\12.1.0\dbhome_1\bin;...</a:t>
            </a:r>
          </a:p>
          <a:p>
            <a:pPr lvl="0">
              <a:spcBef>
                <a:spcPts val="0"/>
              </a:spcBef>
              <a:buNone/>
            </a:pPr>
            <a:r>
              <a:rPr lang="en" sz="1800"/>
              <a:t>          TNS_ADMIN=D:\oracle\12c\product\12.1.0\dbhome_1\NETWORK\ADMIN</a:t>
            </a:r>
          </a:p>
        </p:txBody>
      </p:sp>
      <p:pic>
        <p:nvPicPr>
          <p:cNvPr id="169" name="Shape 169"/>
          <p:cNvPicPr preferRelativeResize="0"/>
          <p:nvPr/>
        </p:nvPicPr>
        <p:blipFill>
          <a:blip r:embed="rId3">
            <a:alphaModFix/>
          </a:blip>
          <a:stretch>
            <a:fillRect/>
          </a:stretch>
        </p:blipFill>
        <p:spPr>
          <a:xfrm>
            <a:off x="163337" y="1090324"/>
            <a:ext cx="8817326" cy="3061674"/>
          </a:xfrm>
          <a:prstGeom prst="rect">
            <a:avLst/>
          </a:prstGeom>
          <a:noFill/>
          <a:ln>
            <a:noFill/>
          </a:ln>
        </p:spPr>
      </p:pic>
      <p:sp>
        <p:nvSpPr>
          <p:cNvPr id="170" name="Shape 170"/>
          <p:cNvSpPr txBox="1"/>
          <p:nvPr>
            <p:ph idx="1" type="body"/>
          </p:nvPr>
        </p:nvSpPr>
        <p:spPr>
          <a:xfrm>
            <a:off x="0" y="634800"/>
            <a:ext cx="8934599" cy="418500"/>
          </a:xfrm>
          <a:prstGeom prst="rect">
            <a:avLst/>
          </a:prstGeom>
        </p:spPr>
        <p:txBody>
          <a:bodyPr anchorCtr="0" anchor="ctr" bIns="91425" lIns="91425" rIns="91425" tIns="91425">
            <a:noAutofit/>
          </a:bodyPr>
          <a:lstStyle/>
          <a:p>
            <a:pPr lvl="0" rtl="0">
              <a:spcBef>
                <a:spcPts val="0"/>
              </a:spcBef>
              <a:buNone/>
            </a:pPr>
            <a:r>
              <a:rPr lang="en" sz="1800"/>
              <a:t>I have 12c EE installed on my laptop on the D: drive.</a:t>
            </a:r>
          </a:p>
        </p:txBody>
      </p:sp>
    </p:spTree>
  </p:cSld>
  <p:clrMapOvr>
    <a:masterClrMapping/>
  </p:clrMapOvr>
  <p:transition spd="slow">
    <p:cut/>
  </p:transition>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6" name="Shape 1526"/>
        <p:cNvGrpSpPr/>
        <p:nvPr/>
      </p:nvGrpSpPr>
      <p:grpSpPr>
        <a:xfrm>
          <a:off x="0" y="0"/>
          <a:ext cx="0" cy="0"/>
          <a:chOff x="0" y="0"/>
          <a:chExt cx="0" cy="0"/>
        </a:xfrm>
      </p:grpSpPr>
      <p:sp>
        <p:nvSpPr>
          <p:cNvPr id="1527" name="Shape 152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Exceptions: UTL_CALL_STACK</a:t>
            </a:r>
          </a:p>
        </p:txBody>
      </p:sp>
      <p:graphicFrame>
        <p:nvGraphicFramePr>
          <p:cNvPr id="1528" name="Shape 1528"/>
          <p:cNvGraphicFramePr/>
          <p:nvPr/>
        </p:nvGraphicFramePr>
        <p:xfrm>
          <a:off x="136050" y="827975"/>
          <a:ext cx="3000000" cy="3000000"/>
        </p:xfrm>
        <a:graphic>
          <a:graphicData uri="http://schemas.openxmlformats.org/drawingml/2006/table">
            <a:tbl>
              <a:tblPr>
                <a:noFill/>
                <a:tableStyleId>{3C02302D-1A38-4B88-AC61-B8E5A3A355C6}</a:tableStyleId>
              </a:tblPr>
              <a:tblGrid>
                <a:gridCol w="1407075"/>
                <a:gridCol w="7526225"/>
              </a:tblGrid>
              <a:tr h="381000">
                <a:tc>
                  <a:txBody>
                    <a:bodyPr>
                      <a:noAutofit/>
                    </a:bodyPr>
                    <a:lstStyle/>
                    <a:p>
                      <a:pPr lvl="0" rtl="0">
                        <a:spcBef>
                          <a:spcPts val="0"/>
                        </a:spcBef>
                        <a:buNone/>
                      </a:pPr>
                      <a:r>
                        <a:rPr lang="en"/>
                        <a:t>Error Stack</a:t>
                      </a:r>
                      <a:r>
                        <a:rPr baseline="30000" lang="en"/>
                        <a:t>1</a:t>
                      </a:r>
                    </a:p>
                    <a:p>
                      <a:pPr lvl="0">
                        <a:spcBef>
                          <a:spcPts val="0"/>
                        </a:spcBef>
                        <a:buNone/>
                      </a:pPr>
                      <a:r>
                        <a:rPr lang="en"/>
                        <a:t>Functions</a:t>
                      </a:r>
                    </a:p>
                  </a:txBody>
                  <a:tcPr marT="91425" marB="91425" marR="91425" marL="91425">
                    <a:solidFill>
                      <a:srgbClr val="9FC5E8"/>
                    </a:solidFill>
                  </a:tcPr>
                </a:tc>
                <a:tc>
                  <a:txBody>
                    <a:bodyPr>
                      <a:noAutofit/>
                    </a:bodyPr>
                    <a:lstStyle/>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ERROR_DEPTH</a:t>
                      </a:r>
                      <a:r>
                        <a:rPr lang="en" sz="1000">
                          <a:solidFill>
                            <a:schemeClr val="dk2"/>
                          </a:solidFill>
                        </a:rPr>
                        <a:t> Returns the number of errors on the error stack</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ERROR_MSG </a:t>
                      </a:r>
                      <a:r>
                        <a:rPr lang="en" sz="1000">
                          <a:solidFill>
                            <a:schemeClr val="dk2"/>
                          </a:solidFill>
                        </a:rPr>
                        <a:t>Returns the error message of the error at the specified error depth</a:t>
                      </a:r>
                    </a:p>
                    <a:p>
                      <a:pPr lvl="0" rtl="0">
                        <a:spcBef>
                          <a:spcPts val="600"/>
                        </a:spcBef>
                        <a:buNone/>
                      </a:pPr>
                      <a:r>
                        <a:rPr lang="en" sz="1100">
                          <a:solidFill>
                            <a:schemeClr val="dk2"/>
                          </a:solidFill>
                          <a:latin typeface="Courier New"/>
                          <a:ea typeface="Courier New"/>
                          <a:cs typeface="Courier New"/>
                          <a:sym typeface="Courier New"/>
                        </a:rPr>
                        <a:t>ERROR_NUMBER </a:t>
                      </a:r>
                      <a:r>
                        <a:rPr lang="en" sz="1000">
                          <a:solidFill>
                            <a:schemeClr val="dk2"/>
                          </a:solidFill>
                        </a:rPr>
                        <a:t>Returns the error number of the error at the specified error depth</a:t>
                      </a:r>
                    </a:p>
                  </a:txBody>
                  <a:tcPr marT="91425" marB="91425" marR="91425" marL="91425"/>
                </a:tc>
              </a:tr>
              <a:tr h="381000">
                <a:tc>
                  <a:txBody>
                    <a:bodyPr>
                      <a:noAutofit/>
                    </a:bodyPr>
                    <a:lstStyle/>
                    <a:p>
                      <a:pPr lvl="0" rtl="0">
                        <a:spcBef>
                          <a:spcPts val="0"/>
                        </a:spcBef>
                        <a:buNone/>
                      </a:pPr>
                      <a:r>
                        <a:rPr lang="en"/>
                        <a:t>Backtrace</a:t>
                      </a:r>
                      <a:r>
                        <a:rPr baseline="30000" lang="en"/>
                        <a:t>1</a:t>
                      </a:r>
                    </a:p>
                    <a:p>
                      <a:pPr lvl="0">
                        <a:spcBef>
                          <a:spcPts val="0"/>
                        </a:spcBef>
                        <a:buNone/>
                      </a:pPr>
                      <a:r>
                        <a:rPr lang="en"/>
                        <a:t>Functions</a:t>
                      </a:r>
                    </a:p>
                  </a:txBody>
                  <a:tcPr marT="91425" marB="91425" marR="91425" marL="91425">
                    <a:solidFill>
                      <a:srgbClr val="9FC5E8"/>
                    </a:solidFill>
                  </a:tcPr>
                </a:tc>
                <a:tc>
                  <a:txBody>
                    <a:bodyPr>
                      <a:noAutofit/>
                    </a:bodyPr>
                    <a:lstStyle/>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BACKTRACE_DEPTH </a:t>
                      </a:r>
                      <a:r>
                        <a:rPr lang="en" sz="1000">
                          <a:solidFill>
                            <a:schemeClr val="dk2"/>
                          </a:solidFill>
                        </a:rPr>
                        <a:t>Returns the number of backtrace items in the backtrace</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BACKTRACE_LINE </a:t>
                      </a:r>
                      <a:r>
                        <a:rPr lang="en" sz="1000">
                          <a:solidFill>
                            <a:schemeClr val="dk2"/>
                          </a:solidFill>
                        </a:rPr>
                        <a:t>Returns the line number of the unit at the specified backtrace depth</a:t>
                      </a:r>
                    </a:p>
                    <a:p>
                      <a:pPr lvl="0" rtl="0">
                        <a:spcBef>
                          <a:spcPts val="600"/>
                        </a:spcBef>
                        <a:buNone/>
                      </a:pPr>
                      <a:r>
                        <a:rPr lang="en" sz="1100">
                          <a:solidFill>
                            <a:schemeClr val="dk2"/>
                          </a:solidFill>
                          <a:latin typeface="Courier New"/>
                          <a:ea typeface="Courier New"/>
                          <a:cs typeface="Courier New"/>
                          <a:sym typeface="Courier New"/>
                        </a:rPr>
                        <a:t>BACKTRACE_UNIT </a:t>
                      </a:r>
                      <a:r>
                        <a:rPr lang="en" sz="1000">
                          <a:solidFill>
                            <a:schemeClr val="dk2"/>
                          </a:solidFill>
                        </a:rPr>
                        <a:t>Returns the name of the unit at the specified backtrace depth</a:t>
                      </a:r>
                    </a:p>
                  </a:txBody>
                  <a:tcPr marT="91425" marB="91425" marR="91425" marL="91425"/>
                </a:tc>
              </a:tr>
              <a:tr h="381000">
                <a:tc>
                  <a:txBody>
                    <a:bodyPr>
                      <a:noAutofit/>
                    </a:bodyPr>
                    <a:lstStyle/>
                    <a:p>
                      <a:pPr lvl="0" rtl="0">
                        <a:spcBef>
                          <a:spcPts val="0"/>
                        </a:spcBef>
                        <a:buNone/>
                      </a:pPr>
                      <a:r>
                        <a:rPr lang="en"/>
                        <a:t>Call Stack</a:t>
                      </a:r>
                      <a:r>
                        <a:rPr baseline="30000" lang="en"/>
                        <a:t>2</a:t>
                      </a:r>
                    </a:p>
                    <a:p>
                      <a:pPr lvl="0">
                        <a:spcBef>
                          <a:spcPts val="0"/>
                        </a:spcBef>
                        <a:buNone/>
                      </a:pPr>
                      <a:r>
                        <a:rPr lang="en"/>
                        <a:t>Functions</a:t>
                      </a:r>
                    </a:p>
                  </a:txBody>
                  <a:tcPr marT="91425" marB="91425" marR="91425" marL="91425">
                    <a:solidFill>
                      <a:srgbClr val="9FC5E8"/>
                    </a:solidFill>
                  </a:tcPr>
                </a:tc>
                <a:tc>
                  <a:txBody>
                    <a:bodyPr>
                      <a:noAutofit/>
                    </a:bodyPr>
                    <a:lstStyle/>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DYNAMIC_DEPTH </a:t>
                      </a:r>
                      <a:r>
                        <a:rPr lang="en" sz="1000">
                          <a:solidFill>
                            <a:schemeClr val="dk2"/>
                          </a:solidFill>
                        </a:rPr>
                        <a:t>Returns the number of subprograms on the call stack</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LEXICAL_DEPTH </a:t>
                      </a:r>
                      <a:r>
                        <a:rPr lang="en" sz="1000">
                          <a:solidFill>
                            <a:schemeClr val="dk2"/>
                          </a:solidFill>
                        </a:rPr>
                        <a:t>Returns the lexical nesting level of the subprogram at the specified dynamic depth</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SUBPROGRAM </a:t>
                      </a:r>
                      <a:r>
                        <a:rPr lang="en" sz="1000">
                          <a:solidFill>
                            <a:schemeClr val="dk2"/>
                          </a:solidFill>
                        </a:rPr>
                        <a:t>Returns the unit-qualified name of the subprogram at the specified dynamic depth</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CONCATENATE_SUBPROGRAM </a:t>
                      </a:r>
                      <a:r>
                        <a:rPr lang="en" sz="1000">
                          <a:solidFill>
                            <a:schemeClr val="dk2"/>
                          </a:solidFill>
                        </a:rPr>
                        <a:t>Returns a concatenated form of a unit-qualified name</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OWNER </a:t>
                      </a:r>
                      <a:r>
                        <a:rPr lang="en" sz="1000">
                          <a:solidFill>
                            <a:schemeClr val="dk2"/>
                          </a:solidFill>
                        </a:rPr>
                        <a:t>Returns the owner name of the unit of the subprogram at the specified dynamic depth</a:t>
                      </a:r>
                    </a:p>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UNIT_LINE </a:t>
                      </a:r>
                      <a:r>
                        <a:rPr lang="en" sz="1000">
                          <a:solidFill>
                            <a:schemeClr val="dk2"/>
                          </a:solidFill>
                        </a:rPr>
                        <a:t>Returns the line number of the unit of the subprogram at the specified dynamic depth</a:t>
                      </a:r>
                    </a:p>
                  </a:txBody>
                  <a:tcPr marT="91425" marB="91425" marR="91425" marL="91425"/>
                </a:tc>
              </a:tr>
              <a:tr h="381000">
                <a:tc>
                  <a:txBody>
                    <a:bodyPr>
                      <a:noAutofit/>
                    </a:bodyPr>
                    <a:lstStyle/>
                    <a:p>
                      <a:pPr lvl="0">
                        <a:spcBef>
                          <a:spcPts val="0"/>
                        </a:spcBef>
                        <a:buNone/>
                      </a:pPr>
                      <a:r>
                        <a:rPr lang="en"/>
                        <a:t>Miscellaneous</a:t>
                      </a:r>
                    </a:p>
                  </a:txBody>
                  <a:tcPr marT="91425" marB="91425" marR="91425" marL="91425">
                    <a:solidFill>
                      <a:srgbClr val="9FC5E8"/>
                    </a:solidFill>
                  </a:tcPr>
                </a:tc>
                <a:tc>
                  <a:txBody>
                    <a:bodyPr>
                      <a:noAutofit/>
                    </a:bodyPr>
                    <a:lstStyle/>
                    <a:p>
                      <a:pPr lvl="0" rtl="0">
                        <a:spcBef>
                          <a:spcPts val="600"/>
                        </a:spcBef>
                        <a:buClr>
                          <a:schemeClr val="dk1"/>
                        </a:buClr>
                        <a:buSzPct val="100000"/>
                        <a:buFont typeface="Arial"/>
                        <a:buNone/>
                      </a:pPr>
                      <a:r>
                        <a:rPr lang="en" sz="1100">
                          <a:solidFill>
                            <a:schemeClr val="dk2"/>
                          </a:solidFill>
                          <a:latin typeface="Courier New"/>
                          <a:ea typeface="Courier New"/>
                          <a:cs typeface="Courier New"/>
                          <a:sym typeface="Courier New"/>
                        </a:rPr>
                        <a:t>CURRENT_EDITION </a:t>
                      </a:r>
                      <a:r>
                        <a:rPr lang="en" sz="1000">
                          <a:solidFill>
                            <a:schemeClr val="dk2"/>
                          </a:solidFill>
                        </a:rPr>
                        <a:t>Returns the current edition name of the unit of the subprogram at the specified dynamic depth</a:t>
                      </a:r>
                    </a:p>
                  </a:txBody>
                  <a:tcPr marT="91425" marB="91425" marR="91425" marL="91425"/>
                </a:tc>
              </a:tr>
            </a:tbl>
          </a:graphicData>
        </a:graphic>
      </p:graphicFrame>
    </p:spTree>
  </p:cSld>
  <p:clrMapOvr>
    <a:masterClrMapping/>
  </p:clrMapOvr>
  <p:transition spd="slow">
    <p:cut/>
  </p:transition>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2" name="Shape 1532"/>
        <p:cNvGrpSpPr/>
        <p:nvPr/>
      </p:nvGrpSpPr>
      <p:grpSpPr>
        <a:xfrm>
          <a:off x="0" y="0"/>
          <a:ext cx="0" cy="0"/>
          <a:chOff x="0" y="0"/>
          <a:chExt cx="0" cy="0"/>
        </a:xfrm>
      </p:grpSpPr>
      <p:sp>
        <p:nvSpPr>
          <p:cNvPr id="1533" name="Shape 153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Exceptions: Best Practices</a:t>
            </a:r>
          </a:p>
        </p:txBody>
      </p:sp>
      <p:sp>
        <p:nvSpPr>
          <p:cNvPr id="1534" name="Shape 153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lr>
                <a:srgbClr val="F1C232"/>
              </a:buClr>
              <a:buChar char="●"/>
            </a:pPr>
            <a:r>
              <a:rPr lang="en">
                <a:solidFill>
                  <a:srgbClr val="F1C232"/>
                </a:solidFill>
              </a:rPr>
              <a:t>Keep routines small and simple</a:t>
            </a:r>
            <a:r>
              <a:rPr baseline="30000" lang="en">
                <a:solidFill>
                  <a:srgbClr val="000000"/>
                </a:solidFill>
              </a:rPr>
              <a:t>1</a:t>
            </a:r>
          </a:p>
          <a:p>
            <a:pPr indent="-228600" lvl="0" marL="457200" rtl="0">
              <a:spcBef>
                <a:spcPts val="0"/>
              </a:spcBef>
              <a:buClr>
                <a:srgbClr val="F1C232"/>
              </a:buClr>
              <a:buChar char="●"/>
            </a:pPr>
            <a:r>
              <a:rPr lang="en">
                <a:solidFill>
                  <a:srgbClr val="F1C232"/>
                </a:solidFill>
              </a:rPr>
              <a:t>Use assertions</a:t>
            </a:r>
            <a:r>
              <a:rPr baseline="30000" lang="en">
                <a:solidFill>
                  <a:srgbClr val="000000"/>
                </a:solidFill>
              </a:rPr>
              <a:t>2</a:t>
            </a:r>
            <a:r>
              <a:rPr lang="en">
                <a:solidFill>
                  <a:srgbClr val="F1C232"/>
                </a:solidFill>
              </a:rPr>
              <a:t> to test assumptions</a:t>
            </a:r>
          </a:p>
          <a:p>
            <a:pPr indent="-228600" lvl="1" marL="914400" rtl="0">
              <a:spcBef>
                <a:spcPts val="0"/>
              </a:spcBef>
              <a:buChar char="○"/>
            </a:pPr>
            <a:r>
              <a:rPr lang="en"/>
              <a:t>This prevents most unexpected exceptions</a:t>
            </a:r>
          </a:p>
          <a:p>
            <a:pPr indent="-228600" lvl="0" marL="457200" rtl="0">
              <a:spcBef>
                <a:spcPts val="0"/>
              </a:spcBef>
              <a:buClr>
                <a:srgbClr val="F1C232"/>
              </a:buClr>
              <a:buChar char="●"/>
            </a:pPr>
            <a:r>
              <a:rPr lang="en">
                <a:solidFill>
                  <a:srgbClr val="F1C232"/>
                </a:solidFill>
              </a:rPr>
              <a:t>Only handle </a:t>
            </a:r>
            <a:r>
              <a:rPr b="1" lang="en">
                <a:solidFill>
                  <a:srgbClr val="F1C232"/>
                </a:solidFill>
              </a:rPr>
              <a:t>anticipated </a:t>
            </a:r>
            <a:r>
              <a:rPr lang="en">
                <a:solidFill>
                  <a:srgbClr val="F1C232"/>
                </a:solidFill>
              </a:rPr>
              <a:t>errors with an exception</a:t>
            </a:r>
          </a:p>
          <a:p>
            <a:pPr indent="-228600" lvl="1" marL="914400" rtl="0">
              <a:spcBef>
                <a:spcPts val="0"/>
              </a:spcBef>
              <a:buChar char="○"/>
            </a:pPr>
            <a:r>
              <a:rPr lang="en"/>
              <a:t>Use a standard method of logging and re-raising</a:t>
            </a:r>
          </a:p>
          <a:p>
            <a:pPr indent="-228600" lvl="1" marL="914400" rtl="0">
              <a:spcBef>
                <a:spcPts val="0"/>
              </a:spcBef>
              <a:buChar char="○"/>
            </a:pPr>
            <a:r>
              <a:rPr lang="en"/>
              <a:t>Do not use parameters to communicate execution status</a:t>
            </a:r>
          </a:p>
          <a:p>
            <a:pPr indent="-228600" lvl="1" marL="914400" rtl="0">
              <a:spcBef>
                <a:spcPts val="0"/>
              </a:spcBef>
              <a:buChar char="○"/>
            </a:pPr>
            <a:r>
              <a:rPr lang="en"/>
              <a:t>Do not use WHEN OTHERS. If you must, ensure it is the last handler and that you re-raise the exception.</a:t>
            </a:r>
          </a:p>
          <a:p>
            <a:pPr indent="-228600" lvl="1" marL="914400" rtl="0">
              <a:spcBef>
                <a:spcPts val="0"/>
              </a:spcBef>
              <a:buChar char="○"/>
            </a:pPr>
            <a:r>
              <a:rPr lang="en"/>
              <a:t>Allow PL/SQL’s default exception and rollback model to handle everything else.</a:t>
            </a:r>
          </a:p>
        </p:txBody>
      </p:sp>
    </p:spTree>
  </p:cSld>
  <p:clrMapOvr>
    <a:masterClrMapping/>
  </p:clrMapOvr>
  <p:transition spd="slow">
    <p:cut/>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8" name="Shape 1538"/>
        <p:cNvGrpSpPr/>
        <p:nvPr/>
      </p:nvGrpSpPr>
      <p:grpSpPr>
        <a:xfrm>
          <a:off x="0" y="0"/>
          <a:ext cx="0" cy="0"/>
          <a:chOff x="0" y="0"/>
          <a:chExt cx="0" cy="0"/>
        </a:xfrm>
      </p:grpSpPr>
      <p:sp>
        <p:nvSpPr>
          <p:cNvPr id="1539" name="Shape 153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540" name="Shape 1540"/>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541" name="Shape 1541"/>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chemeClr val="accent2"/>
              </a:buClr>
              <a:buSzPct val="100000"/>
              <a:buChar char="●"/>
            </a:pPr>
            <a:r>
              <a:rPr b="1" lang="en" sz="2400">
                <a:solidFill>
                  <a:schemeClr val="accent2"/>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5" name="Shape 1545"/>
        <p:cNvGrpSpPr/>
        <p:nvPr/>
      </p:nvGrpSpPr>
      <p:grpSpPr>
        <a:xfrm>
          <a:off x="0" y="0"/>
          <a:ext cx="0" cy="0"/>
          <a:chOff x="0" y="0"/>
          <a:chExt cx="0" cy="0"/>
        </a:xfrm>
      </p:grpSpPr>
      <p:sp>
        <p:nvSpPr>
          <p:cNvPr id="1546" name="Shape 154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47" name="Shape 1547"/>
          <p:cNvSpPr txBox="1"/>
          <p:nvPr>
            <p:ph idx="1" type="body"/>
          </p:nvPr>
        </p:nvSpPr>
        <p:spPr>
          <a:xfrm>
            <a:off x="108900" y="634800"/>
            <a:ext cx="8934599" cy="4508700"/>
          </a:xfrm>
          <a:prstGeom prst="rect">
            <a:avLst/>
          </a:prstGeom>
        </p:spPr>
        <p:txBody>
          <a:bodyPr anchorCtr="0" anchor="t" bIns="91425" lIns="91425" rIns="91425" tIns="91425">
            <a:noAutofit/>
          </a:bodyPr>
          <a:lstStyle/>
          <a:p>
            <a:pPr lvl="0" rtl="0">
              <a:spcBef>
                <a:spcPts val="0"/>
              </a:spcBef>
              <a:buNone/>
            </a:pPr>
            <a:r>
              <a:rPr lang="en" sz="2400"/>
              <a:t>One of the most important principles of software engineering (and hardware engineering for that matter) is abstraction and encapsulation. The two terms are highly related and often conflated or confused.</a:t>
            </a:r>
          </a:p>
          <a:p>
            <a:pPr lvl="0" rtl="0">
              <a:spcBef>
                <a:spcPts val="0"/>
              </a:spcBef>
              <a:buNone/>
            </a:pPr>
            <a:r>
              <a:rPr b="1" lang="en" sz="2600"/>
              <a:t>Abstraction </a:t>
            </a:r>
            <a:r>
              <a:rPr lang="en" sz="2600"/>
              <a:t>is essentially how objects and data are presented externally for consumption by others. Through abstraction complex things are rendered simple to use.</a:t>
            </a:r>
          </a:p>
          <a:p>
            <a:pPr lvl="0">
              <a:spcBef>
                <a:spcPts val="0"/>
              </a:spcBef>
              <a:buNone/>
            </a:pPr>
            <a:r>
              <a:rPr b="1" lang="en" sz="2600"/>
              <a:t>Encapsulation </a:t>
            </a:r>
            <a:r>
              <a:rPr lang="en" sz="2600"/>
              <a:t>is what makes abstraction (simple interfaces) possible. It is the technique used to bundle data and operations upon it, exposing essential attributes and hiding data and implementation details.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0" st="0"/>
                                            </p:txEl>
                                          </p:spTgt>
                                        </p:tgtEl>
                                        <p:attrNameLst>
                                          <p:attrName>style.visibility</p:attrName>
                                        </p:attrNameLst>
                                      </p:cBhvr>
                                      <p:to>
                                        <p:strVal val="visible"/>
                                      </p:to>
                                    </p:set>
                                    <p:animEffect filter="fade" transition="in">
                                      <p:cBhvr>
                                        <p:cTn dur="1000"/>
                                        <p:tgtEl>
                                          <p:spTgt spid="15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1" st="1"/>
                                            </p:txEl>
                                          </p:spTgt>
                                        </p:tgtEl>
                                        <p:attrNameLst>
                                          <p:attrName>style.visibility</p:attrName>
                                        </p:attrNameLst>
                                      </p:cBhvr>
                                      <p:to>
                                        <p:strVal val="visible"/>
                                      </p:to>
                                    </p:set>
                                    <p:animEffect filter="fade" transition="in">
                                      <p:cBhvr>
                                        <p:cTn dur="1000"/>
                                        <p:tgtEl>
                                          <p:spTgt spid="15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7">
                                            <p:txEl>
                                              <p:pRg end="2" st="2"/>
                                            </p:txEl>
                                          </p:spTgt>
                                        </p:tgtEl>
                                        <p:attrNameLst>
                                          <p:attrName>style.visibility</p:attrName>
                                        </p:attrNameLst>
                                      </p:cBhvr>
                                      <p:to>
                                        <p:strVal val="visible"/>
                                      </p:to>
                                    </p:set>
                                    <p:animEffect filter="fade" transition="in">
                                      <p:cBhvr>
                                        <p:cTn dur="1000"/>
                                        <p:tgtEl>
                                          <p:spTgt spid="15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1" name="Shape 1551"/>
        <p:cNvGrpSpPr/>
        <p:nvPr/>
      </p:nvGrpSpPr>
      <p:grpSpPr>
        <a:xfrm>
          <a:off x="0" y="0"/>
          <a:ext cx="0" cy="0"/>
          <a:chOff x="0" y="0"/>
          <a:chExt cx="0" cy="0"/>
        </a:xfrm>
      </p:grpSpPr>
      <p:sp>
        <p:nvSpPr>
          <p:cNvPr id="1552" name="Shape 155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Clr>
                <a:schemeClr val="dk1"/>
              </a:buClr>
              <a:buSzPct val="30555"/>
              <a:buFont typeface="Arial"/>
              <a:buNone/>
            </a:pPr>
            <a:r>
              <a:rPr lang="en"/>
              <a:t>Abstraction</a:t>
            </a:r>
          </a:p>
        </p:txBody>
      </p:sp>
      <p:sp>
        <p:nvSpPr>
          <p:cNvPr id="1553" name="Shape 1553"/>
          <p:cNvSpPr txBox="1"/>
          <p:nvPr>
            <p:ph idx="1" type="body"/>
          </p:nvPr>
        </p:nvSpPr>
        <p:spPr>
          <a:xfrm>
            <a:off x="108900" y="634800"/>
            <a:ext cx="8934599" cy="4427400"/>
          </a:xfrm>
          <a:prstGeom prst="rect">
            <a:avLst/>
          </a:prstGeom>
        </p:spPr>
        <p:txBody>
          <a:bodyPr anchorCtr="0" anchor="t" bIns="91425" lIns="91425" rIns="91425" tIns="91425">
            <a:noAutofit/>
          </a:bodyPr>
          <a:lstStyle/>
          <a:p>
            <a:pPr indent="-400050" lvl="0" marL="457200" rtl="0">
              <a:spcBef>
                <a:spcPts val="0"/>
              </a:spcBef>
              <a:buSzPct val="100000"/>
              <a:buChar char="●"/>
            </a:pPr>
            <a:r>
              <a:rPr lang="en" sz="2700"/>
              <a:t>One of the key benefits of providing a simple interface and hiding the details is meeting the data architect’s goal of system extensibility</a:t>
            </a:r>
            <a:r>
              <a:rPr baseline="30000" lang="en" sz="2700"/>
              <a:t>1</a:t>
            </a:r>
            <a:r>
              <a:rPr lang="en" sz="2700"/>
              <a:t>.</a:t>
            </a:r>
          </a:p>
          <a:p>
            <a:pPr indent="-400050" lvl="0" marL="457200" rtl="0">
              <a:spcBef>
                <a:spcPts val="0"/>
              </a:spcBef>
              <a:buSzPct val="100000"/>
              <a:buChar char="●"/>
            </a:pPr>
            <a:r>
              <a:rPr lang="en" sz="2700"/>
              <a:t>Brittle, fragile, ghastly-to-alter systems are those that ignore extensibility.</a:t>
            </a:r>
          </a:p>
          <a:p>
            <a:pPr indent="-400050" lvl="0" marL="457200" rtl="0">
              <a:spcBef>
                <a:spcPts val="0"/>
              </a:spcBef>
              <a:buSzPct val="100000"/>
              <a:buChar char="●"/>
            </a:pPr>
            <a:r>
              <a:rPr lang="en" sz="2700"/>
              <a:t>When apps are allowed to code directly to data structures, they are now tightly coupled and exposed to any changes that structure will undergo in the future</a:t>
            </a:r>
          </a:p>
          <a:p>
            <a:pPr indent="-400050" lvl="0" marL="457200" rtl="0">
              <a:spcBef>
                <a:spcPts val="0"/>
              </a:spcBef>
              <a:buSzPct val="100000"/>
              <a:buChar char="●"/>
            </a:pPr>
            <a:r>
              <a:rPr lang="en" sz="2700"/>
              <a:t>Requests to alter a database object should not be costly or painful.</a:t>
            </a:r>
          </a:p>
        </p:txBody>
      </p:sp>
    </p:spTree>
  </p:cSld>
  <p:clrMapOvr>
    <a:masterClrMapping/>
  </p:clrMapOvr>
  <p:transition spd="slow">
    <p:cut/>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7" name="Shape 1557"/>
        <p:cNvGrpSpPr/>
        <p:nvPr/>
      </p:nvGrpSpPr>
      <p:grpSpPr>
        <a:xfrm>
          <a:off x="0" y="0"/>
          <a:ext cx="0" cy="0"/>
          <a:chOff x="0" y="0"/>
          <a:chExt cx="0" cy="0"/>
        </a:xfrm>
      </p:grpSpPr>
      <p:sp>
        <p:nvSpPr>
          <p:cNvPr id="1558" name="Shape 155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59" name="Shape 155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0050" lvl="0" marL="457200" rtl="0">
              <a:spcBef>
                <a:spcPts val="0"/>
              </a:spcBef>
              <a:buSzPct val="100000"/>
              <a:buChar char="●"/>
            </a:pPr>
            <a:r>
              <a:rPr lang="en" sz="2700"/>
              <a:t>Rather than allowing the crippling costs and maintenance nightmares of tight coupling, provide shielding layers of abstraction:</a:t>
            </a:r>
          </a:p>
          <a:p>
            <a:pPr indent="-374650" lvl="1" marL="914400" rtl="0">
              <a:spcBef>
                <a:spcPts val="0"/>
              </a:spcBef>
              <a:buSzPct val="100000"/>
              <a:buChar char="○"/>
            </a:pPr>
            <a:r>
              <a:rPr lang="en" sz="2300"/>
              <a:t>Constants and Subtypes</a:t>
            </a:r>
          </a:p>
          <a:p>
            <a:pPr indent="-374650" lvl="1" marL="914400" rtl="0">
              <a:spcBef>
                <a:spcPts val="0"/>
              </a:spcBef>
              <a:buSzPct val="100000"/>
              <a:buChar char="○"/>
            </a:pPr>
            <a:r>
              <a:rPr lang="en" sz="2300"/>
              <a:t>%TYPE, %ROWTYPE</a:t>
            </a:r>
          </a:p>
          <a:p>
            <a:pPr indent="-374650" lvl="1" marL="914400" rtl="0">
              <a:spcBef>
                <a:spcPts val="0"/>
              </a:spcBef>
              <a:buSzPct val="100000"/>
              <a:buChar char="○"/>
            </a:pPr>
            <a:r>
              <a:rPr lang="en" sz="2300"/>
              <a:t>Collections, Records and Object Types</a:t>
            </a:r>
            <a:r>
              <a:rPr baseline="30000" lang="en" sz="2300"/>
              <a:t>1</a:t>
            </a:r>
          </a:p>
          <a:p>
            <a:pPr indent="-374650" lvl="1" marL="914400" rtl="0">
              <a:spcBef>
                <a:spcPts val="0"/>
              </a:spcBef>
              <a:buSzPct val="100000"/>
              <a:buChar char="○"/>
            </a:pPr>
            <a:r>
              <a:rPr lang="en" sz="2300"/>
              <a:t>Synonyms and Views</a:t>
            </a:r>
          </a:p>
          <a:p>
            <a:pPr indent="-374650" lvl="1" marL="914400" rtl="0">
              <a:spcBef>
                <a:spcPts val="0"/>
              </a:spcBef>
              <a:buSzPct val="100000"/>
              <a:buChar char="○"/>
            </a:pPr>
            <a:r>
              <a:rPr lang="en" sz="2300"/>
              <a:t>Data APIs (packaged routines)</a:t>
            </a:r>
          </a:p>
          <a:p>
            <a:pPr lvl="0">
              <a:spcBef>
                <a:spcPts val="0"/>
              </a:spcBef>
              <a:buNone/>
            </a:pPr>
            <a:r>
              <a:t/>
            </a:r>
            <a:endParaRPr/>
          </a:p>
        </p:txBody>
      </p:sp>
    </p:spTree>
  </p:cSld>
  <p:clrMapOvr>
    <a:masterClrMapping/>
  </p:clrMapOvr>
  <p:transition spd="slow">
    <p:cut/>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3" name="Shape 1563"/>
        <p:cNvGrpSpPr/>
        <p:nvPr/>
      </p:nvGrpSpPr>
      <p:grpSpPr>
        <a:xfrm>
          <a:off x="0" y="0"/>
          <a:ext cx="0" cy="0"/>
          <a:chOff x="0" y="0"/>
          <a:chExt cx="0" cy="0"/>
        </a:xfrm>
      </p:grpSpPr>
      <p:sp>
        <p:nvSpPr>
          <p:cNvPr id="1564" name="Shape 156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65" name="Shape 1565"/>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Constants</a:t>
            </a:r>
          </a:p>
          <a:p>
            <a:pPr indent="-228600" lvl="0" marL="457200" rtl="0">
              <a:spcBef>
                <a:spcPts val="0"/>
              </a:spcBef>
              <a:buChar char="●"/>
            </a:pPr>
            <a:r>
              <a:rPr lang="en"/>
              <a:t>For truly generic literals, create a package-spec of system/business-wide constants.</a:t>
            </a:r>
          </a:p>
          <a:p>
            <a:pPr indent="-228600" lvl="0" marL="457200" rtl="0">
              <a:spcBef>
                <a:spcPts val="0"/>
              </a:spcBef>
              <a:buChar char="●"/>
            </a:pPr>
            <a:r>
              <a:rPr lang="en"/>
              <a:t>Keep other, narrower constants defined in a package to which the constant is functionally related</a:t>
            </a:r>
          </a:p>
          <a:p>
            <a:pPr indent="-228600" lvl="0" marL="457200">
              <a:spcBef>
                <a:spcPts val="0"/>
              </a:spcBef>
              <a:buChar char="●"/>
            </a:pPr>
            <a:r>
              <a:rPr lang="en"/>
              <a:t>Defined once and used everywhere, if the literal/code/value ever needs to change, it only needs change in one place</a:t>
            </a:r>
            <a:r>
              <a:rPr baseline="30000" lang="en"/>
              <a:t>1</a:t>
            </a:r>
            <a:r>
              <a:rPr lang="en"/>
              <a:t>.</a:t>
            </a:r>
          </a:p>
        </p:txBody>
      </p:sp>
    </p:spTree>
  </p:cSld>
  <p:clrMapOvr>
    <a:masterClrMapping/>
  </p:clrMapOvr>
  <p:transition spd="slow">
    <p:cut/>
  </p:transition>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9" name="Shape 1569"/>
        <p:cNvGrpSpPr/>
        <p:nvPr/>
      </p:nvGrpSpPr>
      <p:grpSpPr>
        <a:xfrm>
          <a:off x="0" y="0"/>
          <a:ext cx="0" cy="0"/>
          <a:chOff x="0" y="0"/>
          <a:chExt cx="0" cy="0"/>
        </a:xfrm>
      </p:grpSpPr>
      <p:sp>
        <p:nvSpPr>
          <p:cNvPr id="1570" name="Shape 157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71" name="Shape 157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Constants (excerpt from PL/SQL Starter pkg CNST)</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Lengths</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PAGEWIDTH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80</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MAX_COL_LEN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4000</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MAX_VC2_LEN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32767</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Basic return codes, following Unix convention of non-zero indicating failure</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SUCCESS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PLS_INTEGER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0</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FAILURE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PLS_INTEGER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1</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Basic numeric represenation of boolean values, following the conventions found</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in C and other languages, where true=1 and false=0.</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TRUE</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PLS_INTEGER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1</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FALSE</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CONSTANT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PLS_INTEGER</a:t>
            </a:r>
            <a:r>
              <a:rPr lang="en" sz="1400">
                <a:solidFill>
                  <a:srgbClr val="000080"/>
                </a:solidFill>
                <a:highlight>
                  <a:srgbClr val="FFFFFF"/>
                </a:highlight>
                <a:latin typeface="Courier New"/>
                <a:ea typeface="Courier New"/>
                <a:cs typeface="Courier New"/>
                <a:sym typeface="Courier New"/>
              </a:rPr>
              <a:t> := </a:t>
            </a:r>
            <a:r>
              <a:rPr lang="en" sz="1400">
                <a:solidFill>
                  <a:srgbClr val="0000FF"/>
                </a:solidFill>
                <a:highlight>
                  <a:srgbClr val="FFFFFF"/>
                </a:highlight>
                <a:latin typeface="Courier New"/>
                <a:ea typeface="Courier New"/>
                <a:cs typeface="Courier New"/>
                <a:sym typeface="Courier New"/>
              </a:rPr>
              <a:t>0</a:t>
            </a:r>
            <a:r>
              <a:rPr lang="en" sz="1400">
                <a:solidFill>
                  <a:srgbClr val="000080"/>
                </a:solidFill>
                <a:highlight>
                  <a:srgbClr val="FFFFFF"/>
                </a:highlight>
                <a:latin typeface="Courier New"/>
                <a:ea typeface="Courier New"/>
                <a:cs typeface="Courier New"/>
                <a:sym typeface="Courier New"/>
              </a:rPr>
              <a:t>;</a:t>
            </a:r>
          </a:p>
          <a:p>
            <a:pPr lvl="0">
              <a:spcBef>
                <a:spcPts val="0"/>
              </a:spcBef>
              <a:buNone/>
            </a:pPr>
            <a:r>
              <a:t/>
            </a:r>
            <a:endParaRPr sz="1800">
              <a:latin typeface="Courier New"/>
              <a:ea typeface="Courier New"/>
              <a:cs typeface="Courier New"/>
              <a:sym typeface="Courier New"/>
            </a:endParaRPr>
          </a:p>
        </p:txBody>
      </p:sp>
    </p:spTree>
  </p:cSld>
  <p:clrMapOvr>
    <a:masterClrMapping/>
  </p:clrMapOvr>
  <p:transition spd="slow">
    <p:cut/>
  </p:transition>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5" name="Shape 1575"/>
        <p:cNvGrpSpPr/>
        <p:nvPr/>
      </p:nvGrpSpPr>
      <p:grpSpPr>
        <a:xfrm>
          <a:off x="0" y="0"/>
          <a:ext cx="0" cy="0"/>
          <a:chOff x="0" y="0"/>
          <a:chExt cx="0" cy="0"/>
        </a:xfrm>
      </p:grpSpPr>
      <p:sp>
        <p:nvSpPr>
          <p:cNvPr id="1576" name="Shape 157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77" name="Shape 1577"/>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Subtypes</a:t>
            </a:r>
          </a:p>
          <a:p>
            <a:pPr indent="-228600" lvl="0" marL="457200" rtl="0">
              <a:spcBef>
                <a:spcPts val="0"/>
              </a:spcBef>
              <a:buChar char="●"/>
            </a:pPr>
            <a:r>
              <a:rPr lang="en"/>
              <a:t>For common or critical business attributes (like SSN, Phone Number, Member ID, etc.) define re-usable subtypes in a package spec and publish/market them.</a:t>
            </a:r>
          </a:p>
          <a:p>
            <a:pPr indent="-228600" lvl="0" marL="457200">
              <a:spcBef>
                <a:spcPts val="0"/>
              </a:spcBef>
              <a:buChar char="●"/>
            </a:pPr>
            <a:r>
              <a:rPr lang="en"/>
              <a:t>Defined once and used everywhere, if the subtype attributes ever change, it only needs to change in one place.</a:t>
            </a:r>
          </a:p>
        </p:txBody>
      </p:sp>
    </p:spTree>
  </p:cSld>
  <p:clrMapOvr>
    <a:masterClrMapping/>
  </p:clrMapOvr>
  <p:transition spd="slow">
    <p:cut/>
  </p:transition>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1" name="Shape 1581"/>
        <p:cNvGrpSpPr/>
        <p:nvPr/>
      </p:nvGrpSpPr>
      <p:grpSpPr>
        <a:xfrm>
          <a:off x="0" y="0"/>
          <a:ext cx="0" cy="0"/>
          <a:chOff x="0" y="0"/>
          <a:chExt cx="0" cy="0"/>
        </a:xfrm>
      </p:grpSpPr>
      <p:sp>
        <p:nvSpPr>
          <p:cNvPr id="1582" name="Shape 158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83" name="Shape 1583"/>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Subtypes (excerpt from PL/SQL Starter pkg TYP)</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Subtypes</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t_maxobjnm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30</a:t>
            </a:r>
            <a:r>
              <a:rPr lang="en" sz="1400">
                <a:solidFill>
                  <a:srgbClr val="000080"/>
                </a:solidFill>
                <a:highlight>
                  <a:srgbClr val="FFFFFF"/>
                </a:highlight>
                <a:latin typeface="Courier New"/>
                <a:ea typeface="Courier New"/>
                <a:cs typeface="Courier New"/>
                <a:sym typeface="Courier New"/>
              </a:rPr>
              <a:t>); </a:t>
            </a:r>
            <a:r>
              <a:rPr i="1" lang="en" sz="1400">
                <a:solidFill>
                  <a:srgbClr val="339966"/>
                </a:solidFill>
                <a:highlight>
                  <a:srgbClr val="FFFFFF"/>
                </a:highlight>
                <a:latin typeface="Courier New"/>
                <a:ea typeface="Courier New"/>
                <a:cs typeface="Courier New"/>
                <a:sym typeface="Courier New"/>
              </a:rPr>
              <a:t>-- maxlength for normal Oracle object name</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t_maxfqnm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61</a:t>
            </a:r>
            <a:r>
              <a:rPr lang="en" sz="1400">
                <a:solidFill>
                  <a:srgbClr val="000080"/>
                </a:solidFill>
                <a:highlight>
                  <a:srgbClr val="FFFFFF"/>
                </a:highlight>
                <a:latin typeface="Courier New"/>
                <a:ea typeface="Courier New"/>
                <a:cs typeface="Courier New"/>
                <a:sym typeface="Courier New"/>
              </a:rPr>
              <a:t>); </a:t>
            </a:r>
            <a:r>
              <a:rPr i="1" lang="en" sz="1400">
                <a:solidFill>
                  <a:srgbClr val="339966"/>
                </a:solidFill>
                <a:highlight>
                  <a:srgbClr val="FFFFFF"/>
                </a:highlight>
                <a:latin typeface="Courier New"/>
                <a:ea typeface="Courier New"/>
                <a:cs typeface="Courier New"/>
                <a:sym typeface="Courier New"/>
              </a:rPr>
              <a:t>-- fqnm = fully qualified name</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t_maxcol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4000</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t_maxvc2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32767</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t_msg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t_maxcol;</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t_rc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PLS_INTEGER</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t_mime_type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100</a:t>
            </a:r>
            <a:r>
              <a:rPr lang="en" sz="1400">
                <a:solidFill>
                  <a:srgbClr val="000080"/>
                </a:solidFill>
                <a:highlight>
                  <a:srgbClr val="FFFFFF"/>
                </a:highlight>
                <a:latin typeface="Courier New"/>
                <a:ea typeface="Courier New"/>
                <a:cs typeface="Courier New"/>
                <a:sym typeface="Courier New"/>
              </a:rPr>
              <a:t>); </a:t>
            </a:r>
            <a:r>
              <a:rPr i="1" lang="en" sz="1400">
                <a:solidFill>
                  <a:srgbClr val="339966"/>
                </a:solidFill>
                <a:highlight>
                  <a:srgbClr val="FFFFFF"/>
                </a:highlight>
                <a:latin typeface="Courier New"/>
                <a:ea typeface="Courier New"/>
                <a:cs typeface="Courier New"/>
                <a:sym typeface="Courier New"/>
              </a:rPr>
              <a:t>-- used by MAIL and UTILS</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used by ENV to avoid dependence on v$ performance views that might not be</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available to all framework champions.</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t_module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48</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t_action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32</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t_client_id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64</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t_instance_nm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16</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SUBTYPE</a:t>
            </a:r>
            <a:r>
              <a:rPr lang="en" sz="1400">
                <a:solidFill>
                  <a:srgbClr val="000080"/>
                </a:solidFill>
                <a:highlight>
                  <a:srgbClr val="FFFFFF"/>
                </a:highlight>
                <a:latin typeface="Courier New"/>
                <a:ea typeface="Courier New"/>
                <a:cs typeface="Courier New"/>
                <a:sym typeface="Courier New"/>
              </a:rPr>
              <a:t> t_host_nm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VARCHAR2</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64</a:t>
            </a:r>
            <a:r>
              <a:rPr lang="en" sz="1400">
                <a:solidFill>
                  <a:srgbClr val="000080"/>
                </a:solidFill>
                <a:highlight>
                  <a:srgbClr val="FFFFFF"/>
                </a:highlight>
                <a:latin typeface="Courier New"/>
                <a:ea typeface="Courier New"/>
                <a:cs typeface="Courier New"/>
                <a:sym typeface="Courier New"/>
              </a:rPr>
              <a:t>);</a:t>
            </a:r>
          </a:p>
          <a:p>
            <a:pPr lvl="0">
              <a:spcBef>
                <a:spcPts val="0"/>
              </a:spcBef>
              <a:buNone/>
            </a:pPr>
            <a:r>
              <a:t/>
            </a:r>
            <a:endParaRPr sz="1400">
              <a:latin typeface="Courier New"/>
              <a:ea typeface="Courier New"/>
              <a:cs typeface="Courier New"/>
              <a:sym typeface="Courier New"/>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Dev Environment: Database</a:t>
            </a:r>
          </a:p>
        </p:txBody>
      </p:sp>
      <p:sp>
        <p:nvSpPr>
          <p:cNvPr id="176" name="Shape 176"/>
          <p:cNvSpPr txBox="1"/>
          <p:nvPr>
            <p:ph idx="1" type="body"/>
          </p:nvPr>
        </p:nvSpPr>
        <p:spPr>
          <a:xfrm>
            <a:off x="108900" y="634800"/>
            <a:ext cx="8934599" cy="4341899"/>
          </a:xfrm>
          <a:prstGeom prst="rect">
            <a:avLst/>
          </a:prstGeom>
        </p:spPr>
        <p:txBody>
          <a:bodyPr anchorCtr="0" anchor="t" bIns="91425" lIns="91425" rIns="91425" tIns="91425">
            <a:noAutofit/>
          </a:bodyPr>
          <a:lstStyle/>
          <a:p>
            <a:pPr lvl="0" rtl="0">
              <a:spcBef>
                <a:spcPts val="0"/>
              </a:spcBef>
              <a:buNone/>
            </a:pPr>
            <a:r>
              <a:rPr lang="en"/>
              <a:t>Lastly, a database and database account are needed to store and execute the PL/SQL routines.</a:t>
            </a:r>
          </a:p>
          <a:p>
            <a:pPr lvl="0" rtl="0">
              <a:spcBef>
                <a:spcPts val="0"/>
              </a:spcBef>
              <a:buNone/>
            </a:pPr>
            <a:r>
              <a:rPr lang="en"/>
              <a:t>Database</a:t>
            </a:r>
          </a:p>
          <a:p>
            <a:pPr indent="-228600" lvl="0" marL="457200" rtl="0">
              <a:spcBef>
                <a:spcPts val="0"/>
              </a:spcBef>
              <a:buChar char="●"/>
            </a:pPr>
            <a:r>
              <a:rPr lang="en"/>
              <a:t>Easy (free): Use </a:t>
            </a:r>
            <a:r>
              <a:rPr lang="en" u="sng">
                <a:solidFill>
                  <a:schemeClr val="hlink"/>
                </a:solidFill>
                <a:hlinkClick r:id="rId3"/>
              </a:rPr>
              <a:t>LiveSQL</a:t>
            </a:r>
            <a:r>
              <a:rPr lang="en"/>
              <a:t> or employer’s DB</a:t>
            </a:r>
          </a:p>
          <a:p>
            <a:pPr indent="-228600" lvl="0" marL="457200" rtl="0">
              <a:spcBef>
                <a:spcPts val="0"/>
              </a:spcBef>
              <a:buChar char="●"/>
            </a:pPr>
            <a:r>
              <a:rPr lang="en"/>
              <a:t>Easy (near free): Amazon AWS (7¢/hr)</a:t>
            </a:r>
          </a:p>
          <a:p>
            <a:pPr indent="-228600" lvl="0" marL="457200" rtl="0">
              <a:spcBef>
                <a:spcPts val="0"/>
              </a:spcBef>
              <a:buChar char="●"/>
            </a:pPr>
            <a:r>
              <a:rPr lang="en"/>
              <a:t>Novice: Install </a:t>
            </a:r>
            <a:r>
              <a:rPr lang="en" u="sng">
                <a:solidFill>
                  <a:schemeClr val="hlink"/>
                </a:solidFill>
                <a:hlinkClick r:id="rId4"/>
              </a:rPr>
              <a:t>Oracle Database Express Edition</a:t>
            </a:r>
          </a:p>
          <a:p>
            <a:pPr indent="-228600" lvl="0" marL="457200" rtl="0">
              <a:spcBef>
                <a:spcPts val="0"/>
              </a:spcBef>
              <a:buChar char="●"/>
            </a:pPr>
            <a:r>
              <a:rPr lang="en"/>
              <a:t>Intermediate: Install </a:t>
            </a:r>
            <a:r>
              <a:rPr lang="en" u="sng">
                <a:solidFill>
                  <a:schemeClr val="hlink"/>
                </a:solidFill>
                <a:hlinkClick r:id="rId5"/>
              </a:rPr>
              <a:t>Oracle 12c or 11gR2</a:t>
            </a:r>
          </a:p>
          <a:p>
            <a:pPr lvl="0" rtl="0">
              <a:spcBef>
                <a:spcPts val="0"/>
              </a:spcBef>
              <a:buNone/>
            </a:pPr>
            <a:r>
              <a:rPr lang="en"/>
              <a:t>Account</a:t>
            </a:r>
          </a:p>
          <a:p>
            <a:pPr indent="-228600" lvl="0" marL="457200" rtl="0">
              <a:spcBef>
                <a:spcPts val="0"/>
              </a:spcBef>
              <a:buChar char="●"/>
            </a:pPr>
            <a:r>
              <a:rPr lang="en"/>
              <a:t>Oracle account = Oracle user = Oracle schema</a:t>
            </a:r>
          </a:p>
        </p:txBody>
      </p:sp>
    </p:spTree>
  </p:cSld>
  <p:clrMapOvr>
    <a:masterClrMapping/>
  </p:clrMapOvr>
  <p:transition spd="slow">
    <p:cut/>
  </p:transition>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7" name="Shape 1587"/>
        <p:cNvGrpSpPr/>
        <p:nvPr/>
      </p:nvGrpSpPr>
      <p:grpSpPr>
        <a:xfrm>
          <a:off x="0" y="0"/>
          <a:ext cx="0" cy="0"/>
          <a:chOff x="0" y="0"/>
          <a:chExt cx="0" cy="0"/>
        </a:xfrm>
      </p:grpSpPr>
      <p:sp>
        <p:nvSpPr>
          <p:cNvPr id="1588" name="Shape 158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Abstraction</a:t>
            </a:r>
          </a:p>
        </p:txBody>
      </p:sp>
      <p:sp>
        <p:nvSpPr>
          <p:cNvPr id="1589" name="Shape 1589"/>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“Anchoring” with %TYPE and %ROWTYPE</a:t>
            </a:r>
          </a:p>
          <a:p>
            <a:pPr indent="-228600" lvl="0" marL="457200" rtl="0">
              <a:spcBef>
                <a:spcPts val="0"/>
              </a:spcBef>
              <a:buChar char="●"/>
            </a:pPr>
            <a:r>
              <a:rPr lang="en"/>
              <a:t>When declaring variables and parameters, if the row or column is already defined in a table, view or cursor, tie the identifier to the pre-defined datatype use the %TYPE and %ROWTYPE attributes.</a:t>
            </a:r>
          </a:p>
          <a:p>
            <a:pPr indent="-228600" lvl="0" marL="457200">
              <a:spcBef>
                <a:spcPts val="0"/>
              </a:spcBef>
              <a:buChar char="●"/>
            </a:pPr>
            <a:r>
              <a:rPr lang="en"/>
              <a:t>If the underlying row or column type ever changes, dependent code will not need to be altered</a:t>
            </a:r>
            <a:r>
              <a:rPr baseline="30000" lang="en"/>
              <a:t>1</a:t>
            </a:r>
            <a:r>
              <a:rPr lang="en"/>
              <a:t>.</a:t>
            </a:r>
          </a:p>
        </p:txBody>
      </p:sp>
    </p:spTree>
  </p:cSld>
  <p:clrMapOvr>
    <a:masterClrMapping/>
  </p:clrMapOvr>
  <p:transition spd="slow">
    <p:cut/>
  </p:transition>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3" name="Shape 1593"/>
        <p:cNvGrpSpPr/>
        <p:nvPr/>
      </p:nvGrpSpPr>
      <p:grpSpPr>
        <a:xfrm>
          <a:off x="0" y="0"/>
          <a:ext cx="0" cy="0"/>
          <a:chOff x="0" y="0"/>
          <a:chExt cx="0" cy="0"/>
        </a:xfrm>
      </p:grpSpPr>
      <p:sp>
        <p:nvSpPr>
          <p:cNvPr id="1594" name="Shape 159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595" name="Shape 1595"/>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Anchoring</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From PL/SQL Starter pkg ENV</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FUNCTION</a:t>
            </a:r>
            <a:r>
              <a:rPr lang="en" sz="1400">
                <a:solidFill>
                  <a:srgbClr val="000080"/>
                </a:solidFill>
                <a:highlight>
                  <a:srgbClr val="FFFFFF"/>
                </a:highlight>
                <a:latin typeface="Courier New"/>
                <a:ea typeface="Courier New"/>
                <a:cs typeface="Courier New"/>
                <a:sym typeface="Courier New"/>
              </a:rPr>
              <a:t> get_app_id (i_app_cd </a:t>
            </a:r>
            <a:r>
              <a:rPr b="1" lang="en" sz="1400">
                <a:solidFill>
                  <a:srgbClr val="003366"/>
                </a:solidFill>
                <a:highlight>
                  <a:srgbClr val="FFFFFF"/>
                </a:highlight>
                <a:latin typeface="Courier New"/>
                <a:ea typeface="Courier New"/>
                <a:cs typeface="Courier New"/>
                <a:sym typeface="Courier New"/>
              </a:rPr>
              <a:t>IN</a:t>
            </a:r>
            <a:r>
              <a:rPr lang="en" sz="1400">
                <a:solidFill>
                  <a:srgbClr val="000080"/>
                </a:solidFill>
                <a:highlight>
                  <a:srgbClr val="FFFFFF"/>
                </a:highlight>
                <a:latin typeface="Courier New"/>
                <a:ea typeface="Courier New"/>
                <a:cs typeface="Courier New"/>
                <a:sym typeface="Courier New"/>
              </a:rPr>
              <a:t> app.app_cd</a:t>
            </a:r>
            <a:r>
              <a:rPr lang="en" sz="1400">
                <a:solidFill>
                  <a:srgbClr val="FF0000"/>
                </a:solidFill>
                <a:highlight>
                  <a:srgbClr val="FFFFFF"/>
                </a:highlight>
                <a:latin typeface="Courier New"/>
                <a:ea typeface="Courier New"/>
                <a:cs typeface="Courier New"/>
                <a:sym typeface="Courier New"/>
              </a:rPr>
              <a:t>%</a:t>
            </a:r>
            <a:r>
              <a:rPr b="1" lang="en" sz="1400">
                <a:solidFill>
                  <a:srgbClr val="FF0000"/>
                </a:solidFill>
                <a:highlight>
                  <a:srgbClr val="FFFFFF"/>
                </a:highlight>
                <a:latin typeface="Courier New"/>
                <a:ea typeface="Courier New"/>
                <a:cs typeface="Courier New"/>
                <a:sym typeface="Courier New"/>
              </a:rPr>
              <a:t>TYPE</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DEFAULT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NULL</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RETURN</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NUMBER</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78571"/>
              <a:buFont typeface="Arial"/>
              <a:buNone/>
            </a:pPr>
            <a:r>
              <a:rPr i="1" lang="en" sz="1400">
                <a:solidFill>
                  <a:srgbClr val="339966"/>
                </a:solidFill>
                <a:highlight>
                  <a:srgbClr val="FFFFFF"/>
                </a:highlight>
                <a:latin typeface="Courier New"/>
                <a:ea typeface="Courier New"/>
                <a:cs typeface="Courier New"/>
                <a:sym typeface="Courier New"/>
              </a:rPr>
              <a:t>-- From PL/SQL Starter pkg LOCKS</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FUNCTION</a:t>
            </a:r>
            <a:r>
              <a:rPr lang="en" sz="1400">
                <a:solidFill>
                  <a:srgbClr val="000080"/>
                </a:solidFill>
                <a:highlight>
                  <a:srgbClr val="FFFFFF"/>
                </a:highlight>
                <a:latin typeface="Courier New"/>
                <a:ea typeface="Courier New"/>
                <a:cs typeface="Courier New"/>
                <a:sym typeface="Courier New"/>
              </a:rPr>
              <a:t> get_lock</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i_lock_nm   </a:t>
            </a:r>
            <a:r>
              <a:rPr b="1" lang="en" sz="1400">
                <a:solidFill>
                  <a:srgbClr val="003366"/>
                </a:solidFill>
                <a:highlight>
                  <a:srgbClr val="FFFFFF"/>
                </a:highlight>
                <a:latin typeface="Courier New"/>
                <a:ea typeface="Courier New"/>
                <a:cs typeface="Courier New"/>
                <a:sym typeface="Courier New"/>
              </a:rPr>
              <a:t>IN</a:t>
            </a:r>
            <a:r>
              <a:rPr lang="en" sz="1400">
                <a:solidFill>
                  <a:srgbClr val="000080"/>
                </a:solidFill>
                <a:highlight>
                  <a:srgbClr val="FFFFFF"/>
                </a:highlight>
                <a:latin typeface="Courier New"/>
                <a:ea typeface="Courier New"/>
                <a:cs typeface="Courier New"/>
                <a:sym typeface="Courier New"/>
              </a:rPr>
              <a:t> app_lock.lock_nm</a:t>
            </a:r>
            <a:r>
              <a:rPr lang="en" sz="1400">
                <a:solidFill>
                  <a:srgbClr val="FF0000"/>
                </a:solidFill>
                <a:highlight>
                  <a:srgbClr val="FFFFFF"/>
                </a:highlight>
                <a:latin typeface="Courier New"/>
                <a:ea typeface="Courier New"/>
                <a:cs typeface="Courier New"/>
                <a:sym typeface="Courier New"/>
              </a:rPr>
              <a:t>%</a:t>
            </a:r>
            <a:r>
              <a:rPr b="1" lang="en" sz="1400">
                <a:solidFill>
                  <a:srgbClr val="FF0000"/>
                </a:solidFill>
                <a:highlight>
                  <a:srgbClr val="FFFFFF"/>
                </a:highlight>
                <a:latin typeface="Courier New"/>
                <a:ea typeface="Courier New"/>
                <a:cs typeface="Courier New"/>
                <a:sym typeface="Courier New"/>
              </a:rPr>
              <a:t>TYPE</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i_obj_rid   </a:t>
            </a:r>
            <a:r>
              <a:rPr b="1" lang="en" sz="1400">
                <a:solidFill>
                  <a:srgbClr val="003366"/>
                </a:solidFill>
                <a:highlight>
                  <a:srgbClr val="FFFFFF"/>
                </a:highlight>
                <a:latin typeface="Courier New"/>
                <a:ea typeface="Courier New"/>
                <a:cs typeface="Courier New"/>
                <a:sym typeface="Courier New"/>
              </a:rPr>
              <a:t>IN</a:t>
            </a:r>
            <a:r>
              <a:rPr lang="en" sz="1400">
                <a:solidFill>
                  <a:srgbClr val="000080"/>
                </a:solidFill>
                <a:highlight>
                  <a:srgbClr val="FFFFFF"/>
                </a:highlight>
                <a:latin typeface="Courier New"/>
                <a:ea typeface="Courier New"/>
                <a:cs typeface="Courier New"/>
                <a:sym typeface="Courier New"/>
              </a:rPr>
              <a:t> app_lock.locked_obj_rid</a:t>
            </a:r>
            <a:r>
              <a:rPr lang="en" sz="1400">
                <a:solidFill>
                  <a:srgbClr val="FF0000"/>
                </a:solidFill>
                <a:highlight>
                  <a:srgbClr val="FFFFFF"/>
                </a:highlight>
                <a:latin typeface="Courier New"/>
                <a:ea typeface="Courier New"/>
                <a:cs typeface="Courier New"/>
                <a:sym typeface="Courier New"/>
              </a:rPr>
              <a:t>%</a:t>
            </a:r>
            <a:r>
              <a:rPr b="1" lang="en" sz="1400">
                <a:solidFill>
                  <a:srgbClr val="FF0000"/>
                </a:solidFill>
                <a:highlight>
                  <a:srgbClr val="FFFFFF"/>
                </a:highlight>
                <a:latin typeface="Courier New"/>
                <a:ea typeface="Courier New"/>
                <a:cs typeface="Courier New"/>
                <a:sym typeface="Courier New"/>
              </a:rPr>
              <a:t>TYPE</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i_locker_id </a:t>
            </a:r>
            <a:r>
              <a:rPr b="1" lang="en" sz="1400">
                <a:solidFill>
                  <a:srgbClr val="003366"/>
                </a:solidFill>
                <a:highlight>
                  <a:srgbClr val="FFFFFF"/>
                </a:highlight>
                <a:latin typeface="Courier New"/>
                <a:ea typeface="Courier New"/>
                <a:cs typeface="Courier New"/>
                <a:sym typeface="Courier New"/>
              </a:rPr>
              <a:t>IN</a:t>
            </a:r>
            <a:r>
              <a:rPr lang="en" sz="1400">
                <a:solidFill>
                  <a:srgbClr val="000080"/>
                </a:solidFill>
                <a:highlight>
                  <a:srgbClr val="FFFFFF"/>
                </a:highlight>
                <a:latin typeface="Courier New"/>
                <a:ea typeface="Courier New"/>
                <a:cs typeface="Courier New"/>
                <a:sym typeface="Courier New"/>
              </a:rPr>
              <a:t> app_lock.locker_id</a:t>
            </a:r>
            <a:r>
              <a:rPr lang="en" sz="1400">
                <a:solidFill>
                  <a:srgbClr val="FF0000"/>
                </a:solidFill>
                <a:highlight>
                  <a:srgbClr val="FFFFFF"/>
                </a:highlight>
                <a:latin typeface="Courier New"/>
                <a:ea typeface="Courier New"/>
                <a:cs typeface="Courier New"/>
                <a:sym typeface="Courier New"/>
              </a:rPr>
              <a:t>%</a:t>
            </a:r>
            <a:r>
              <a:rPr b="1" lang="en" sz="1400">
                <a:solidFill>
                  <a:srgbClr val="FF0000"/>
                </a:solidFill>
                <a:highlight>
                  <a:srgbClr val="FFFFFF"/>
                </a:highlight>
                <a:latin typeface="Courier New"/>
                <a:ea typeface="Courier New"/>
                <a:cs typeface="Courier New"/>
                <a:sym typeface="Courier New"/>
              </a:rPr>
              <a:t>TYPE</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DEFAULT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NULL</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RETURN</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INTEGER</a:t>
            </a:r>
          </a:p>
          <a:p>
            <a:pPr lvl="0" rtl="0">
              <a:lnSpc>
                <a:spcPct val="115000"/>
              </a:lnSpc>
              <a:spcBef>
                <a:spcPts val="0"/>
              </a:spcBef>
              <a:buClr>
                <a:schemeClr val="dk1"/>
              </a:buClr>
              <a:buSzPct val="78571"/>
              <a:buFont typeface="Arial"/>
              <a:buNone/>
            </a:pPr>
            <a:r>
              <a:rPr b="1" lang="en" sz="1400">
                <a:solidFill>
                  <a:srgbClr val="003366"/>
                </a:solidFill>
                <a:highlight>
                  <a:srgbClr val="FFFFFF"/>
                </a:highlight>
                <a:latin typeface="Courier New"/>
                <a:ea typeface="Courier New"/>
                <a:cs typeface="Courier New"/>
                <a:sym typeface="Courier New"/>
              </a:rPr>
              <a:t>IS</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lr_lock   app_lock</a:t>
            </a:r>
            <a:r>
              <a:rPr lang="en" sz="1400">
                <a:solidFill>
                  <a:srgbClr val="FF0000"/>
                </a:solidFill>
                <a:highlight>
                  <a:srgbClr val="FFFFFF"/>
                </a:highlight>
                <a:latin typeface="Courier New"/>
                <a:ea typeface="Courier New"/>
                <a:cs typeface="Courier New"/>
                <a:sym typeface="Courier New"/>
              </a:rPr>
              <a:t>%</a:t>
            </a:r>
            <a:r>
              <a:rPr b="1" lang="en" sz="1400">
                <a:solidFill>
                  <a:srgbClr val="FF0000"/>
                </a:solidFill>
                <a:highlight>
                  <a:srgbClr val="FFFFFF"/>
                </a:highlight>
                <a:latin typeface="Courier New"/>
                <a:ea typeface="Courier New"/>
                <a:cs typeface="Courier New"/>
                <a:sym typeface="Courier New"/>
              </a:rPr>
              <a:t>ROWTYPE</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l_rc      typ.t_rc; </a:t>
            </a:r>
            <a:r>
              <a:rPr i="1" lang="en" sz="1400">
                <a:solidFill>
                  <a:srgbClr val="339966"/>
                </a:solidFill>
                <a:highlight>
                  <a:srgbClr val="FFFFFF"/>
                </a:highlight>
                <a:latin typeface="Courier New"/>
                <a:ea typeface="Courier New"/>
                <a:cs typeface="Courier New"/>
                <a:sym typeface="Courier New"/>
              </a:rPr>
              <a:t>-- example of using subtype abstraction</a:t>
            </a:r>
          </a:p>
          <a:p>
            <a:pPr lvl="0" rtl="0">
              <a:lnSpc>
                <a:spcPct val="115000"/>
              </a:lnSpc>
              <a:spcBef>
                <a:spcPts val="0"/>
              </a:spcBef>
              <a:buNone/>
            </a:pPr>
            <a:r>
              <a:rPr b="1" lang="en" sz="1400">
                <a:solidFill>
                  <a:srgbClr val="003366"/>
                </a:solidFill>
                <a:highlight>
                  <a:srgbClr val="FFFFFF"/>
                </a:highlight>
                <a:latin typeface="Courier New"/>
                <a:ea typeface="Courier New"/>
                <a:cs typeface="Courier New"/>
                <a:sym typeface="Courier New"/>
              </a:rPr>
              <a:t>BEGIN</a:t>
            </a:r>
          </a:p>
        </p:txBody>
      </p:sp>
    </p:spTree>
  </p:cSld>
  <p:clrMapOvr>
    <a:masterClrMapping/>
  </p:clrMapOvr>
  <p:transition spd="slow">
    <p:cut/>
  </p:transition>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9" name="Shape 1599"/>
        <p:cNvGrpSpPr/>
        <p:nvPr/>
      </p:nvGrpSpPr>
      <p:grpSpPr>
        <a:xfrm>
          <a:off x="0" y="0"/>
          <a:ext cx="0" cy="0"/>
          <a:chOff x="0" y="0"/>
          <a:chExt cx="0" cy="0"/>
        </a:xfrm>
      </p:grpSpPr>
      <p:sp>
        <p:nvSpPr>
          <p:cNvPr id="1600" name="Shape 160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Abstraction</a:t>
            </a:r>
          </a:p>
        </p:txBody>
      </p:sp>
      <p:sp>
        <p:nvSpPr>
          <p:cNvPr id="1601" name="Shape 1601"/>
          <p:cNvSpPr txBox="1"/>
          <p:nvPr>
            <p:ph idx="1" type="body"/>
          </p:nvPr>
        </p:nvSpPr>
        <p:spPr>
          <a:xfrm>
            <a:off x="108900" y="634800"/>
            <a:ext cx="8934599" cy="4440600"/>
          </a:xfrm>
          <a:prstGeom prst="rect">
            <a:avLst/>
          </a:prstGeom>
        </p:spPr>
        <p:txBody>
          <a:bodyPr anchorCtr="0" anchor="t" bIns="91425" lIns="91425" rIns="91425" tIns="91425">
            <a:noAutofit/>
          </a:bodyPr>
          <a:lstStyle/>
          <a:p>
            <a:pPr lvl="0" rtl="0">
              <a:spcBef>
                <a:spcPts val="0"/>
              </a:spcBef>
              <a:buNone/>
            </a:pPr>
            <a:r>
              <a:rPr lang="en"/>
              <a:t>Collections, Records and Object Types</a:t>
            </a:r>
          </a:p>
          <a:p>
            <a:pPr indent="-387350" lvl="0" marL="457200" rtl="0">
              <a:spcBef>
                <a:spcPts val="0"/>
              </a:spcBef>
              <a:buSzPct val="100000"/>
              <a:buChar char="●"/>
            </a:pPr>
            <a:r>
              <a:rPr lang="en" sz="2500"/>
              <a:t>This is where the biggest gains can be realized in extensibility.</a:t>
            </a:r>
          </a:p>
          <a:p>
            <a:pPr indent="-387350" lvl="0" marL="457200" rtl="0">
              <a:spcBef>
                <a:spcPts val="0"/>
              </a:spcBef>
              <a:buSzPct val="100000"/>
              <a:buChar char="●"/>
            </a:pPr>
            <a:r>
              <a:rPr lang="en" sz="2500"/>
              <a:t>Rather than shredding table data into individual fields, keep them in column (collection) and row (record/object) and result set (collection of record/object) form.</a:t>
            </a:r>
          </a:p>
          <a:p>
            <a:pPr indent="-387350" lvl="0" marL="457200" rtl="0">
              <a:spcBef>
                <a:spcPts val="0"/>
              </a:spcBef>
              <a:buSzPct val="100000"/>
              <a:buChar char="●"/>
            </a:pPr>
            <a:r>
              <a:rPr lang="en" sz="2500"/>
              <a:t>These will greatly simplify your job, reducing the amount of work when data structures change.</a:t>
            </a:r>
          </a:p>
          <a:p>
            <a:pPr indent="-387350" lvl="0" marL="457200" rtl="0">
              <a:spcBef>
                <a:spcPts val="0"/>
              </a:spcBef>
              <a:buSzPct val="100000"/>
              <a:buChar char="●"/>
            </a:pPr>
            <a:r>
              <a:rPr lang="en" sz="2500">
                <a:solidFill>
                  <a:srgbClr val="F1C232"/>
                </a:solidFill>
              </a:rPr>
              <a:t>Whenever appropriate</a:t>
            </a:r>
            <a:r>
              <a:rPr baseline="30000" lang="en" sz="2500">
                <a:solidFill>
                  <a:srgbClr val="F1C232"/>
                </a:solidFill>
              </a:rPr>
              <a:t>1&amp;2</a:t>
            </a:r>
            <a:r>
              <a:rPr lang="en" sz="2500">
                <a:solidFill>
                  <a:srgbClr val="F1C232"/>
                </a:solidFill>
              </a:rPr>
              <a:t>, use records/objects and collections of record/object as the parameters for your data access layer.</a:t>
            </a:r>
          </a:p>
        </p:txBody>
      </p:sp>
    </p:spTree>
  </p:cSld>
  <p:clrMapOvr>
    <a:masterClrMapping/>
  </p:clrMapOvr>
  <p:transition spd="slow">
    <p:cut/>
  </p:transition>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5" name="Shape 1605"/>
        <p:cNvGrpSpPr/>
        <p:nvPr/>
      </p:nvGrpSpPr>
      <p:grpSpPr>
        <a:xfrm>
          <a:off x="0" y="0"/>
          <a:ext cx="0" cy="0"/>
          <a:chOff x="0" y="0"/>
          <a:chExt cx="0" cy="0"/>
        </a:xfrm>
      </p:grpSpPr>
      <p:sp>
        <p:nvSpPr>
          <p:cNvPr id="1606" name="Shape 160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07" name="Shape 1607"/>
          <p:cNvSpPr txBox="1"/>
          <p:nvPr>
            <p:ph idx="1" type="body"/>
          </p:nvPr>
        </p:nvSpPr>
        <p:spPr>
          <a:xfrm>
            <a:off x="108900" y="634800"/>
            <a:ext cx="8934599" cy="4451699"/>
          </a:xfrm>
          <a:prstGeom prst="rect">
            <a:avLst/>
          </a:prstGeom>
        </p:spPr>
        <p:txBody>
          <a:bodyPr anchorCtr="0" anchor="t" bIns="91425" lIns="91425" rIns="91425" tIns="91425">
            <a:noAutofit/>
          </a:bodyPr>
          <a:lstStyle/>
          <a:p>
            <a:pPr lvl="0" rtl="0">
              <a:spcBef>
                <a:spcPts val="0"/>
              </a:spcBef>
              <a:buNone/>
            </a:pPr>
            <a:r>
              <a:rPr lang="en"/>
              <a:t>Collections, Records and Object Types</a:t>
            </a:r>
          </a:p>
          <a:p>
            <a:pPr lvl="0" rtl="0">
              <a:spcBef>
                <a:spcPts val="0"/>
              </a:spcBef>
              <a:buNone/>
            </a:pPr>
            <a:r>
              <a:rPr lang="en"/>
              <a:t>(excerpt from PL/SQL Starter pkg APP_LOG_API)</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PROCEDURE</a:t>
            </a:r>
            <a:r>
              <a:rPr lang="en" sz="1600">
                <a:solidFill>
                  <a:srgbClr val="000080"/>
                </a:solidFill>
                <a:highlight>
                  <a:srgbClr val="FFFFFF"/>
                </a:highlight>
                <a:latin typeface="Courier New"/>
                <a:ea typeface="Courier New"/>
                <a:cs typeface="Courier New"/>
                <a:sym typeface="Courier New"/>
              </a:rPr>
              <a:t> ins(ir_app_log </a:t>
            </a:r>
            <a:r>
              <a:rPr b="1" lang="en" sz="1600">
                <a:solidFill>
                  <a:srgbClr val="003366"/>
                </a:solidFill>
                <a:highlight>
                  <a:srgbClr val="FFFFFF"/>
                </a:highlight>
                <a:latin typeface="Courier New"/>
                <a:ea typeface="Courier New"/>
                <a:cs typeface="Courier New"/>
                <a:sym typeface="Courier New"/>
              </a:rPr>
              <a:t>IN</a:t>
            </a:r>
            <a:r>
              <a:rPr lang="en" sz="1600">
                <a:solidFill>
                  <a:srgbClr val="000080"/>
                </a:solidFill>
                <a:highlight>
                  <a:srgbClr val="FFFFFF"/>
                </a:highlight>
                <a:latin typeface="Courier New"/>
                <a:ea typeface="Courier New"/>
                <a:cs typeface="Courier New"/>
                <a:sym typeface="Courier New"/>
              </a:rPr>
              <a:t> app_log%</a:t>
            </a:r>
            <a:r>
              <a:rPr b="1" lang="en" sz="1600">
                <a:solidFill>
                  <a:srgbClr val="003366"/>
                </a:solidFill>
                <a:highlight>
                  <a:srgbClr val="FFFFFF"/>
                </a:highlight>
                <a:latin typeface="Courier New"/>
                <a:ea typeface="Courier New"/>
                <a:cs typeface="Courier New"/>
                <a:sym typeface="Courier New"/>
              </a:rPr>
              <a:t>ROWTYPE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IS</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PRAGMA</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AUTONOMOUS_TRANSACTION</a:t>
            </a:r>
            <a:r>
              <a:rPr lang="en" sz="16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BEGIN</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INSERT</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INTO</a:t>
            </a:r>
            <a:r>
              <a:rPr lang="en" sz="1600">
                <a:solidFill>
                  <a:srgbClr val="000080"/>
                </a:solidFill>
                <a:highlight>
                  <a:srgbClr val="FFFFFF"/>
                </a:highlight>
                <a:latin typeface="Courier New"/>
                <a:ea typeface="Courier New"/>
                <a:cs typeface="Courier New"/>
                <a:sym typeface="Courier New"/>
              </a:rPr>
              <a:t> app_log</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VALUES</a:t>
            </a:r>
            <a:r>
              <a:rPr lang="en" sz="1600">
                <a:solidFill>
                  <a:srgbClr val="000080"/>
                </a:solidFill>
                <a:highlight>
                  <a:srgbClr val="FFFFFF"/>
                </a:highlight>
                <a:latin typeface="Courier New"/>
                <a:ea typeface="Courier New"/>
                <a:cs typeface="Courier New"/>
                <a:sym typeface="Courier New"/>
              </a:rPr>
              <a:t> ir_app_log;</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COMMIT</a:t>
            </a:r>
            <a:r>
              <a:rPr lang="en" sz="1600">
                <a:solidFill>
                  <a:srgbClr val="000080"/>
                </a:solidFill>
                <a:highlight>
                  <a:srgbClr val="FFFFFF"/>
                </a:highlight>
                <a:latin typeface="Courier New"/>
                <a:ea typeface="Courier New"/>
                <a:cs typeface="Courier New"/>
                <a:sym typeface="Courier New"/>
              </a:rPr>
              <a:t>; </a:t>
            </a:r>
            <a:r>
              <a:rPr i="1" lang="en" sz="1600">
                <a:solidFill>
                  <a:srgbClr val="339966"/>
                </a:solidFill>
                <a:highlight>
                  <a:srgbClr val="FFFFFF"/>
                </a:highlight>
                <a:latin typeface="Courier New"/>
                <a:ea typeface="Courier New"/>
                <a:cs typeface="Courier New"/>
                <a:sym typeface="Courier New"/>
              </a:rPr>
              <a:t>-- must be here for autonomous to work</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END</a:t>
            </a:r>
            <a:r>
              <a:rPr lang="en" sz="1600">
                <a:solidFill>
                  <a:srgbClr val="000080"/>
                </a:solidFill>
                <a:highlight>
                  <a:srgbClr val="FFFFFF"/>
                </a:highlight>
                <a:latin typeface="Courier New"/>
                <a:ea typeface="Courier New"/>
                <a:cs typeface="Courier New"/>
                <a:sym typeface="Courier New"/>
              </a:rPr>
              <a:t> ins;</a:t>
            </a:r>
          </a:p>
          <a:p>
            <a:pPr lvl="0">
              <a:spcBef>
                <a:spcPts val="0"/>
              </a:spcBef>
              <a:buClr>
                <a:schemeClr val="dk1"/>
              </a:buClr>
              <a:buSzPct val="42307"/>
              <a:buFont typeface="Arial"/>
              <a:buNone/>
            </a:pPr>
            <a:r>
              <a:rPr i="1" lang="en" sz="2600"/>
              <a:t>The app_log table has changed four times since I wrote the first draft and this routine has never had to change.</a:t>
            </a:r>
          </a:p>
        </p:txBody>
      </p:sp>
    </p:spTree>
  </p:cSld>
  <p:clrMapOvr>
    <a:masterClrMapping/>
  </p:clrMapOvr>
  <p:transition spd="slow">
    <p:cut/>
  </p:transition>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1" name="Shape 1611"/>
        <p:cNvGrpSpPr/>
        <p:nvPr/>
      </p:nvGrpSpPr>
      <p:grpSpPr>
        <a:xfrm>
          <a:off x="0" y="0"/>
          <a:ext cx="0" cy="0"/>
          <a:chOff x="0" y="0"/>
          <a:chExt cx="0" cy="0"/>
        </a:xfrm>
      </p:grpSpPr>
      <p:sp>
        <p:nvSpPr>
          <p:cNvPr id="1612" name="Shape 161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Abstraction</a:t>
            </a:r>
          </a:p>
        </p:txBody>
      </p:sp>
      <p:sp>
        <p:nvSpPr>
          <p:cNvPr id="1613" name="Shape 1613"/>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Synonyms and Views</a:t>
            </a:r>
          </a:p>
          <a:p>
            <a:pPr indent="-228600" lvl="0" marL="457200" rtl="0">
              <a:spcBef>
                <a:spcPts val="0"/>
              </a:spcBef>
              <a:buChar char="●"/>
            </a:pPr>
            <a:r>
              <a:rPr lang="en"/>
              <a:t>Simple synonyms can also serve as a cost-saving abstraction when used to hide the true location of things.</a:t>
            </a:r>
          </a:p>
          <a:p>
            <a:pPr indent="-228600" lvl="0" marL="457200" rtl="0">
              <a:spcBef>
                <a:spcPts val="0"/>
              </a:spcBef>
              <a:buChar char="●"/>
            </a:pPr>
            <a:r>
              <a:rPr lang="en"/>
              <a:t>Use private synonyms to mask the schema where the granted objects reside.</a:t>
            </a:r>
          </a:p>
          <a:p>
            <a:pPr indent="-228600" lvl="0" marL="457200" rtl="0">
              <a:spcBef>
                <a:spcPts val="0"/>
              </a:spcBef>
              <a:buChar char="●"/>
            </a:pPr>
            <a:r>
              <a:rPr lang="en"/>
              <a:t>Do not allow client developers to hard-code schema names if they are doing embedded SQL or PL/SQL calls.</a:t>
            </a:r>
          </a:p>
        </p:txBody>
      </p:sp>
    </p:spTree>
  </p:cSld>
  <p:clrMapOvr>
    <a:masterClrMapping/>
  </p:clrMapOvr>
  <p:transition spd="slow">
    <p:cut/>
  </p:transition>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7" name="Shape 1617"/>
        <p:cNvGrpSpPr/>
        <p:nvPr/>
      </p:nvGrpSpPr>
      <p:grpSpPr>
        <a:xfrm>
          <a:off x="0" y="0"/>
          <a:ext cx="0" cy="0"/>
          <a:chOff x="0" y="0"/>
          <a:chExt cx="0" cy="0"/>
        </a:xfrm>
      </p:grpSpPr>
      <p:sp>
        <p:nvSpPr>
          <p:cNvPr id="1618" name="Shape 161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19" name="Shape 1619"/>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Synonyms and Views</a:t>
            </a:r>
          </a:p>
          <a:p>
            <a:pPr indent="-228600" lvl="0" marL="457200" rtl="0">
              <a:spcBef>
                <a:spcPts val="0"/>
              </a:spcBef>
              <a:buChar char="●"/>
            </a:pPr>
            <a:r>
              <a:rPr lang="en"/>
              <a:t>Use synonyms to hide objects that are being accessed over DB links, or through other esoteric methods the client shouldn’t know or care about.</a:t>
            </a:r>
          </a:p>
          <a:p>
            <a:pPr lvl="0" rtl="0">
              <a:lnSpc>
                <a:spcPct val="115000"/>
              </a:lnSpc>
              <a:spcBef>
                <a:spcPts val="0"/>
              </a:spcBef>
              <a:buClr>
                <a:schemeClr val="dk1"/>
              </a:buClr>
              <a:buSzPct val="61111"/>
              <a:buFont typeface="Arial"/>
              <a:buNone/>
            </a:pPr>
            <a:r>
              <a:rPr i="1" lang="en" sz="1800">
                <a:solidFill>
                  <a:srgbClr val="339966"/>
                </a:solidFill>
                <a:highlight>
                  <a:srgbClr val="FFFFFF"/>
                </a:highlight>
                <a:latin typeface="Courier New"/>
                <a:ea typeface="Courier New"/>
                <a:cs typeface="Courier New"/>
                <a:sym typeface="Courier New"/>
              </a:rPr>
              <a:t>-- Hide DB links behind views and synonyms</a:t>
            </a:r>
          </a:p>
          <a:p>
            <a:pPr lvl="0" rtl="0">
              <a:lnSpc>
                <a:spcPct val="115000"/>
              </a:lnSpc>
              <a:spcBef>
                <a:spcPts val="0"/>
              </a:spcBef>
              <a:buClr>
                <a:schemeClr val="dk1"/>
              </a:buClr>
              <a:buSzPct val="61111"/>
              <a:buFont typeface="Arial"/>
              <a:buNone/>
            </a:pPr>
            <a:r>
              <a:rPr b="1" lang="en" sz="1800">
                <a:solidFill>
                  <a:srgbClr val="003366"/>
                </a:solidFill>
                <a:highlight>
                  <a:srgbClr val="FFFFFF"/>
                </a:highlight>
                <a:latin typeface="Courier New"/>
                <a:ea typeface="Courier New"/>
                <a:cs typeface="Courier New"/>
                <a:sym typeface="Courier New"/>
              </a:rPr>
              <a:t>CREATE</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OR</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REPLACE</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SYNONYM</a:t>
            </a:r>
            <a:r>
              <a:rPr lang="en" sz="1800">
                <a:solidFill>
                  <a:srgbClr val="000080"/>
                </a:solidFill>
                <a:highlight>
                  <a:srgbClr val="FFFFFF"/>
                </a:highlight>
                <a:latin typeface="Courier New"/>
                <a:ea typeface="Courier New"/>
                <a:cs typeface="Courier New"/>
                <a:sym typeface="Courier New"/>
              </a:rPr>
              <a:t> sales </a:t>
            </a:r>
            <a:r>
              <a:rPr b="1" lang="en" sz="1800">
                <a:solidFill>
                  <a:srgbClr val="003366"/>
                </a:solidFill>
                <a:highlight>
                  <a:srgbClr val="FFFFFF"/>
                </a:highlight>
                <a:latin typeface="Courier New"/>
                <a:ea typeface="Courier New"/>
                <a:cs typeface="Courier New"/>
                <a:sym typeface="Courier New"/>
              </a:rPr>
              <a:t>FOR</a:t>
            </a:r>
            <a:r>
              <a:rPr lang="en" sz="1800">
                <a:solidFill>
                  <a:srgbClr val="000080"/>
                </a:solidFill>
                <a:highlight>
                  <a:srgbClr val="FFFFFF"/>
                </a:highlight>
                <a:latin typeface="Courier New"/>
                <a:ea typeface="Courier New"/>
                <a:cs typeface="Courier New"/>
                <a:sym typeface="Courier New"/>
              </a:rPr>
              <a:t> sales@remote_dw_db;</a:t>
            </a:r>
          </a:p>
          <a:p>
            <a:pPr lvl="0" rtl="0">
              <a:lnSpc>
                <a:spcPct val="115000"/>
              </a:lnSpc>
              <a:spcBef>
                <a:spcPts val="0"/>
              </a:spcBef>
              <a:buClr>
                <a:schemeClr val="dk1"/>
              </a:buClr>
              <a:buSzPct val="61111"/>
              <a:buFont typeface="Arial"/>
              <a:buNone/>
            </a:pPr>
            <a:r>
              <a:rPr lang="en" sz="18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Clr>
                <a:schemeClr val="dk1"/>
              </a:buClr>
              <a:buSzPct val="61111"/>
              <a:buFont typeface="Arial"/>
              <a:buNone/>
            </a:pPr>
            <a:r>
              <a:rPr b="1" lang="en" sz="1800">
                <a:solidFill>
                  <a:srgbClr val="003366"/>
                </a:solidFill>
                <a:highlight>
                  <a:srgbClr val="FFFFFF"/>
                </a:highlight>
                <a:latin typeface="Courier New"/>
                <a:ea typeface="Courier New"/>
                <a:cs typeface="Courier New"/>
                <a:sym typeface="Courier New"/>
              </a:rPr>
              <a:t>CREATE</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OR</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REPLACE</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FORCE</a:t>
            </a:r>
            <a:r>
              <a:rPr lang="en" sz="1800">
                <a:solidFill>
                  <a:srgbClr val="000080"/>
                </a:solidFill>
                <a:highlight>
                  <a:srgbClr val="FFFFFF"/>
                </a:highlight>
                <a:latin typeface="Courier New"/>
                <a:ea typeface="Courier New"/>
                <a:cs typeface="Courier New"/>
                <a:sym typeface="Courier New"/>
              </a:rPr>
              <a:t> </a:t>
            </a:r>
            <a:r>
              <a:rPr b="1" lang="en" sz="1800">
                <a:solidFill>
                  <a:srgbClr val="003366"/>
                </a:solidFill>
                <a:highlight>
                  <a:srgbClr val="FFFFFF"/>
                </a:highlight>
                <a:latin typeface="Courier New"/>
                <a:ea typeface="Courier New"/>
                <a:cs typeface="Courier New"/>
                <a:sym typeface="Courier New"/>
              </a:rPr>
              <a:t>VIEW</a:t>
            </a:r>
            <a:r>
              <a:rPr lang="en" sz="1800">
                <a:solidFill>
                  <a:srgbClr val="000080"/>
                </a:solidFill>
                <a:highlight>
                  <a:srgbClr val="FFFFFF"/>
                </a:highlight>
                <a:latin typeface="Courier New"/>
                <a:ea typeface="Courier New"/>
                <a:cs typeface="Courier New"/>
                <a:sym typeface="Courier New"/>
              </a:rPr>
              <a:t> sales </a:t>
            </a:r>
            <a:r>
              <a:rPr b="1" lang="en" sz="1800">
                <a:solidFill>
                  <a:srgbClr val="003366"/>
                </a:solidFill>
                <a:highlight>
                  <a:srgbClr val="FFFFFF"/>
                </a:highlight>
                <a:latin typeface="Courier New"/>
                <a:ea typeface="Courier New"/>
                <a:cs typeface="Courier New"/>
                <a:sym typeface="Courier New"/>
              </a:rPr>
              <a:t>AS</a:t>
            </a:r>
          </a:p>
          <a:p>
            <a:pPr lvl="0" rtl="0">
              <a:lnSpc>
                <a:spcPct val="115000"/>
              </a:lnSpc>
              <a:spcBef>
                <a:spcPts val="0"/>
              </a:spcBef>
              <a:buClr>
                <a:schemeClr val="dk1"/>
              </a:buClr>
              <a:buSzPct val="61111"/>
              <a:buFont typeface="Arial"/>
              <a:buNone/>
            </a:pPr>
            <a:r>
              <a:rPr b="1" lang="en" sz="1800">
                <a:solidFill>
                  <a:srgbClr val="003366"/>
                </a:solidFill>
                <a:highlight>
                  <a:srgbClr val="FFFFFF"/>
                </a:highlight>
                <a:latin typeface="Courier New"/>
                <a:ea typeface="Courier New"/>
                <a:cs typeface="Courier New"/>
                <a:sym typeface="Courier New"/>
              </a:rPr>
              <a:t>SELECT</a:t>
            </a:r>
            <a:r>
              <a:rPr lang="en" sz="1800">
                <a:solidFill>
                  <a:srgbClr val="000080"/>
                </a:solidFill>
                <a:highlight>
                  <a:srgbClr val="FFFFFF"/>
                </a:highlight>
                <a:latin typeface="Courier New"/>
                <a:ea typeface="Courier New"/>
                <a:cs typeface="Courier New"/>
                <a:sym typeface="Courier New"/>
              </a:rPr>
              <a:t> * </a:t>
            </a:r>
            <a:r>
              <a:rPr b="1" lang="en" sz="1800">
                <a:solidFill>
                  <a:srgbClr val="003366"/>
                </a:solidFill>
                <a:highlight>
                  <a:srgbClr val="FFFFFF"/>
                </a:highlight>
                <a:latin typeface="Courier New"/>
                <a:ea typeface="Courier New"/>
                <a:cs typeface="Courier New"/>
                <a:sym typeface="Courier New"/>
              </a:rPr>
              <a:t>FROM</a:t>
            </a:r>
            <a:r>
              <a:rPr lang="en" sz="1800">
                <a:solidFill>
                  <a:srgbClr val="000080"/>
                </a:solidFill>
                <a:highlight>
                  <a:srgbClr val="FFFFFF"/>
                </a:highlight>
                <a:latin typeface="Courier New"/>
                <a:ea typeface="Courier New"/>
                <a:cs typeface="Courier New"/>
                <a:sym typeface="Courier New"/>
              </a:rPr>
              <a:t> sales@remote_dw_db;</a:t>
            </a:r>
          </a:p>
          <a:p>
            <a:pPr lvl="0">
              <a:spcBef>
                <a:spcPts val="0"/>
              </a:spcBef>
              <a:buNone/>
            </a:pPr>
            <a:r>
              <a:t/>
            </a:r>
            <a:endParaRPr/>
          </a:p>
        </p:txBody>
      </p:sp>
    </p:spTree>
  </p:cSld>
  <p:clrMapOvr>
    <a:masterClrMapping/>
  </p:clrMapOvr>
  <p:transition spd="slow">
    <p:cut/>
  </p:transition>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3" name="Shape 1623"/>
        <p:cNvGrpSpPr/>
        <p:nvPr/>
      </p:nvGrpSpPr>
      <p:grpSpPr>
        <a:xfrm>
          <a:off x="0" y="0"/>
          <a:ext cx="0" cy="0"/>
          <a:chOff x="0" y="0"/>
          <a:chExt cx="0" cy="0"/>
        </a:xfrm>
      </p:grpSpPr>
      <p:sp>
        <p:nvSpPr>
          <p:cNvPr id="1624" name="Shape 162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25" name="Shape 1625"/>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Views</a:t>
            </a:r>
          </a:p>
          <a:p>
            <a:pPr indent="-393700" lvl="0" marL="457200" rtl="0">
              <a:spcBef>
                <a:spcPts val="0"/>
              </a:spcBef>
              <a:buSzPct val="100000"/>
            </a:pPr>
            <a:r>
              <a:rPr lang="en" sz="2600"/>
              <a:t>If you allow direct access to tables, at least hide them behind views.</a:t>
            </a:r>
          </a:p>
          <a:p>
            <a:pPr indent="-393700" lvl="0" marL="457200" rtl="0">
              <a:spcBef>
                <a:spcPts val="0"/>
              </a:spcBef>
              <a:buSzPct val="100000"/>
            </a:pPr>
            <a:r>
              <a:rPr lang="en" sz="2600"/>
              <a:t>Consider a policy of granting access only to views. The view becomes the interface, or "contract".</a:t>
            </a:r>
          </a:p>
          <a:p>
            <a:pPr indent="-393700" lvl="0" marL="457200" rtl="0">
              <a:spcBef>
                <a:spcPts val="0"/>
              </a:spcBef>
              <a:buSzPct val="100000"/>
            </a:pPr>
            <a:r>
              <a:rPr lang="en" sz="2600"/>
              <a:t>Now free to change the source, add columns, derive columns in new ways, change details w/o affecting the client (still test of course)</a:t>
            </a:r>
          </a:p>
          <a:p>
            <a:pPr lvl="0">
              <a:spcBef>
                <a:spcPts val="0"/>
              </a:spcBef>
              <a:buNone/>
            </a:pPr>
            <a:r>
              <a:t/>
            </a:r>
            <a:endParaRPr/>
          </a:p>
        </p:txBody>
      </p:sp>
    </p:spTree>
  </p:cSld>
  <p:clrMapOvr>
    <a:masterClrMapping/>
  </p:clrMapOvr>
  <p:transition spd="slow">
    <p:cut/>
  </p:transition>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9" name="Shape 1629"/>
        <p:cNvGrpSpPr/>
        <p:nvPr/>
      </p:nvGrpSpPr>
      <p:grpSpPr>
        <a:xfrm>
          <a:off x="0" y="0"/>
          <a:ext cx="0" cy="0"/>
          <a:chOff x="0" y="0"/>
          <a:chExt cx="0" cy="0"/>
        </a:xfrm>
      </p:grpSpPr>
      <p:sp>
        <p:nvSpPr>
          <p:cNvPr id="1630" name="Shape 163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31" name="Shape 163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Views</a:t>
            </a:r>
          </a:p>
          <a:p>
            <a:pPr indent="-228600" lvl="0" marL="457200" rtl="0">
              <a:spcBef>
                <a:spcPts val="0"/>
              </a:spcBef>
              <a:buChar char="●"/>
            </a:pPr>
            <a:r>
              <a:rPr lang="en"/>
              <a:t>A few examples of how details can be abstracted away.</a:t>
            </a:r>
          </a:p>
          <a:p>
            <a:pPr lvl="0" rtl="0">
              <a:lnSpc>
                <a:spcPct val="115000"/>
              </a:lnSpc>
              <a:spcBef>
                <a:spcPts val="0"/>
              </a:spcBef>
              <a:buClr>
                <a:schemeClr val="dk1"/>
              </a:buClr>
              <a:buSzPct val="68750"/>
              <a:buFont typeface="Arial"/>
              <a:buNone/>
            </a:pPr>
            <a:r>
              <a:rPr b="1" lang="en" sz="1600">
                <a:solidFill>
                  <a:srgbClr val="003366"/>
                </a:solidFill>
                <a:highlight>
                  <a:srgbClr val="FFFFFF"/>
                </a:highlight>
                <a:latin typeface="Courier New"/>
                <a:ea typeface="Courier New"/>
                <a:cs typeface="Courier New"/>
                <a:sym typeface="Courier New"/>
              </a:rPr>
              <a:t>CREATE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OR</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REPLACE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VIEW</a:t>
            </a:r>
            <a:r>
              <a:rPr lang="en" sz="1600">
                <a:solidFill>
                  <a:srgbClr val="000080"/>
                </a:solidFill>
                <a:highlight>
                  <a:srgbClr val="FFFFFF"/>
                </a:highlight>
                <a:latin typeface="Courier New"/>
                <a:ea typeface="Courier New"/>
                <a:cs typeface="Courier New"/>
                <a:sym typeface="Courier New"/>
              </a:rPr>
              <a:t> customer </a:t>
            </a:r>
            <a:r>
              <a:rPr b="1" lang="en" sz="1600">
                <a:solidFill>
                  <a:srgbClr val="003366"/>
                </a:solidFill>
                <a:highlight>
                  <a:srgbClr val="FFFFFF"/>
                </a:highlight>
                <a:latin typeface="Courier New"/>
                <a:ea typeface="Courier New"/>
                <a:cs typeface="Courier New"/>
                <a:sym typeface="Courier New"/>
              </a:rPr>
              <a:t>AS</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SELECT</a:t>
            </a:r>
            <a:r>
              <a:rPr lang="en" sz="1600">
                <a:solidFill>
                  <a:srgbClr val="000080"/>
                </a:solidFill>
                <a:highlight>
                  <a:srgbClr val="FFFFFF"/>
                </a:highlight>
                <a:latin typeface="Courier New"/>
                <a:ea typeface="Courier New"/>
                <a:cs typeface="Courier New"/>
                <a:sym typeface="Courier New"/>
              </a:rPr>
              <a:t> * </a:t>
            </a:r>
            <a:r>
              <a:rPr b="1" lang="en" sz="1600">
                <a:solidFill>
                  <a:srgbClr val="003366"/>
                </a:solidFill>
                <a:highlight>
                  <a:srgbClr val="FFFFFF"/>
                </a:highlight>
                <a:latin typeface="Courier New"/>
                <a:ea typeface="Courier New"/>
                <a:cs typeface="Courier New"/>
                <a:sym typeface="Courier New"/>
              </a:rPr>
              <a:t>FROM</a:t>
            </a:r>
            <a:r>
              <a:rPr lang="en" sz="1600">
                <a:solidFill>
                  <a:srgbClr val="000080"/>
                </a:solidFill>
                <a:highlight>
                  <a:srgbClr val="FFFFFF"/>
                </a:highlight>
                <a:latin typeface="Courier New"/>
                <a:ea typeface="Courier New"/>
                <a:cs typeface="Courier New"/>
                <a:sym typeface="Courier New"/>
              </a:rPr>
              <a:t> customer_tbl;</a:t>
            </a:r>
          </a:p>
          <a:p>
            <a:pPr lvl="0" rtl="0">
              <a:lnSpc>
                <a:spcPct val="115000"/>
              </a:lnSpc>
              <a:spcBef>
                <a:spcPts val="0"/>
              </a:spcBef>
              <a:buClr>
                <a:schemeClr val="dk1"/>
              </a:buClr>
              <a:buSzPct val="68750"/>
              <a:buFont typeface="Arial"/>
              <a:buNone/>
            </a:pPr>
            <a:r>
              <a:rPr b="1" lang="en" sz="1600">
                <a:solidFill>
                  <a:srgbClr val="003366"/>
                </a:solidFill>
                <a:highlight>
                  <a:srgbClr val="FFFFFF"/>
                </a:highlight>
                <a:latin typeface="Courier New"/>
                <a:ea typeface="Courier New"/>
                <a:cs typeface="Courier New"/>
                <a:sym typeface="Courier New"/>
              </a:rPr>
              <a:t>CREATE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OR</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REPLACE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VIEW</a:t>
            </a:r>
            <a:r>
              <a:rPr lang="en" sz="1600">
                <a:solidFill>
                  <a:srgbClr val="000080"/>
                </a:solidFill>
                <a:highlight>
                  <a:srgbClr val="FFFFFF"/>
                </a:highlight>
                <a:latin typeface="Courier New"/>
                <a:ea typeface="Courier New"/>
                <a:cs typeface="Courier New"/>
                <a:sym typeface="Courier New"/>
              </a:rPr>
              <a:t> employee </a:t>
            </a:r>
            <a:r>
              <a:rPr b="1" lang="en" sz="1600">
                <a:solidFill>
                  <a:srgbClr val="003366"/>
                </a:solidFill>
                <a:highlight>
                  <a:srgbClr val="FFFFFF"/>
                </a:highlight>
                <a:latin typeface="Courier New"/>
                <a:ea typeface="Courier New"/>
                <a:cs typeface="Courier New"/>
                <a:sym typeface="Courier New"/>
              </a:rPr>
              <a:t>AS</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SELECT</a:t>
            </a:r>
            <a:r>
              <a:rPr lang="en" sz="1600">
                <a:solidFill>
                  <a:srgbClr val="000080"/>
                </a:solidFill>
                <a:highlight>
                  <a:srgbClr val="FFFFFF"/>
                </a:highlight>
                <a:latin typeface="Courier New"/>
                <a:ea typeface="Courier New"/>
                <a:cs typeface="Courier New"/>
                <a:sym typeface="Courier New"/>
              </a:rPr>
              <a:t> * </a:t>
            </a:r>
            <a:r>
              <a:rPr b="1" lang="en" sz="1600">
                <a:solidFill>
                  <a:srgbClr val="003366"/>
                </a:solidFill>
                <a:highlight>
                  <a:srgbClr val="FFFFFF"/>
                </a:highlight>
                <a:latin typeface="Courier New"/>
                <a:ea typeface="Courier New"/>
                <a:cs typeface="Courier New"/>
                <a:sym typeface="Courier New"/>
              </a:rPr>
              <a:t>FROM</a:t>
            </a:r>
            <a:r>
              <a:rPr lang="en" sz="1600">
                <a:solidFill>
                  <a:srgbClr val="000080"/>
                </a:solidFill>
                <a:highlight>
                  <a:srgbClr val="FFFFFF"/>
                </a:highlight>
                <a:latin typeface="Courier New"/>
                <a:ea typeface="Courier New"/>
                <a:cs typeface="Courier New"/>
                <a:sym typeface="Courier New"/>
              </a:rPr>
              <a:t> hr.employee@hr;</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CREATE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OR</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REPLACE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VIEW</a:t>
            </a:r>
            <a:r>
              <a:rPr lang="en" sz="1600">
                <a:solidFill>
                  <a:srgbClr val="000080"/>
                </a:solidFill>
                <a:highlight>
                  <a:srgbClr val="FFFFFF"/>
                </a:highlight>
                <a:latin typeface="Courier New"/>
                <a:ea typeface="Courier New"/>
                <a:cs typeface="Courier New"/>
                <a:sym typeface="Courier New"/>
              </a:rPr>
              <a:t> contact </a:t>
            </a:r>
            <a:r>
              <a:rPr b="1" lang="en" sz="1600">
                <a:solidFill>
                  <a:srgbClr val="003366"/>
                </a:solidFill>
                <a:highlight>
                  <a:srgbClr val="FFFFFF"/>
                </a:highlight>
                <a:latin typeface="Courier New"/>
                <a:ea typeface="Courier New"/>
                <a:cs typeface="Courier New"/>
                <a:sym typeface="Courier New"/>
              </a:rPr>
              <a:t>AS</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SELECT</a:t>
            </a:r>
            <a:r>
              <a:rPr lang="en" sz="1600">
                <a:solidFill>
                  <a:srgbClr val="000080"/>
                </a:solidFill>
                <a:highlight>
                  <a:srgbClr val="FFFFFF"/>
                </a:highlight>
                <a:latin typeface="Courier New"/>
                <a:ea typeface="Courier New"/>
                <a:cs typeface="Courier New"/>
                <a:sym typeface="Courier New"/>
              </a:rPr>
              <a:t> *</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FROM</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TABLE</a:t>
            </a:r>
            <a:r>
              <a:rPr lang="en" sz="1600">
                <a:solidFill>
                  <a:srgbClr val="000080"/>
                </a:solidFill>
                <a:highlight>
                  <a:srgbClr val="FFFFFF"/>
                </a:highlight>
                <a:latin typeface="Courier New"/>
                <a:ea typeface="Courier New"/>
                <a:cs typeface="Courier New"/>
                <a:sym typeface="Courier New"/>
              </a:rPr>
              <a:t>(core_dir.get_contacts() t </a:t>
            </a:r>
            <a:r>
              <a:rPr b="1" lang="en" sz="1600">
                <a:solidFill>
                  <a:srgbClr val="003366"/>
                </a:solidFill>
                <a:highlight>
                  <a:srgbClr val="FFFFFF"/>
                </a:highlight>
                <a:latin typeface="Courier New"/>
                <a:ea typeface="Courier New"/>
                <a:cs typeface="Courier New"/>
                <a:sym typeface="Courier New"/>
              </a:rPr>
              <a:t>WHERE</a:t>
            </a:r>
            <a:r>
              <a:rPr lang="en" sz="1600">
                <a:solidFill>
                  <a:srgbClr val="000080"/>
                </a:solidFill>
                <a:highlight>
                  <a:srgbClr val="FFFFFF"/>
                </a:highlight>
                <a:latin typeface="Courier New"/>
                <a:ea typeface="Courier New"/>
                <a:cs typeface="Courier New"/>
                <a:sym typeface="Courier New"/>
              </a:rPr>
              <a:t> t.active_yn = </a:t>
            </a:r>
            <a:r>
              <a:rPr lang="en" sz="1600">
                <a:solidFill>
                  <a:srgbClr val="FF0000"/>
                </a:solidFill>
                <a:highlight>
                  <a:srgbClr val="FFFFFF"/>
                </a:highlight>
                <a:latin typeface="Courier New"/>
                <a:ea typeface="Courier New"/>
                <a:cs typeface="Courier New"/>
                <a:sym typeface="Courier New"/>
              </a:rPr>
              <a:t>'Y'</a:t>
            </a:r>
            <a:r>
              <a:rPr lang="en" sz="16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b="1" lang="en" sz="1600">
                <a:solidFill>
                  <a:srgbClr val="003366"/>
                </a:solidFill>
                <a:highlight>
                  <a:srgbClr val="FFFFFF"/>
                </a:highlight>
                <a:latin typeface="Courier New"/>
                <a:ea typeface="Courier New"/>
                <a:cs typeface="Courier New"/>
                <a:sym typeface="Courier New"/>
              </a:rPr>
              <a:t>CREATE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OR</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REPLACE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VIEW</a:t>
            </a:r>
            <a:r>
              <a:rPr lang="en" sz="1600">
                <a:solidFill>
                  <a:srgbClr val="000080"/>
                </a:solidFill>
                <a:highlight>
                  <a:srgbClr val="FFFFFF"/>
                </a:highlight>
                <a:latin typeface="Courier New"/>
                <a:ea typeface="Courier New"/>
                <a:cs typeface="Courier New"/>
                <a:sym typeface="Courier New"/>
              </a:rPr>
              <a:t> accounts </a:t>
            </a:r>
            <a:r>
              <a:rPr b="1" lang="en" sz="1600">
                <a:solidFill>
                  <a:srgbClr val="003366"/>
                </a:solidFill>
                <a:highlight>
                  <a:srgbClr val="FFFFFF"/>
                </a:highlight>
                <a:latin typeface="Courier New"/>
                <a:ea typeface="Courier New"/>
                <a:cs typeface="Courier New"/>
                <a:sym typeface="Courier New"/>
              </a:rPr>
              <a:t>AS</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SELECT</a:t>
            </a:r>
            <a:r>
              <a:rPr lang="en" sz="1600">
                <a:solidFill>
                  <a:srgbClr val="000080"/>
                </a:solidFill>
                <a:highlight>
                  <a:srgbClr val="FFFFFF"/>
                </a:highlight>
                <a:latin typeface="Courier New"/>
                <a:ea typeface="Courier New"/>
                <a:cs typeface="Courier New"/>
                <a:sym typeface="Courier New"/>
              </a:rPr>
              <a:t> * </a:t>
            </a:r>
            <a:r>
              <a:rPr b="1" lang="en" sz="1600">
                <a:solidFill>
                  <a:srgbClr val="003366"/>
                </a:solidFill>
                <a:highlight>
                  <a:srgbClr val="FFFFFF"/>
                </a:highlight>
                <a:latin typeface="Courier New"/>
                <a:ea typeface="Courier New"/>
                <a:cs typeface="Courier New"/>
                <a:sym typeface="Courier New"/>
              </a:rPr>
              <a:t>FROM</a:t>
            </a:r>
            <a:r>
              <a:rPr lang="en" sz="1600">
                <a:solidFill>
                  <a:srgbClr val="000080"/>
                </a:solidFill>
                <a:highlight>
                  <a:srgbClr val="FFFFFF"/>
                </a:highlight>
                <a:latin typeface="Courier New"/>
                <a:ea typeface="Courier New"/>
                <a:cs typeface="Courier New"/>
                <a:sym typeface="Courier New"/>
              </a:rPr>
              <a:t> accounts_tbl;</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CREATE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OR</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REPLACE</a:t>
            </a: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VIEW</a:t>
            </a:r>
            <a:r>
              <a:rPr lang="en" sz="1600">
                <a:solidFill>
                  <a:srgbClr val="000080"/>
                </a:solidFill>
                <a:highlight>
                  <a:srgbClr val="FFFFFF"/>
                </a:highlight>
                <a:latin typeface="Courier New"/>
                <a:ea typeface="Courier New"/>
                <a:cs typeface="Courier New"/>
                <a:sym typeface="Courier New"/>
              </a:rPr>
              <a:t> account_type </a:t>
            </a:r>
            <a:r>
              <a:rPr b="1" lang="en" sz="1600">
                <a:solidFill>
                  <a:srgbClr val="003366"/>
                </a:solidFill>
                <a:highlight>
                  <a:srgbClr val="FFFFFF"/>
                </a:highlight>
                <a:latin typeface="Courier New"/>
                <a:ea typeface="Courier New"/>
                <a:cs typeface="Courier New"/>
                <a:sym typeface="Courier New"/>
              </a:rPr>
              <a:t>AS</a:t>
            </a:r>
          </a:p>
          <a:p>
            <a:pPr lvl="0" rtl="0">
              <a:lnSpc>
                <a:spcPct val="115000"/>
              </a:lnSpc>
              <a:spcBef>
                <a:spcPts val="0"/>
              </a:spcBef>
              <a:buNone/>
            </a:pPr>
            <a:r>
              <a:rPr b="1" lang="en" sz="1600">
                <a:solidFill>
                  <a:srgbClr val="003366"/>
                </a:solidFill>
                <a:highlight>
                  <a:srgbClr val="FFFFFF"/>
                </a:highlight>
                <a:latin typeface="Courier New"/>
                <a:ea typeface="Courier New"/>
                <a:cs typeface="Courier New"/>
                <a:sym typeface="Courier New"/>
              </a:rPr>
              <a:t>  SELECT</a:t>
            </a:r>
            <a:r>
              <a:rPr lang="en" sz="1600">
                <a:solidFill>
                  <a:srgbClr val="000080"/>
                </a:solidFill>
                <a:highlight>
                  <a:srgbClr val="FFFFFF"/>
                </a:highlight>
                <a:latin typeface="Courier New"/>
                <a:ea typeface="Courier New"/>
                <a:cs typeface="Courier New"/>
                <a:sym typeface="Courier New"/>
              </a:rPr>
              <a:t> * </a:t>
            </a:r>
            <a:r>
              <a:rPr b="1" lang="en" sz="1600">
                <a:solidFill>
                  <a:srgbClr val="003366"/>
                </a:solidFill>
                <a:highlight>
                  <a:srgbClr val="FFFFFF"/>
                </a:highlight>
                <a:latin typeface="Courier New"/>
                <a:ea typeface="Courier New"/>
                <a:cs typeface="Courier New"/>
                <a:sym typeface="Courier New"/>
              </a:rPr>
              <a:t>FROM</a:t>
            </a:r>
            <a:r>
              <a:rPr lang="en" sz="1600">
                <a:solidFill>
                  <a:srgbClr val="000080"/>
                </a:solidFill>
                <a:highlight>
                  <a:srgbClr val="FFFFFF"/>
                </a:highlight>
                <a:latin typeface="Courier New"/>
                <a:ea typeface="Courier New"/>
                <a:cs typeface="Courier New"/>
                <a:sym typeface="Courier New"/>
              </a:rPr>
              <a:t> account_type_tbl</a:t>
            </a:r>
          </a:p>
          <a:p>
            <a:pPr lvl="0" rtl="0">
              <a:lnSpc>
                <a:spcPct val="115000"/>
              </a:lnSpc>
              <a:spcBef>
                <a:spcPts val="0"/>
              </a:spcBef>
              <a:buNone/>
            </a:pPr>
            <a:r>
              <a:rPr lang="en" sz="1600">
                <a:solidFill>
                  <a:srgbClr val="000080"/>
                </a:solidFill>
                <a:highlight>
                  <a:srgbClr val="FFFFFF"/>
                </a:highlight>
                <a:latin typeface="Courier New"/>
                <a:ea typeface="Courier New"/>
                <a:cs typeface="Courier New"/>
                <a:sym typeface="Courier New"/>
              </a:rPr>
              <a:t>   </a:t>
            </a:r>
            <a:r>
              <a:rPr b="1" lang="en" sz="1600">
                <a:solidFill>
                  <a:srgbClr val="003366"/>
                </a:solidFill>
                <a:highlight>
                  <a:srgbClr val="FFFFFF"/>
                </a:highlight>
                <a:latin typeface="Courier New"/>
                <a:ea typeface="Courier New"/>
                <a:cs typeface="Courier New"/>
                <a:sym typeface="Courier New"/>
              </a:rPr>
              <a:t>WHERE</a:t>
            </a:r>
            <a:r>
              <a:rPr lang="en" sz="1600">
                <a:solidFill>
                  <a:srgbClr val="000080"/>
                </a:solidFill>
                <a:highlight>
                  <a:srgbClr val="FFFFFF"/>
                </a:highlight>
                <a:latin typeface="Courier New"/>
                <a:ea typeface="Courier New"/>
                <a:cs typeface="Courier New"/>
                <a:sym typeface="Courier New"/>
              </a:rPr>
              <a:t> valid_dt &gt;= </a:t>
            </a:r>
            <a:r>
              <a:rPr b="1" lang="en" sz="1600">
                <a:solidFill>
                  <a:srgbClr val="003366"/>
                </a:solidFill>
                <a:highlight>
                  <a:srgbClr val="FFFFFF"/>
                </a:highlight>
                <a:latin typeface="Courier New"/>
                <a:ea typeface="Courier New"/>
                <a:cs typeface="Courier New"/>
                <a:sym typeface="Courier New"/>
              </a:rPr>
              <a:t>TO_DATE</a:t>
            </a:r>
            <a:r>
              <a:rPr lang="en" sz="1600">
                <a:solidFill>
                  <a:srgbClr val="000080"/>
                </a:solidFill>
                <a:highlight>
                  <a:srgbClr val="FFFFFF"/>
                </a:highlight>
                <a:latin typeface="Courier New"/>
                <a:ea typeface="Courier New"/>
                <a:cs typeface="Courier New"/>
                <a:sym typeface="Courier New"/>
              </a:rPr>
              <a:t>(</a:t>
            </a:r>
            <a:r>
              <a:rPr lang="en" sz="1600">
                <a:solidFill>
                  <a:srgbClr val="FF0000"/>
                </a:solidFill>
                <a:highlight>
                  <a:srgbClr val="FFFFFF"/>
                </a:highlight>
                <a:latin typeface="Courier New"/>
                <a:ea typeface="Courier New"/>
                <a:cs typeface="Courier New"/>
                <a:sym typeface="Courier New"/>
              </a:rPr>
              <a:t>'2001Sep12'</a:t>
            </a:r>
            <a:r>
              <a:rPr lang="en" sz="1600">
                <a:solidFill>
                  <a:srgbClr val="000080"/>
                </a:solidFill>
                <a:highlight>
                  <a:srgbClr val="FFFFFF"/>
                </a:highlight>
                <a:latin typeface="Courier New"/>
                <a:ea typeface="Courier New"/>
                <a:cs typeface="Courier New"/>
                <a:sym typeface="Courier New"/>
              </a:rPr>
              <a:t>,</a:t>
            </a:r>
            <a:r>
              <a:rPr lang="en" sz="1600">
                <a:solidFill>
                  <a:srgbClr val="FF0000"/>
                </a:solidFill>
                <a:highlight>
                  <a:srgbClr val="FFFFFF"/>
                </a:highlight>
                <a:latin typeface="Courier New"/>
                <a:ea typeface="Courier New"/>
                <a:cs typeface="Courier New"/>
                <a:sym typeface="Courier New"/>
              </a:rPr>
              <a:t>'YYYYMonDD'</a:t>
            </a:r>
            <a:r>
              <a:rPr lang="en" sz="1600">
                <a:solidFill>
                  <a:srgbClr val="000080"/>
                </a:solidFill>
                <a:highlight>
                  <a:srgbClr val="FFFFFF"/>
                </a:highlight>
                <a:latin typeface="Courier New"/>
                <a:ea typeface="Courier New"/>
                <a:cs typeface="Courier New"/>
                <a:sym typeface="Courier New"/>
              </a:rPr>
              <a:t>);</a:t>
            </a:r>
          </a:p>
        </p:txBody>
      </p:sp>
    </p:spTree>
  </p:cSld>
  <p:clrMapOvr>
    <a:masterClrMapping/>
  </p:clrMapOvr>
  <p:transition spd="slow">
    <p:cut/>
  </p:transition>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5" name="Shape 1635"/>
        <p:cNvGrpSpPr/>
        <p:nvPr/>
      </p:nvGrpSpPr>
      <p:grpSpPr>
        <a:xfrm>
          <a:off x="0" y="0"/>
          <a:ext cx="0" cy="0"/>
          <a:chOff x="0" y="0"/>
          <a:chExt cx="0" cy="0"/>
        </a:xfrm>
      </p:grpSpPr>
      <p:sp>
        <p:nvSpPr>
          <p:cNvPr id="1636" name="Shape 163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Abstraction</a:t>
            </a:r>
          </a:p>
        </p:txBody>
      </p:sp>
      <p:sp>
        <p:nvSpPr>
          <p:cNvPr id="1637" name="Shape 1637"/>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PL/SQL-based Data Access Layer</a:t>
            </a:r>
          </a:p>
          <a:p>
            <a:pPr indent="-228600" lvl="0" marL="457200">
              <a:spcBef>
                <a:spcPts val="0"/>
              </a:spcBef>
              <a:buChar char="●"/>
            </a:pPr>
            <a:r>
              <a:rPr lang="en"/>
              <a:t>Impossible to display entire sample data layer here. Would be composed of getters, setters, find operations, business ops, create/delete and select routines.</a:t>
            </a:r>
          </a:p>
        </p:txBody>
      </p:sp>
    </p:spTree>
  </p:cSld>
  <p:clrMapOvr>
    <a:masterClrMapping/>
  </p:clrMapOvr>
  <p:transition spd="slow">
    <p:cut/>
  </p:transition>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1" name="Shape 1641"/>
        <p:cNvGrpSpPr/>
        <p:nvPr/>
      </p:nvGrpSpPr>
      <p:grpSpPr>
        <a:xfrm>
          <a:off x="0" y="0"/>
          <a:ext cx="0" cy="0"/>
          <a:chOff x="0" y="0"/>
          <a:chExt cx="0" cy="0"/>
        </a:xfrm>
      </p:grpSpPr>
      <p:sp>
        <p:nvSpPr>
          <p:cNvPr id="1642" name="Shape 1642"/>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43" name="Shape 1643"/>
          <p:cNvSpPr txBox="1"/>
          <p:nvPr>
            <p:ph idx="1" type="body"/>
          </p:nvPr>
        </p:nvSpPr>
        <p:spPr>
          <a:xfrm>
            <a:off x="108900" y="634800"/>
            <a:ext cx="8934600" cy="4247700"/>
          </a:xfrm>
          <a:prstGeom prst="rect">
            <a:avLst/>
          </a:prstGeom>
        </p:spPr>
        <p:txBody>
          <a:bodyPr anchorCtr="0" anchor="t" bIns="91425" lIns="91425" rIns="91425" tIns="91425">
            <a:noAutofit/>
          </a:bodyPr>
          <a:lstStyle/>
          <a:p>
            <a:pPr lvl="0" rtl="0">
              <a:spcBef>
                <a:spcPts val="0"/>
              </a:spcBef>
              <a:buNone/>
            </a:pPr>
            <a:r>
              <a:rPr lang="en"/>
              <a:t>Bryn Llewellyn recently wrote a paper, “</a:t>
            </a:r>
            <a:r>
              <a:rPr lang="en" u="sng">
                <a:solidFill>
                  <a:schemeClr val="hlink"/>
                </a:solidFill>
                <a:hlinkClick r:id="rId3"/>
              </a:rPr>
              <a:t>Why Use PL/SQL</a:t>
            </a:r>
            <a:r>
              <a:rPr lang="en"/>
              <a:t>”, which calls for the “thick database” approach to application development which beautifully embodies the principles of abstraction and security spoken of here. I HIGHLY encourage you to read it several times.</a:t>
            </a:r>
          </a:p>
          <a:p>
            <a:pPr lvl="0">
              <a:spcBef>
                <a:spcPts val="0"/>
              </a:spcBef>
              <a:buClr>
                <a:schemeClr val="dk1"/>
              </a:buClr>
              <a:buSzPct val="39285"/>
              <a:buFont typeface="Arial"/>
              <a:buNone/>
            </a:pPr>
            <a:r>
              <a:rPr lang="en"/>
              <a:t>This model has been spoken of in other books, like those by Knox, Kite and Feuerstein, but this paper brings it all together and argues convincingly for the proper location of database queries and operations.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82" name="Shape 182"/>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Clr>
                <a:schemeClr val="accent2"/>
              </a:buClr>
              <a:buSzPct val="100000"/>
              <a:buChar char="●"/>
            </a:pPr>
            <a:r>
              <a:rPr lang="en" sz="2400">
                <a:solidFill>
                  <a:schemeClr val="accent2"/>
                </a:solidFill>
              </a:rPr>
              <a:t>Blocks &amp; Execution</a:t>
            </a:r>
          </a:p>
          <a:p>
            <a:pPr indent="-381000" lvl="0" marL="457200" rtl="0">
              <a:spcBef>
                <a:spcPts val="0"/>
              </a:spcBef>
              <a:buSzPct val="100000"/>
              <a:buChar char="●"/>
            </a:pPr>
            <a:r>
              <a:rPr lang="en" sz="2400"/>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183" name="Shape 183"/>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Collections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7" name="Shape 1647"/>
        <p:cNvGrpSpPr/>
        <p:nvPr/>
      </p:nvGrpSpPr>
      <p:grpSpPr>
        <a:xfrm>
          <a:off x="0" y="0"/>
          <a:ext cx="0" cy="0"/>
          <a:chOff x="0" y="0"/>
          <a:chExt cx="0" cy="0"/>
        </a:xfrm>
      </p:grpSpPr>
      <p:sp>
        <p:nvSpPr>
          <p:cNvPr id="1648" name="Shape 1648"/>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Abstraction</a:t>
            </a:r>
          </a:p>
        </p:txBody>
      </p:sp>
      <p:pic>
        <p:nvPicPr>
          <p:cNvPr id="1649" name="Shape 1649"/>
          <p:cNvPicPr preferRelativeResize="0"/>
          <p:nvPr/>
        </p:nvPicPr>
        <p:blipFill>
          <a:blip r:embed="rId3">
            <a:alphaModFix/>
          </a:blip>
          <a:stretch>
            <a:fillRect/>
          </a:stretch>
        </p:blipFill>
        <p:spPr>
          <a:xfrm>
            <a:off x="2842801" y="634799"/>
            <a:ext cx="6029197" cy="4508699"/>
          </a:xfrm>
          <a:prstGeom prst="rect">
            <a:avLst/>
          </a:prstGeom>
          <a:noFill/>
          <a:ln>
            <a:noFill/>
          </a:ln>
        </p:spPr>
      </p:pic>
      <p:sp>
        <p:nvSpPr>
          <p:cNvPr id="1650" name="Shape 1650"/>
          <p:cNvSpPr txBox="1"/>
          <p:nvPr/>
        </p:nvSpPr>
        <p:spPr>
          <a:xfrm>
            <a:off x="57125" y="744250"/>
            <a:ext cx="2658300" cy="667800"/>
          </a:xfrm>
          <a:prstGeom prst="rect">
            <a:avLst/>
          </a:prstGeom>
          <a:noFill/>
          <a:ln>
            <a:noFill/>
          </a:ln>
        </p:spPr>
        <p:txBody>
          <a:bodyPr anchorCtr="0" anchor="t" bIns="91425" lIns="91425" rIns="91425" tIns="91425">
            <a:noAutofit/>
          </a:bodyPr>
          <a:lstStyle/>
          <a:p>
            <a:pPr lvl="0">
              <a:spcBef>
                <a:spcPts val="0"/>
              </a:spcBef>
              <a:buNone/>
            </a:pPr>
            <a:r>
              <a:rPr lang="en"/>
              <a:t>Llewellyn’s “Thick Database” model</a:t>
            </a:r>
          </a:p>
        </p:txBody>
      </p:sp>
    </p:spTree>
  </p:cSld>
  <p:clrMapOvr>
    <a:masterClrMapping/>
  </p:clrMapOvr>
  <p:transition spd="slow">
    <p:cut/>
  </p:transition>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4" name="Shape 1654"/>
        <p:cNvGrpSpPr/>
        <p:nvPr/>
      </p:nvGrpSpPr>
      <p:grpSpPr>
        <a:xfrm>
          <a:off x="0" y="0"/>
          <a:ext cx="0" cy="0"/>
          <a:chOff x="0" y="0"/>
          <a:chExt cx="0" cy="0"/>
        </a:xfrm>
      </p:grpSpPr>
      <p:sp>
        <p:nvSpPr>
          <p:cNvPr id="1655" name="Shape 165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56" name="Shape 1656"/>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Simple Data Abstraction API:</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CREATE</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OR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REPLACE</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PACKAGE</a:t>
            </a:r>
            <a:r>
              <a:rPr lang="en" sz="1000">
                <a:solidFill>
                  <a:srgbClr val="000080"/>
                </a:solidFill>
                <a:highlight>
                  <a:srgbClr val="FFFFFF"/>
                </a:highlight>
                <a:latin typeface="Courier New"/>
                <a:ea typeface="Courier New"/>
                <a:cs typeface="Courier New"/>
                <a:sym typeface="Courier New"/>
              </a:rPr>
              <a:t> acct_mgr </a:t>
            </a:r>
            <a:r>
              <a:rPr b="1" lang="en" sz="1000">
                <a:solidFill>
                  <a:srgbClr val="003366"/>
                </a:solidFill>
                <a:highlight>
                  <a:srgbClr val="FFFFFF"/>
                </a:highlight>
                <a:latin typeface="Courier New"/>
                <a:ea typeface="Courier New"/>
                <a:cs typeface="Courier New"/>
                <a:sym typeface="Courier New"/>
              </a:rPr>
              <a:t>AS</a:t>
            </a:r>
          </a:p>
          <a:p>
            <a:pPr lvl="0" rtl="0">
              <a:lnSpc>
                <a:spcPct val="115000"/>
              </a:lnSpc>
              <a:spcBef>
                <a:spcPts val="0"/>
              </a:spcBef>
              <a:buClr>
                <a:schemeClr val="dk1"/>
              </a:buClr>
              <a:buSzPct val="110000"/>
              <a:buFont typeface="Arial"/>
              <a:buNone/>
            </a:pPr>
            <a:r>
              <a:rPr i="1" lang="en" sz="1000">
                <a:solidFill>
                  <a:srgbClr val="339966"/>
                </a:solidFill>
                <a:highlight>
                  <a:srgbClr val="FFFFFF"/>
                </a:highlight>
                <a:latin typeface="Courier New"/>
                <a:ea typeface="Courier New"/>
                <a:cs typeface="Courier New"/>
                <a:sym typeface="Courier New"/>
              </a:rPr>
              <a:t>/* Note: all template text and routine comments left out for brevity */</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FUNCTION</a:t>
            </a:r>
            <a:r>
              <a:rPr lang="en" sz="1000">
                <a:solidFill>
                  <a:srgbClr val="000080"/>
                </a:solidFill>
                <a:highlight>
                  <a:srgbClr val="FFFFFF"/>
                </a:highlight>
                <a:latin typeface="Courier New"/>
                <a:ea typeface="Courier New"/>
                <a:cs typeface="Courier New"/>
                <a:sym typeface="Courier New"/>
              </a:rPr>
              <a:t> get_new_acct_id </a:t>
            </a:r>
            <a:r>
              <a:rPr b="1" lang="en" sz="1000">
                <a:solidFill>
                  <a:srgbClr val="003366"/>
                </a:solidFill>
                <a:highlight>
                  <a:srgbClr val="FFFFFF"/>
                </a:highlight>
                <a:latin typeface="Courier New"/>
                <a:ea typeface="Courier New"/>
                <a:cs typeface="Courier New"/>
                <a:sym typeface="Courier New"/>
              </a:rPr>
              <a:t>RETURN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FUNCTION</a:t>
            </a:r>
            <a:r>
              <a:rPr lang="en" sz="1000">
                <a:solidFill>
                  <a:srgbClr val="000080"/>
                </a:solidFill>
                <a:highlight>
                  <a:srgbClr val="FFFFFF"/>
                </a:highlight>
                <a:latin typeface="Courier New"/>
                <a:ea typeface="Courier New"/>
                <a:cs typeface="Courier New"/>
                <a:sym typeface="Courier New"/>
              </a:rPr>
              <a:t> is_acct_active(i_acct_id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RETURN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BOOLEAN</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FUNCTION</a:t>
            </a:r>
            <a:r>
              <a:rPr lang="en" sz="1000">
                <a:solidFill>
                  <a:srgbClr val="000080"/>
                </a:solidFill>
                <a:highlight>
                  <a:srgbClr val="FFFFFF"/>
                </a:highlight>
                <a:latin typeface="Courier New"/>
                <a:ea typeface="Courier New"/>
                <a:cs typeface="Courier New"/>
                <a:sym typeface="Courier New"/>
              </a:rPr>
              <a:t> get_acct_open_dt(i_acct_id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RETURN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FUNCTION</a:t>
            </a:r>
            <a:r>
              <a:rPr lang="en" sz="1000">
                <a:solidFill>
                  <a:srgbClr val="000080"/>
                </a:solidFill>
                <a:highlight>
                  <a:srgbClr val="FFFFFF"/>
                </a:highlight>
                <a:latin typeface="Courier New"/>
                <a:ea typeface="Courier New"/>
                <a:cs typeface="Courier New"/>
                <a:sym typeface="Courier New"/>
              </a:rPr>
              <a:t> get_acct_cust_nm(i_acct_id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RETURN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VARCHAR2</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FUNCTION</a:t>
            </a:r>
            <a:r>
              <a:rPr lang="en" sz="1000">
                <a:solidFill>
                  <a:srgbClr val="000080"/>
                </a:solidFill>
                <a:highlight>
                  <a:srgbClr val="FFFFFF"/>
                </a:highlight>
                <a:latin typeface="Courier New"/>
                <a:ea typeface="Courier New"/>
                <a:cs typeface="Courier New"/>
                <a:sym typeface="Courier New"/>
              </a:rPr>
              <a:t> get_acct_balance(i_acct_id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RETURN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acct_withdraw(i_acct_id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debit_amt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acct_deposit(i_acct_id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credit_amt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open_acct(i_acct_id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close_acct(i_acct_id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t/>
            </a:r>
            <a:endParaRPr/>
          </a:p>
        </p:txBody>
      </p:sp>
    </p:spTree>
  </p:cSld>
  <p:clrMapOvr>
    <a:masterClrMapping/>
  </p:clrMapOvr>
  <p:transition spd="slow">
    <p:cut/>
  </p:transition>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0" name="Shape 1660"/>
        <p:cNvGrpSpPr/>
        <p:nvPr/>
      </p:nvGrpSpPr>
      <p:grpSpPr>
        <a:xfrm>
          <a:off x="0" y="0"/>
          <a:ext cx="0" cy="0"/>
          <a:chOff x="0" y="0"/>
          <a:chExt cx="0" cy="0"/>
        </a:xfrm>
      </p:grpSpPr>
      <p:sp>
        <p:nvSpPr>
          <p:cNvPr id="1661" name="Shape 166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62" name="Shape 1662"/>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lnSpc>
                <a:spcPct val="115000"/>
              </a:lnSpc>
              <a:spcBef>
                <a:spcPts val="0"/>
              </a:spcBef>
              <a:buNone/>
            </a:pPr>
            <a:r>
              <a:rPr lang="en"/>
              <a:t>Simple Data Abstraction API Continued</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find_acct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i_cust_nm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VARCHAR2</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DEFAULT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NULL</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i_phone_num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VARCHAR2</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DEFAULT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NULL</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i_acct_type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DEFAULT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NULL</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i_cust_blg_addr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VARCHAR2</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DEFAULT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NULL</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o_acct_list 	</a:t>
            </a:r>
            <a:r>
              <a:rPr b="1" lang="en" sz="1000">
                <a:solidFill>
                  <a:srgbClr val="003366"/>
                </a:solidFill>
                <a:highlight>
                  <a:srgbClr val="FFFFFF"/>
                </a:highlight>
                <a:latin typeface="Courier New"/>
                <a:ea typeface="Courier New"/>
                <a:cs typeface="Courier New"/>
                <a:sym typeface="Courier New"/>
              </a:rPr>
              <a:t>OUT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SYS_REFCURSOR</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combine_acct(i_src_acct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 i_tgt_acct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i="1" lang="en" sz="1000">
                <a:solidFill>
                  <a:srgbClr val="339966"/>
                </a:solidFill>
                <a:highlight>
                  <a:srgbClr val="FFFFFF"/>
                </a:highlight>
                <a:latin typeface="Courier New"/>
                <a:ea typeface="Courier New"/>
                <a:cs typeface="Courier New"/>
                <a:sym typeface="Courier New"/>
              </a:rPr>
              <a:t>-- reporting</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opened_accounts(i_start_dt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 i_end_dt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 o_rc </a:t>
            </a:r>
            <a:r>
              <a:rPr b="1" lang="en" sz="1000">
                <a:solidFill>
                  <a:srgbClr val="003366"/>
                </a:solidFill>
                <a:highlight>
                  <a:srgbClr val="FFFFFF"/>
                </a:highlight>
                <a:latin typeface="Courier New"/>
                <a:ea typeface="Courier New"/>
                <a:cs typeface="Courier New"/>
                <a:sym typeface="Courier New"/>
              </a:rPr>
              <a:t>OUT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SYS_REFCURSOR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closed_accounts(i_start_dt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 i_end_dt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DATE</a:t>
            </a:r>
            <a:r>
              <a:rPr lang="en" sz="1000">
                <a:solidFill>
                  <a:srgbClr val="000080"/>
                </a:solidFill>
                <a:highlight>
                  <a:srgbClr val="FFFFFF"/>
                </a:highlight>
                <a:latin typeface="Courier New"/>
                <a:ea typeface="Courier New"/>
                <a:cs typeface="Courier New"/>
                <a:sym typeface="Courier New"/>
              </a:rPr>
              <a:t>, o_rc </a:t>
            </a:r>
            <a:r>
              <a:rPr b="1" lang="en" sz="1000">
                <a:solidFill>
                  <a:srgbClr val="003366"/>
                </a:solidFill>
                <a:highlight>
                  <a:srgbClr val="FFFFFF"/>
                </a:highlight>
                <a:latin typeface="Courier New"/>
                <a:ea typeface="Courier New"/>
                <a:cs typeface="Courier New"/>
                <a:sym typeface="Courier New"/>
              </a:rPr>
              <a:t>OUT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SYS_REFCURSOR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upsell_accounts</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i_acct_type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INTEGER</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balance_threshold </a:t>
            </a:r>
            <a:r>
              <a:rPr b="1" lang="en" sz="1000">
                <a:solidFill>
                  <a:srgbClr val="003366"/>
                </a:solidFill>
                <a:highlight>
                  <a:srgbClr val="FFFFFF"/>
                </a:highlight>
                <a:latin typeface="Courier New"/>
                <a:ea typeface="Courier New"/>
                <a:cs typeface="Courier New"/>
                <a:sym typeface="Courier New"/>
              </a:rPr>
              <a:t>IN</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NUMBER</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DEFAULT</a:t>
            </a:r>
            <a:r>
              <a:rPr lang="en" sz="1000">
                <a:solidFill>
                  <a:srgbClr val="000080"/>
                </a:solidFill>
                <a:highlight>
                  <a:srgbClr val="FFFFFF"/>
                </a:highlight>
                <a:latin typeface="Courier New"/>
                <a:ea typeface="Courier New"/>
                <a:cs typeface="Courier New"/>
                <a:sym typeface="Courier New"/>
              </a:rPr>
              <a:t> parm.get_val(</a:t>
            </a:r>
            <a:r>
              <a:rPr lang="en" sz="1000">
                <a:solidFill>
                  <a:srgbClr val="FF0000"/>
                </a:solidFill>
                <a:highlight>
                  <a:srgbClr val="FFFFFF"/>
                </a:highlight>
                <a:latin typeface="Courier New"/>
                <a:ea typeface="Courier New"/>
                <a:cs typeface="Courier New"/>
                <a:sym typeface="Courier New"/>
              </a:rPr>
              <a:t>'upsell_threshold'</a:t>
            </a: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   o_rc          	</a:t>
            </a:r>
            <a:r>
              <a:rPr b="1" lang="en" sz="1000">
                <a:solidFill>
                  <a:srgbClr val="003366"/>
                </a:solidFill>
                <a:highlight>
                  <a:srgbClr val="FFFFFF"/>
                </a:highlight>
                <a:latin typeface="Courier New"/>
                <a:ea typeface="Courier New"/>
                <a:cs typeface="Courier New"/>
                <a:sym typeface="Courier New"/>
              </a:rPr>
              <a:t>OUT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SYS_REFCURSOR</a:t>
            </a:r>
          </a:p>
          <a:p>
            <a:pPr lvl="0" rtl="0">
              <a:lnSpc>
                <a:spcPct val="115000"/>
              </a:lnSpc>
              <a:spcBef>
                <a:spcPts val="0"/>
              </a:spcBef>
              <a:buClr>
                <a:schemeClr val="dk1"/>
              </a:buClr>
              <a:buSzPct val="110000"/>
              <a:buFont typeface="Arial"/>
              <a:buNone/>
            </a:pPr>
            <a:r>
              <a:rPr lang="en" sz="1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PROCEDURE</a:t>
            </a:r>
            <a:r>
              <a:rPr lang="en" sz="1000">
                <a:solidFill>
                  <a:srgbClr val="000080"/>
                </a:solidFill>
                <a:highlight>
                  <a:srgbClr val="FFFFFF"/>
                </a:highlight>
                <a:latin typeface="Courier New"/>
                <a:ea typeface="Courier New"/>
                <a:cs typeface="Courier New"/>
                <a:sym typeface="Courier New"/>
              </a:rPr>
              <a:t> accounts_at_risk(o_rc </a:t>
            </a:r>
            <a:r>
              <a:rPr b="1" lang="en" sz="1000">
                <a:solidFill>
                  <a:srgbClr val="003366"/>
                </a:solidFill>
                <a:highlight>
                  <a:srgbClr val="FFFFFF"/>
                </a:highlight>
                <a:latin typeface="Courier New"/>
                <a:ea typeface="Courier New"/>
                <a:cs typeface="Courier New"/>
                <a:sym typeface="Courier New"/>
              </a:rPr>
              <a:t>OUT</a:t>
            </a:r>
            <a:r>
              <a:rPr lang="en" sz="1000">
                <a:solidFill>
                  <a:srgbClr val="000080"/>
                </a:solidFill>
                <a:highlight>
                  <a:srgbClr val="FFFFFF"/>
                </a:highlight>
                <a:latin typeface="Courier New"/>
                <a:ea typeface="Courier New"/>
                <a:cs typeface="Courier New"/>
                <a:sym typeface="Courier New"/>
              </a:rPr>
              <a:t> </a:t>
            </a:r>
            <a:r>
              <a:rPr b="1" lang="en" sz="1000">
                <a:solidFill>
                  <a:srgbClr val="003366"/>
                </a:solidFill>
                <a:highlight>
                  <a:srgbClr val="FFFFFF"/>
                </a:highlight>
                <a:latin typeface="Courier New"/>
                <a:ea typeface="Courier New"/>
                <a:cs typeface="Courier New"/>
                <a:sym typeface="Courier New"/>
              </a:rPr>
              <a:t>SYS_REFCURSOR</a:t>
            </a:r>
            <a:r>
              <a:rPr lang="en" sz="1000">
                <a:solidFill>
                  <a:srgbClr val="000080"/>
                </a:solidFill>
                <a:highlight>
                  <a:srgbClr val="FFFFFF"/>
                </a:highlight>
                <a:latin typeface="Courier New"/>
                <a:ea typeface="Courier New"/>
                <a:cs typeface="Courier New"/>
                <a:sym typeface="Courier New"/>
              </a:rPr>
              <a:t>);</a:t>
            </a:r>
          </a:p>
          <a:p>
            <a:pPr lvl="0">
              <a:lnSpc>
                <a:spcPct val="115000"/>
              </a:lnSpc>
              <a:spcBef>
                <a:spcPts val="0"/>
              </a:spcBef>
              <a:buClr>
                <a:schemeClr val="dk1"/>
              </a:buClr>
              <a:buSzPct val="110000"/>
              <a:buFont typeface="Arial"/>
              <a:buNone/>
            </a:pPr>
            <a:r>
              <a:rPr b="1" lang="en" sz="1000">
                <a:solidFill>
                  <a:srgbClr val="003366"/>
                </a:solidFill>
                <a:highlight>
                  <a:srgbClr val="FFFFFF"/>
                </a:highlight>
                <a:latin typeface="Courier New"/>
                <a:ea typeface="Courier New"/>
                <a:cs typeface="Courier New"/>
                <a:sym typeface="Courier New"/>
              </a:rPr>
              <a:t>END</a:t>
            </a:r>
            <a:r>
              <a:rPr lang="en" sz="1000">
                <a:solidFill>
                  <a:srgbClr val="000080"/>
                </a:solidFill>
                <a:highlight>
                  <a:srgbClr val="FFFFFF"/>
                </a:highlight>
                <a:latin typeface="Courier New"/>
                <a:ea typeface="Courier New"/>
                <a:cs typeface="Courier New"/>
                <a:sym typeface="Courier New"/>
              </a:rPr>
              <a:t> acct_mgr;</a:t>
            </a:r>
          </a:p>
        </p:txBody>
      </p:sp>
    </p:spTree>
  </p:cSld>
  <p:clrMapOvr>
    <a:masterClrMapping/>
  </p:clrMapOvr>
  <p:transition spd="slow">
    <p:cut/>
  </p:transition>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6" name="Shape 1666"/>
        <p:cNvGrpSpPr/>
        <p:nvPr/>
      </p:nvGrpSpPr>
      <p:grpSpPr>
        <a:xfrm>
          <a:off x="0" y="0"/>
          <a:ext cx="0" cy="0"/>
          <a:chOff x="0" y="0"/>
          <a:chExt cx="0" cy="0"/>
        </a:xfrm>
      </p:grpSpPr>
      <p:sp>
        <p:nvSpPr>
          <p:cNvPr id="1667" name="Shape 166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Abstraction</a:t>
            </a:r>
          </a:p>
        </p:txBody>
      </p:sp>
      <p:sp>
        <p:nvSpPr>
          <p:cNvPr id="1668" name="Shape 1668"/>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Steven Feuerstein, Bill Pribyl, Connor McDonald and others have written books and articles on this subject.</a:t>
            </a:r>
          </a:p>
          <a:p>
            <a:pPr lvl="0">
              <a:spcBef>
                <a:spcPts val="0"/>
              </a:spcBef>
              <a:buNone/>
            </a:pPr>
            <a:r>
              <a:rPr lang="en"/>
              <a:t>I’ve got an older paper as well on </a:t>
            </a:r>
            <a:r>
              <a:rPr lang="en" u="sng">
                <a:solidFill>
                  <a:schemeClr val="hlink"/>
                </a:solidFill>
                <a:hlinkClick r:id="rId3"/>
              </a:rPr>
              <a:t>Collections, Records and Objects</a:t>
            </a:r>
            <a:r>
              <a:rPr lang="en"/>
              <a:t> that gets into the lowest level details of using these composite data types.</a:t>
            </a:r>
          </a:p>
        </p:txBody>
      </p:sp>
    </p:spTree>
  </p:cSld>
  <p:clrMapOvr>
    <a:masterClrMapping/>
  </p:clrMapOvr>
  <p:transition spd="slow">
    <p:cut/>
  </p:transition>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2" name="Shape 1672"/>
        <p:cNvGrpSpPr/>
        <p:nvPr/>
      </p:nvGrpSpPr>
      <p:grpSpPr>
        <a:xfrm>
          <a:off x="0" y="0"/>
          <a:ext cx="0" cy="0"/>
          <a:chOff x="0" y="0"/>
          <a:chExt cx="0" cy="0"/>
        </a:xfrm>
      </p:grpSpPr>
      <p:sp>
        <p:nvSpPr>
          <p:cNvPr id="1673" name="Shape 167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674" name="Shape 1674"/>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675" name="Shape 1675"/>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chemeClr val="accent2"/>
              </a:buClr>
              <a:buSzPct val="100000"/>
              <a:buChar char="●"/>
            </a:pPr>
            <a:r>
              <a:rPr b="1" lang="en" sz="2400">
                <a:solidFill>
                  <a:schemeClr val="accent2"/>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9" name="Shape 1679"/>
        <p:cNvGrpSpPr/>
        <p:nvPr/>
      </p:nvGrpSpPr>
      <p:grpSpPr>
        <a:xfrm>
          <a:off x="0" y="0"/>
          <a:ext cx="0" cy="0"/>
          <a:chOff x="0" y="0"/>
          <a:chExt cx="0" cy="0"/>
        </a:xfrm>
      </p:grpSpPr>
      <p:sp>
        <p:nvSpPr>
          <p:cNvPr id="1680" name="Shape 168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Code Org &amp; DevOps</a:t>
            </a:r>
          </a:p>
        </p:txBody>
      </p:sp>
      <p:sp>
        <p:nvSpPr>
          <p:cNvPr id="1681" name="Shape 1681"/>
          <p:cNvSpPr txBox="1"/>
          <p:nvPr>
            <p:ph idx="1" type="body"/>
          </p:nvPr>
        </p:nvSpPr>
        <p:spPr>
          <a:xfrm>
            <a:off x="108900" y="634800"/>
            <a:ext cx="8934599" cy="4446300"/>
          </a:xfrm>
          <a:prstGeom prst="rect">
            <a:avLst/>
          </a:prstGeom>
        </p:spPr>
        <p:txBody>
          <a:bodyPr anchorCtr="0" anchor="t" bIns="91425" lIns="91425" rIns="91425" tIns="91425">
            <a:noAutofit/>
          </a:bodyPr>
          <a:lstStyle/>
          <a:p>
            <a:pPr indent="-228600" lvl="0" marL="457200" rtl="0">
              <a:spcBef>
                <a:spcPts val="0"/>
              </a:spcBef>
              <a:buClr>
                <a:srgbClr val="F1C232"/>
              </a:buClr>
              <a:buChar char="●"/>
            </a:pPr>
            <a:r>
              <a:rPr lang="en">
                <a:solidFill>
                  <a:srgbClr val="F1C232"/>
                </a:solidFill>
              </a:rPr>
              <a:t>Store source code for database objects in files.</a:t>
            </a:r>
          </a:p>
          <a:p>
            <a:pPr indent="-228600" lvl="1" marL="914400" rtl="0">
              <a:spcBef>
                <a:spcPts val="0"/>
              </a:spcBef>
              <a:buChar char="○"/>
            </a:pPr>
            <a:r>
              <a:rPr lang="en"/>
              <a:t>Create one PL/SQL object per source file</a:t>
            </a:r>
            <a:r>
              <a:rPr baseline="30000" lang="en"/>
              <a:t>1</a:t>
            </a:r>
            <a:r>
              <a:rPr lang="en"/>
              <a:t>.</a:t>
            </a:r>
          </a:p>
          <a:p>
            <a:pPr indent="-228600" lvl="1" marL="914400" rtl="0">
              <a:spcBef>
                <a:spcPts val="0"/>
              </a:spcBef>
              <a:buChar char="○"/>
            </a:pPr>
            <a:r>
              <a:rPr lang="en"/>
              <a:t>Use lowercase for file names</a:t>
            </a:r>
            <a:r>
              <a:rPr baseline="30000" lang="en"/>
              <a:t>2</a:t>
            </a:r>
            <a:r>
              <a:rPr lang="en"/>
              <a:t>.</a:t>
            </a:r>
          </a:p>
          <a:p>
            <a:pPr indent="-228600" lvl="1" marL="914400" rtl="0">
              <a:spcBef>
                <a:spcPts val="0"/>
              </a:spcBef>
              <a:buChar char="○"/>
            </a:pPr>
            <a:r>
              <a:rPr lang="en"/>
              <a:t>File names in the source folder should match the name of the object</a:t>
            </a:r>
            <a:r>
              <a:rPr baseline="30000" lang="en"/>
              <a:t>3</a:t>
            </a:r>
            <a:r>
              <a:rPr lang="en"/>
              <a:t> being created by the file’s source code.</a:t>
            </a:r>
          </a:p>
          <a:p>
            <a:pPr indent="-228600" lvl="1" marL="914400" rtl="0">
              <a:spcBef>
                <a:spcPts val="0"/>
              </a:spcBef>
              <a:buChar char="○"/>
            </a:pPr>
            <a:r>
              <a:rPr lang="en"/>
              <a:t>Store type/pkg spec separate from type/pkg body</a:t>
            </a:r>
            <a:r>
              <a:rPr baseline="30000" lang="en"/>
              <a:t>4</a:t>
            </a:r>
            <a:r>
              <a:rPr lang="en"/>
              <a:t>.</a:t>
            </a:r>
          </a:p>
          <a:p>
            <a:pPr indent="-228600" lvl="1" marL="914400" rtl="0">
              <a:spcBef>
                <a:spcPts val="0"/>
              </a:spcBef>
              <a:buChar char="○"/>
            </a:pPr>
            <a:r>
              <a:rPr lang="en"/>
              <a:t>File extension can be “.sql” for everything, or a unique code</a:t>
            </a:r>
            <a:r>
              <a:rPr baseline="30000" lang="en"/>
              <a:t>5</a:t>
            </a:r>
            <a:r>
              <a:rPr lang="en"/>
              <a:t> for each object type, if your IDE supports that.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0" st="0"/>
                                            </p:txEl>
                                          </p:spTgt>
                                        </p:tgtEl>
                                        <p:attrNameLst>
                                          <p:attrName>style.visibility</p:attrName>
                                        </p:attrNameLst>
                                      </p:cBhvr>
                                      <p:to>
                                        <p:strVal val="visible"/>
                                      </p:to>
                                    </p:set>
                                    <p:animEffect filter="fade" transition="in">
                                      <p:cBhvr>
                                        <p:cTn dur="1000"/>
                                        <p:tgtEl>
                                          <p:spTgt spid="16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1" st="1"/>
                                            </p:txEl>
                                          </p:spTgt>
                                        </p:tgtEl>
                                        <p:attrNameLst>
                                          <p:attrName>style.visibility</p:attrName>
                                        </p:attrNameLst>
                                      </p:cBhvr>
                                      <p:to>
                                        <p:strVal val="visible"/>
                                      </p:to>
                                    </p:set>
                                    <p:animEffect filter="fade" transition="in">
                                      <p:cBhvr>
                                        <p:cTn dur="1000"/>
                                        <p:tgtEl>
                                          <p:spTgt spid="16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2" st="2"/>
                                            </p:txEl>
                                          </p:spTgt>
                                        </p:tgtEl>
                                        <p:attrNameLst>
                                          <p:attrName>style.visibility</p:attrName>
                                        </p:attrNameLst>
                                      </p:cBhvr>
                                      <p:to>
                                        <p:strVal val="visible"/>
                                      </p:to>
                                    </p:set>
                                    <p:animEffect filter="fade" transition="in">
                                      <p:cBhvr>
                                        <p:cTn dur="1000"/>
                                        <p:tgtEl>
                                          <p:spTgt spid="16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3" st="3"/>
                                            </p:txEl>
                                          </p:spTgt>
                                        </p:tgtEl>
                                        <p:attrNameLst>
                                          <p:attrName>style.visibility</p:attrName>
                                        </p:attrNameLst>
                                      </p:cBhvr>
                                      <p:to>
                                        <p:strVal val="visible"/>
                                      </p:to>
                                    </p:set>
                                    <p:animEffect filter="fade" transition="in">
                                      <p:cBhvr>
                                        <p:cTn dur="1000"/>
                                        <p:tgtEl>
                                          <p:spTgt spid="16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4" st="4"/>
                                            </p:txEl>
                                          </p:spTgt>
                                        </p:tgtEl>
                                        <p:attrNameLst>
                                          <p:attrName>style.visibility</p:attrName>
                                        </p:attrNameLst>
                                      </p:cBhvr>
                                      <p:to>
                                        <p:strVal val="visible"/>
                                      </p:to>
                                    </p:set>
                                    <p:animEffect filter="fade" transition="in">
                                      <p:cBhvr>
                                        <p:cTn dur="1000"/>
                                        <p:tgtEl>
                                          <p:spTgt spid="16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1">
                                            <p:txEl>
                                              <p:pRg end="5" st="5"/>
                                            </p:txEl>
                                          </p:spTgt>
                                        </p:tgtEl>
                                        <p:attrNameLst>
                                          <p:attrName>style.visibility</p:attrName>
                                        </p:attrNameLst>
                                      </p:cBhvr>
                                      <p:to>
                                        <p:strVal val="visible"/>
                                      </p:to>
                                    </p:set>
                                    <p:animEffect filter="fade" transition="in">
                                      <p:cBhvr>
                                        <p:cTn dur="1000"/>
                                        <p:tgtEl>
                                          <p:spTgt spid="16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5" name="Shape 1685"/>
        <p:cNvGrpSpPr/>
        <p:nvPr/>
      </p:nvGrpSpPr>
      <p:grpSpPr>
        <a:xfrm>
          <a:off x="0" y="0"/>
          <a:ext cx="0" cy="0"/>
          <a:chOff x="0" y="0"/>
          <a:chExt cx="0" cy="0"/>
        </a:xfrm>
      </p:grpSpPr>
      <p:sp>
        <p:nvSpPr>
          <p:cNvPr id="1686" name="Shape 168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Code Org &amp; DevOps</a:t>
            </a:r>
          </a:p>
        </p:txBody>
      </p:sp>
      <p:sp>
        <p:nvSpPr>
          <p:cNvPr id="1687" name="Shape 1687"/>
          <p:cNvSpPr txBox="1"/>
          <p:nvPr>
            <p:ph idx="1" type="body"/>
          </p:nvPr>
        </p:nvSpPr>
        <p:spPr>
          <a:xfrm>
            <a:off x="108900" y="634800"/>
            <a:ext cx="8934599" cy="1927200"/>
          </a:xfrm>
          <a:prstGeom prst="rect">
            <a:avLst/>
          </a:prstGeom>
        </p:spPr>
        <p:txBody>
          <a:bodyPr anchorCtr="0" anchor="t" bIns="91425" lIns="91425" rIns="91425" tIns="91425">
            <a:noAutofit/>
          </a:bodyPr>
          <a:lstStyle/>
          <a:p>
            <a:pPr indent="-393700" lvl="0" marL="457200" rtl="0">
              <a:spcBef>
                <a:spcPts val="0"/>
              </a:spcBef>
              <a:buSzPct val="92857"/>
              <a:buChar char="●"/>
            </a:pPr>
            <a:r>
              <a:rPr lang="en">
                <a:solidFill>
                  <a:srgbClr val="F1C232"/>
                </a:solidFill>
              </a:rPr>
              <a:t>Files checked into the database “build” folder should be re-runnable</a:t>
            </a:r>
            <a:r>
              <a:rPr baseline="30000" lang="en"/>
              <a:t>1</a:t>
            </a:r>
          </a:p>
          <a:p>
            <a:pPr indent="-393700" lvl="0" marL="457200" rtl="0">
              <a:spcBef>
                <a:spcPts val="0"/>
              </a:spcBef>
              <a:buSzPct val="100000"/>
              <a:buChar char="●"/>
            </a:pPr>
            <a:r>
              <a:rPr lang="en" sz="2600"/>
              <a:t>Files being migrated in a database “build” should begin with prefix </a:t>
            </a:r>
            <a:r>
              <a:rPr i="1" lang="en" sz="2600">
                <a:solidFill>
                  <a:srgbClr val="F1C232"/>
                </a:solidFill>
              </a:rPr>
              <a:t>timestamp+seq</a:t>
            </a:r>
            <a:r>
              <a:rPr lang="en" sz="2600"/>
              <a:t>-</a:t>
            </a:r>
            <a:r>
              <a:rPr i="1" lang="en" sz="2600"/>
              <a:t>CMSkey</a:t>
            </a:r>
            <a:r>
              <a:rPr lang="en" sz="2600"/>
              <a:t>-</a:t>
            </a:r>
            <a:r>
              <a:rPr i="1" lang="en" sz="2600"/>
              <a:t>description</a:t>
            </a:r>
            <a:r>
              <a:rPr lang="en" sz="2600"/>
              <a:t>.sql</a:t>
            </a:r>
          </a:p>
          <a:p>
            <a:pPr lvl="0">
              <a:spcBef>
                <a:spcPts val="0"/>
              </a:spcBef>
              <a:buNone/>
            </a:pPr>
            <a:r>
              <a:t/>
            </a:r>
            <a:endParaRPr/>
          </a:p>
        </p:txBody>
      </p:sp>
      <p:pic>
        <p:nvPicPr>
          <p:cNvPr id="1688" name="Shape 1688"/>
          <p:cNvPicPr preferRelativeResize="0"/>
          <p:nvPr/>
        </p:nvPicPr>
        <p:blipFill>
          <a:blip r:embed="rId3">
            <a:alphaModFix/>
          </a:blip>
          <a:stretch>
            <a:fillRect/>
          </a:stretch>
        </p:blipFill>
        <p:spPr>
          <a:xfrm>
            <a:off x="4556000" y="2598640"/>
            <a:ext cx="4487501" cy="2420658"/>
          </a:xfrm>
          <a:prstGeom prst="rect">
            <a:avLst/>
          </a:prstGeom>
          <a:noFill/>
          <a:ln>
            <a:noFill/>
          </a:ln>
        </p:spPr>
      </p:pic>
      <p:sp>
        <p:nvSpPr>
          <p:cNvPr id="1689" name="Shape 1689"/>
          <p:cNvSpPr txBox="1"/>
          <p:nvPr/>
        </p:nvSpPr>
        <p:spPr>
          <a:xfrm>
            <a:off x="110375" y="2598650"/>
            <a:ext cx="4335599" cy="2420700"/>
          </a:xfrm>
          <a:prstGeom prst="rect">
            <a:avLst/>
          </a:prstGeom>
          <a:noFill/>
          <a:ln>
            <a:noFill/>
          </a:ln>
        </p:spPr>
        <p:txBody>
          <a:bodyPr anchorCtr="0" anchor="t" bIns="91425" lIns="91425" rIns="91425" tIns="91425">
            <a:noAutofit/>
          </a:bodyPr>
          <a:lstStyle/>
          <a:p>
            <a:pPr lvl="0" rtl="0">
              <a:spcBef>
                <a:spcPts val="480"/>
              </a:spcBef>
              <a:buNone/>
            </a:pPr>
            <a:r>
              <a:rPr b="1" i="1" lang="en" sz="2200">
                <a:solidFill>
                  <a:schemeClr val="dk2"/>
                </a:solidFill>
              </a:rPr>
              <a:t>timestamp</a:t>
            </a:r>
            <a:r>
              <a:rPr lang="en" sz="2200">
                <a:solidFill>
                  <a:schemeClr val="dk2"/>
                </a:solidFill>
              </a:rPr>
              <a:t>: YYYYMMDD</a:t>
            </a:r>
          </a:p>
          <a:p>
            <a:pPr lvl="0" rtl="0">
              <a:spcBef>
                <a:spcPts val="480"/>
              </a:spcBef>
              <a:buNone/>
            </a:pPr>
            <a:r>
              <a:rPr b="1" i="1" lang="en" sz="2200">
                <a:solidFill>
                  <a:schemeClr val="dk2"/>
                </a:solidFill>
              </a:rPr>
              <a:t>seq</a:t>
            </a:r>
            <a:r>
              <a:rPr lang="en" sz="2200">
                <a:solidFill>
                  <a:schemeClr val="dk2"/>
                </a:solidFill>
              </a:rPr>
              <a:t>: #### (start 0010, incr by 10)</a:t>
            </a:r>
          </a:p>
          <a:p>
            <a:pPr lvl="0" rtl="0">
              <a:spcBef>
                <a:spcPts val="480"/>
              </a:spcBef>
              <a:buNone/>
            </a:pPr>
            <a:r>
              <a:rPr b="1" i="1" lang="en" sz="2200">
                <a:solidFill>
                  <a:schemeClr val="dk2"/>
                </a:solidFill>
              </a:rPr>
              <a:t>CMSkey </a:t>
            </a:r>
            <a:r>
              <a:rPr lang="en" sz="2200">
                <a:solidFill>
                  <a:schemeClr val="dk2"/>
                </a:solidFill>
              </a:rPr>
              <a:t>(Change Mgmt Sys): key/ticket/ID of change request</a:t>
            </a:r>
          </a:p>
          <a:p>
            <a:pPr lvl="0" rtl="0">
              <a:spcBef>
                <a:spcPts val="480"/>
              </a:spcBef>
              <a:buNone/>
            </a:pPr>
            <a:r>
              <a:rPr b="1" i="1" lang="en" sz="2200">
                <a:solidFill>
                  <a:schemeClr val="dk2"/>
                </a:solidFill>
              </a:rPr>
              <a:t>description</a:t>
            </a:r>
            <a:r>
              <a:rPr lang="en" sz="2200">
                <a:solidFill>
                  <a:schemeClr val="dk2"/>
                </a:solidFill>
              </a:rPr>
              <a:t>: action + object being operated upon</a:t>
            </a:r>
          </a:p>
        </p:txBody>
      </p:sp>
    </p:spTree>
  </p:cSld>
  <p:clrMapOvr>
    <a:masterClrMapping/>
  </p:clrMapOvr>
  <p:transition spd="slow">
    <p:cut/>
  </p:transition>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3" name="Shape 1693"/>
        <p:cNvGrpSpPr/>
        <p:nvPr/>
      </p:nvGrpSpPr>
      <p:grpSpPr>
        <a:xfrm>
          <a:off x="0" y="0"/>
          <a:ext cx="0" cy="0"/>
          <a:chOff x="0" y="0"/>
          <a:chExt cx="0" cy="0"/>
        </a:xfrm>
      </p:grpSpPr>
      <p:sp>
        <p:nvSpPr>
          <p:cNvPr id="1694" name="Shape 1694"/>
          <p:cNvSpPr txBox="1"/>
          <p:nvPr>
            <p:ph type="title"/>
          </p:nvPr>
        </p:nvSpPr>
        <p:spPr>
          <a:xfrm>
            <a:off x="406950" y="36000"/>
            <a:ext cx="8700000" cy="598799"/>
          </a:xfrm>
          <a:prstGeom prst="rect">
            <a:avLst/>
          </a:prstGeom>
        </p:spPr>
        <p:txBody>
          <a:bodyPr anchorCtr="0" anchor="ctr" bIns="91425" lIns="91425" rIns="91425" tIns="91425">
            <a:noAutofit/>
          </a:bodyPr>
          <a:lstStyle/>
          <a:p>
            <a:pPr lvl="0">
              <a:spcBef>
                <a:spcPts val="0"/>
              </a:spcBef>
              <a:buNone/>
            </a:pPr>
            <a:r>
              <a:rPr lang="en"/>
              <a:t>Code Org &amp; DevOps: Directory Design</a:t>
            </a:r>
          </a:p>
        </p:txBody>
      </p:sp>
      <p:sp>
        <p:nvSpPr>
          <p:cNvPr id="1695" name="Shape 1695"/>
          <p:cNvSpPr txBox="1"/>
          <p:nvPr>
            <p:ph idx="1" type="body"/>
          </p:nvPr>
        </p:nvSpPr>
        <p:spPr>
          <a:xfrm>
            <a:off x="108900" y="634800"/>
            <a:ext cx="2187299" cy="4483500"/>
          </a:xfrm>
          <a:prstGeom prst="rect">
            <a:avLst/>
          </a:prstGeom>
        </p:spPr>
        <p:txBody>
          <a:bodyPr anchorCtr="0" anchor="ctr" bIns="91425" lIns="91425" rIns="91425" tIns="91425">
            <a:noAutofit/>
          </a:bodyPr>
          <a:lstStyle/>
          <a:p>
            <a:pPr lvl="0" rtl="0">
              <a:spcBef>
                <a:spcPts val="0"/>
              </a:spcBef>
              <a:buNone/>
            </a:pPr>
            <a:r>
              <a:rPr lang="en" sz="1400"/>
              <a:t>Create directory that mimics your org’s depts &amp; projects</a:t>
            </a:r>
          </a:p>
          <a:p>
            <a:pPr lvl="0" rtl="0">
              <a:spcBef>
                <a:spcPts val="0"/>
              </a:spcBef>
              <a:buNone/>
            </a:pPr>
            <a:r>
              <a:rPr b="1" lang="en" sz="1400"/>
              <a:t>Projects</a:t>
            </a:r>
            <a:r>
              <a:rPr lang="en" sz="1400"/>
              <a:t>: Folder per Subversion/git repo</a:t>
            </a:r>
          </a:p>
          <a:p>
            <a:pPr lvl="0" rtl="0">
              <a:spcBef>
                <a:spcPts val="0"/>
              </a:spcBef>
              <a:buNone/>
            </a:pPr>
            <a:r>
              <a:rPr b="1" lang="en" sz="1400"/>
              <a:t>msny</a:t>
            </a:r>
            <a:r>
              <a:rPr lang="en" sz="1400"/>
              <a:t>: main folder for schemas in our multi-app database.</a:t>
            </a:r>
          </a:p>
          <a:p>
            <a:pPr lvl="0" rtl="0">
              <a:spcBef>
                <a:spcPts val="0"/>
              </a:spcBef>
              <a:buNone/>
            </a:pPr>
            <a:r>
              <a:rPr b="1" lang="en" sz="1400"/>
              <a:t>db/schema</a:t>
            </a:r>
            <a:r>
              <a:rPr lang="en" sz="1400"/>
              <a:t>: structure forced by our build tool</a:t>
            </a:r>
          </a:p>
          <a:p>
            <a:pPr lvl="0" rtl="0">
              <a:spcBef>
                <a:spcPts val="0"/>
              </a:spcBef>
              <a:buNone/>
            </a:pPr>
            <a:r>
              <a:rPr b="1" lang="en" sz="1400"/>
              <a:t>archive</a:t>
            </a:r>
            <a:r>
              <a:rPr lang="en" sz="1400"/>
              <a:t>: old incremental build scripts</a:t>
            </a:r>
          </a:p>
          <a:p>
            <a:pPr lvl="0" rtl="0">
              <a:spcBef>
                <a:spcPts val="0"/>
              </a:spcBef>
              <a:buNone/>
            </a:pPr>
            <a:r>
              <a:rPr b="1" lang="en" sz="1400"/>
              <a:t>future</a:t>
            </a:r>
            <a:r>
              <a:rPr lang="en" sz="1400"/>
              <a:t>: work on hold</a:t>
            </a:r>
          </a:p>
          <a:p>
            <a:pPr lvl="0" rtl="0">
              <a:spcBef>
                <a:spcPts val="0"/>
              </a:spcBef>
              <a:buNone/>
            </a:pPr>
            <a:r>
              <a:rPr b="1" lang="en" sz="1400"/>
              <a:t>sandbox</a:t>
            </a:r>
            <a:r>
              <a:rPr lang="en" sz="1400"/>
              <a:t>: folder per DBA</a:t>
            </a:r>
          </a:p>
          <a:p>
            <a:pPr lvl="0" rtl="0">
              <a:spcBef>
                <a:spcPts val="0"/>
              </a:spcBef>
              <a:buNone/>
            </a:pPr>
            <a:r>
              <a:rPr b="1" lang="en" sz="1400"/>
              <a:t>src</a:t>
            </a:r>
            <a:r>
              <a:rPr lang="en" sz="1400"/>
              <a:t>: folder per object type</a:t>
            </a:r>
          </a:p>
          <a:p>
            <a:pPr lvl="0">
              <a:spcBef>
                <a:spcPts val="0"/>
              </a:spcBef>
              <a:buNone/>
            </a:pPr>
            <a:r>
              <a:rPr b="1" lang="en" sz="1400"/>
              <a:t>test</a:t>
            </a:r>
            <a:r>
              <a:rPr lang="en" sz="1400"/>
              <a:t>: folder per pkg, lots of unit test scripts</a:t>
            </a:r>
          </a:p>
        </p:txBody>
      </p:sp>
      <p:pic>
        <p:nvPicPr>
          <p:cNvPr id="1696" name="Shape 1696"/>
          <p:cNvPicPr preferRelativeResize="0"/>
          <p:nvPr/>
        </p:nvPicPr>
        <p:blipFill>
          <a:blip r:embed="rId3">
            <a:alphaModFix/>
          </a:blip>
          <a:stretch>
            <a:fillRect/>
          </a:stretch>
        </p:blipFill>
        <p:spPr>
          <a:xfrm>
            <a:off x="2344350" y="634799"/>
            <a:ext cx="6799647" cy="4508700"/>
          </a:xfrm>
          <a:prstGeom prst="rect">
            <a:avLst/>
          </a:prstGeom>
          <a:noFill/>
          <a:ln>
            <a:noFill/>
          </a:ln>
        </p:spPr>
      </p:pic>
    </p:spTree>
  </p:cSld>
  <p:clrMapOvr>
    <a:masterClrMapping/>
  </p:clrMapOvr>
  <p:transition spd="slow">
    <p:cut/>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0" name="Shape 1700"/>
        <p:cNvGrpSpPr/>
        <p:nvPr/>
      </p:nvGrpSpPr>
      <p:grpSpPr>
        <a:xfrm>
          <a:off x="0" y="0"/>
          <a:ext cx="0" cy="0"/>
          <a:chOff x="0" y="0"/>
          <a:chExt cx="0" cy="0"/>
        </a:xfrm>
      </p:grpSpPr>
      <p:sp>
        <p:nvSpPr>
          <p:cNvPr id="1701" name="Shape 170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Code Org &amp; DevOps: SCC Tool</a:t>
            </a:r>
          </a:p>
        </p:txBody>
      </p:sp>
      <p:sp>
        <p:nvSpPr>
          <p:cNvPr id="1702" name="Shape 1702"/>
          <p:cNvSpPr txBox="1"/>
          <p:nvPr>
            <p:ph idx="1" type="body"/>
          </p:nvPr>
        </p:nvSpPr>
        <p:spPr>
          <a:xfrm>
            <a:off x="108900" y="634800"/>
            <a:ext cx="8934599" cy="4384799"/>
          </a:xfrm>
          <a:prstGeom prst="rect">
            <a:avLst/>
          </a:prstGeom>
        </p:spPr>
        <p:txBody>
          <a:bodyPr anchorCtr="0" anchor="t" bIns="91425" lIns="91425" rIns="91425" tIns="91425">
            <a:noAutofit/>
          </a:bodyPr>
          <a:lstStyle/>
          <a:p>
            <a:pPr indent="-228600" lvl="0" marL="457200" rtl="0">
              <a:spcBef>
                <a:spcPts val="0"/>
              </a:spcBef>
              <a:buChar char="●"/>
            </a:pPr>
            <a:r>
              <a:rPr lang="en">
                <a:solidFill>
                  <a:srgbClr val="F1C232"/>
                </a:solidFill>
              </a:rPr>
              <a:t>Version all source code files</a:t>
            </a:r>
            <a:r>
              <a:rPr baseline="30000" lang="en">
                <a:solidFill>
                  <a:srgbClr val="000000"/>
                </a:solidFill>
              </a:rPr>
              <a:t>1</a:t>
            </a:r>
            <a:r>
              <a:rPr lang="en">
                <a:solidFill>
                  <a:srgbClr val="F1C232"/>
                </a:solidFill>
              </a:rPr>
              <a:t> in a source code control (SCC) system like Subversion or git</a:t>
            </a:r>
            <a:r>
              <a:rPr lang="en"/>
              <a:t>.</a:t>
            </a:r>
          </a:p>
          <a:p>
            <a:pPr indent="-228600" lvl="1" marL="914400" rtl="0">
              <a:spcBef>
                <a:spcPts val="0"/>
              </a:spcBef>
              <a:buChar char="○"/>
            </a:pPr>
            <a:r>
              <a:rPr lang="en"/>
              <a:t>Use hook to email commit notifications to other DBAs</a:t>
            </a:r>
          </a:p>
          <a:p>
            <a:pPr indent="-228600" lvl="1" marL="914400" rtl="0">
              <a:spcBef>
                <a:spcPts val="0"/>
              </a:spcBef>
              <a:buChar char="○"/>
            </a:pPr>
            <a:r>
              <a:rPr lang="en"/>
              <a:t>Use SCC commit logs to time-travel, compare versions and see who changed what, why and when.</a:t>
            </a:r>
          </a:p>
          <a:p>
            <a:pPr indent="-228600" lvl="1" marL="914400" rtl="0">
              <a:spcBef>
                <a:spcPts val="0"/>
              </a:spcBef>
              <a:buChar char="○"/>
            </a:pPr>
            <a:r>
              <a:rPr lang="en"/>
              <a:t>For Subversion use TortoiseSVN to overlay file names in the Windows Explorer shell.</a:t>
            </a:r>
          </a:p>
          <a:p>
            <a:pPr indent="-228600" lvl="1" marL="914400">
              <a:spcBef>
                <a:spcPts val="0"/>
              </a:spcBef>
              <a:buChar char="○"/>
            </a:pPr>
            <a:r>
              <a:rPr lang="en"/>
              <a:t>Always update before committing. Ensure file prefix has not been taken by concurrent developer commits.</a:t>
            </a:r>
          </a:p>
        </p:txBody>
      </p:sp>
    </p:spTree>
  </p:cSld>
  <p:clrMapOvr>
    <a:masterClrMapping/>
  </p:clrMapOvr>
  <p:transition spd="slow">
    <p:cut/>
  </p:transition>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6" name="Shape 1706"/>
        <p:cNvGrpSpPr/>
        <p:nvPr/>
      </p:nvGrpSpPr>
      <p:grpSpPr>
        <a:xfrm>
          <a:off x="0" y="0"/>
          <a:ext cx="0" cy="0"/>
          <a:chOff x="0" y="0"/>
          <a:chExt cx="0" cy="0"/>
        </a:xfrm>
      </p:grpSpPr>
      <p:sp>
        <p:nvSpPr>
          <p:cNvPr id="1707" name="Shape 170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Code Org &amp; DevOps: DB Builds</a:t>
            </a:r>
          </a:p>
        </p:txBody>
      </p:sp>
      <p:sp>
        <p:nvSpPr>
          <p:cNvPr id="1708" name="Shape 1708"/>
          <p:cNvSpPr txBox="1"/>
          <p:nvPr>
            <p:ph idx="1" type="body"/>
          </p:nvPr>
        </p:nvSpPr>
        <p:spPr>
          <a:xfrm>
            <a:off x="108900" y="634800"/>
            <a:ext cx="8934599" cy="4366199"/>
          </a:xfrm>
          <a:prstGeom prst="rect">
            <a:avLst/>
          </a:prstGeom>
        </p:spPr>
        <p:txBody>
          <a:bodyPr anchorCtr="0" anchor="t" bIns="91425" lIns="91425" rIns="91425" tIns="91425">
            <a:noAutofit/>
          </a:bodyPr>
          <a:lstStyle/>
          <a:p>
            <a:pPr indent="-387350" lvl="0" marL="457200" rtl="0">
              <a:spcBef>
                <a:spcPts val="0"/>
              </a:spcBef>
              <a:buSzPct val="100000"/>
              <a:buChar char="●"/>
            </a:pPr>
            <a:r>
              <a:rPr lang="en" sz="2500">
                <a:solidFill>
                  <a:srgbClr val="F1C232"/>
                </a:solidFill>
              </a:rPr>
              <a:t>Adopt an “agile” database versioning/migration tool</a:t>
            </a:r>
            <a:r>
              <a:rPr lang="en" sz="2500"/>
              <a:t> like </a:t>
            </a:r>
            <a:r>
              <a:rPr lang="en" sz="2500" u="sng">
                <a:solidFill>
                  <a:schemeClr val="hlink"/>
                </a:solidFill>
                <a:hlinkClick r:id="rId3"/>
              </a:rPr>
              <a:t>Flyway DB</a:t>
            </a:r>
            <a:r>
              <a:rPr lang="en" sz="2500"/>
              <a:t> if releases include more than a few scripts.</a:t>
            </a:r>
          </a:p>
          <a:p>
            <a:pPr indent="-361950" lvl="1" marL="914400" rtl="0">
              <a:spcBef>
                <a:spcPts val="0"/>
              </a:spcBef>
              <a:buSzPct val="100000"/>
              <a:buChar char="○"/>
            </a:pPr>
            <a:r>
              <a:rPr lang="en" sz="2100"/>
              <a:t>Manually compile, debug, unit test, repeat in dev lane only.</a:t>
            </a:r>
          </a:p>
          <a:p>
            <a:pPr indent="-361950" lvl="1" marL="914400" rtl="0">
              <a:spcBef>
                <a:spcPts val="0"/>
              </a:spcBef>
              <a:buSzPct val="100000"/>
              <a:buChar char="○"/>
            </a:pPr>
            <a:r>
              <a:rPr lang="en" sz="2100"/>
              <a:t>Use database build tool to migrate release scripts to test, staging and production.</a:t>
            </a:r>
          </a:p>
          <a:p>
            <a:pPr indent="-387350" lvl="0" marL="457200" rtl="0">
              <a:spcBef>
                <a:spcPts val="0"/>
              </a:spcBef>
              <a:buSzPct val="100000"/>
              <a:buChar char="●"/>
            </a:pPr>
            <a:r>
              <a:rPr lang="en" sz="2500"/>
              <a:t>Separate dev from test from staging from production.</a:t>
            </a:r>
          </a:p>
          <a:p>
            <a:pPr indent="-387350" lvl="1" marL="914400" rtl="0">
              <a:spcBef>
                <a:spcPts val="0"/>
              </a:spcBef>
              <a:buSzPct val="100000"/>
              <a:buChar char="○"/>
            </a:pPr>
            <a:r>
              <a:rPr lang="en" sz="2500"/>
              <a:t>Staging should mirror production in every way.</a:t>
            </a:r>
          </a:p>
          <a:p>
            <a:pPr indent="-387350" lvl="0" marL="457200" rtl="0">
              <a:spcBef>
                <a:spcPts val="0"/>
              </a:spcBef>
              <a:buSzPct val="100000"/>
              <a:buChar char="●"/>
            </a:pPr>
            <a:r>
              <a:rPr lang="en" sz="2500"/>
              <a:t>Consider additional environments: continuous DB build, maint, user acceptance, automation test, training, etc.</a:t>
            </a:r>
          </a:p>
          <a:p>
            <a:pPr indent="-387350" lvl="0" marL="457200" rtl="0">
              <a:spcBef>
                <a:spcPts val="0"/>
              </a:spcBef>
              <a:buSzPct val="100000"/>
              <a:buChar char="●"/>
            </a:pPr>
            <a:r>
              <a:rPr lang="en" sz="2500"/>
              <a:t>Adopt thin-DB cloning technology like NetApp</a:t>
            </a:r>
            <a:r>
              <a:rPr baseline="30000" lang="en" sz="2500"/>
              <a:t>1</a:t>
            </a:r>
            <a:r>
              <a:rPr lang="en" sz="2500"/>
              <a:t> or Delphix</a:t>
            </a:r>
          </a:p>
          <a:p>
            <a:pPr indent="-393700" lvl="1" marL="914400">
              <a:spcBef>
                <a:spcPts val="0"/>
              </a:spcBef>
              <a:buSzPct val="104000"/>
              <a:buChar char="○"/>
            </a:pPr>
            <a:r>
              <a:rPr lang="en" sz="2500"/>
              <a:t>Unless small DBs &amp; </a:t>
            </a:r>
            <a:r>
              <a:rPr lang="en" sz="1700"/>
              <a:t>$$</a:t>
            </a:r>
            <a:r>
              <a:rPr lang="en" sz="2500"/>
              <a:t>: then use expdp/impdp, etc.</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Execution</a:t>
            </a:r>
          </a:p>
        </p:txBody>
      </p:sp>
      <p:sp>
        <p:nvSpPr>
          <p:cNvPr id="189" name="Shape 189"/>
          <p:cNvSpPr txBox="1"/>
          <p:nvPr>
            <p:ph idx="1" type="body"/>
          </p:nvPr>
        </p:nvSpPr>
        <p:spPr>
          <a:xfrm>
            <a:off x="108900" y="634800"/>
            <a:ext cx="8934599" cy="1422600"/>
          </a:xfrm>
          <a:prstGeom prst="rect">
            <a:avLst/>
          </a:prstGeom>
        </p:spPr>
        <p:txBody>
          <a:bodyPr anchorCtr="0" anchor="t" bIns="91425" lIns="91425" rIns="91425" tIns="91425">
            <a:noAutofit/>
          </a:bodyPr>
          <a:lstStyle/>
          <a:p>
            <a:pPr lvl="0">
              <a:spcBef>
                <a:spcPts val="0"/>
              </a:spcBef>
              <a:buNone/>
            </a:pPr>
            <a:r>
              <a:rPr lang="en"/>
              <a:t>The database’s PL/SQL “engine” accepts and processes PL/SQL statements. SQL statements inside the PL/SQL are handed off to the SQL statement executor in the database.</a:t>
            </a:r>
          </a:p>
        </p:txBody>
      </p:sp>
      <p:pic>
        <p:nvPicPr>
          <p:cNvPr id="190" name="Shape 190"/>
          <p:cNvPicPr preferRelativeResize="0"/>
          <p:nvPr/>
        </p:nvPicPr>
        <p:blipFill>
          <a:blip r:embed="rId3">
            <a:alphaModFix/>
          </a:blip>
          <a:stretch>
            <a:fillRect/>
          </a:stretch>
        </p:blipFill>
        <p:spPr>
          <a:xfrm>
            <a:off x="4382875" y="2296212"/>
            <a:ext cx="3905250" cy="2657475"/>
          </a:xfrm>
          <a:prstGeom prst="rect">
            <a:avLst/>
          </a:prstGeom>
          <a:noFill/>
          <a:ln>
            <a:noFill/>
          </a:ln>
        </p:spPr>
      </p:pic>
    </p:spTree>
  </p:cSld>
  <p:clrMapOvr>
    <a:masterClrMapping/>
  </p:clrMapOvr>
  <p:transition spd="slow">
    <p:cut/>
  </p:transition>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2" name="Shape 1712"/>
        <p:cNvGrpSpPr/>
        <p:nvPr/>
      </p:nvGrpSpPr>
      <p:grpSpPr>
        <a:xfrm>
          <a:off x="0" y="0"/>
          <a:ext cx="0" cy="0"/>
          <a:chOff x="0" y="0"/>
          <a:chExt cx="0" cy="0"/>
        </a:xfrm>
      </p:grpSpPr>
      <p:sp>
        <p:nvSpPr>
          <p:cNvPr id="1713" name="Shape 1713">
            <a:hlinkClick r:id="rId3"/>
          </p:cNvPr>
          <p:cNvSpPr/>
          <p:nvPr/>
        </p:nvSpPr>
        <p:spPr>
          <a:xfrm>
            <a:off x="4090975" y="1277600"/>
            <a:ext cx="4892450" cy="3669325"/>
          </a:xfrm>
          <a:prstGeom prst="rect">
            <a:avLst/>
          </a:prstGeom>
          <a:blipFill>
            <a:blip r:embed="rId4">
              <a:alphaModFix/>
            </a:blip>
            <a:stretch>
              <a:fillRect/>
            </a:stretch>
          </a:blipFill>
          <a:ln>
            <a:noFill/>
          </a:ln>
        </p:spPr>
      </p:sp>
      <p:sp>
        <p:nvSpPr>
          <p:cNvPr id="1714" name="Shape 171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Code Org &amp; DevOps: Testing</a:t>
            </a:r>
          </a:p>
        </p:txBody>
      </p:sp>
      <p:sp>
        <p:nvSpPr>
          <p:cNvPr id="1715" name="Shape 1715"/>
          <p:cNvSpPr txBox="1"/>
          <p:nvPr>
            <p:ph idx="1" type="body"/>
          </p:nvPr>
        </p:nvSpPr>
        <p:spPr>
          <a:xfrm>
            <a:off x="108900" y="634800"/>
            <a:ext cx="8934599" cy="1025699"/>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Build or adopt Test Driven Development or Test First practices and tools.</a:t>
            </a:r>
          </a:p>
        </p:txBody>
      </p:sp>
      <p:sp>
        <p:nvSpPr>
          <p:cNvPr id="1716" name="Shape 1716"/>
          <p:cNvSpPr txBox="1"/>
          <p:nvPr/>
        </p:nvSpPr>
        <p:spPr>
          <a:xfrm>
            <a:off x="104275" y="1036775"/>
            <a:ext cx="4026000" cy="4056900"/>
          </a:xfrm>
          <a:prstGeom prst="rect">
            <a:avLst/>
          </a:prstGeom>
          <a:noFill/>
          <a:ln>
            <a:noFill/>
          </a:ln>
        </p:spPr>
        <p:txBody>
          <a:bodyPr anchorCtr="0" anchor="t" bIns="91425" lIns="91425" rIns="91425" tIns="91425">
            <a:noAutofit/>
          </a:bodyPr>
          <a:lstStyle/>
          <a:p>
            <a:pPr indent="-355600" lvl="0" marL="457200" rtl="0">
              <a:spcBef>
                <a:spcPts val="600"/>
              </a:spcBef>
              <a:buClr>
                <a:schemeClr val="dk2"/>
              </a:buClr>
              <a:buSzPct val="100000"/>
              <a:buChar char="●"/>
            </a:pPr>
            <a:r>
              <a:rPr lang="en" sz="2000">
                <a:solidFill>
                  <a:schemeClr val="dk2"/>
                </a:solidFill>
              </a:rPr>
              <a:t>Ensure each routine has been unit tested.</a:t>
            </a:r>
          </a:p>
          <a:p>
            <a:pPr indent="-355600" lvl="0" marL="457200" rtl="0">
              <a:spcBef>
                <a:spcPts val="600"/>
              </a:spcBef>
              <a:buClr>
                <a:schemeClr val="dk2"/>
              </a:buClr>
              <a:buSzPct val="100000"/>
              <a:buChar char="●"/>
            </a:pPr>
            <a:r>
              <a:rPr lang="en" sz="2000">
                <a:solidFill>
                  <a:schemeClr val="dk2"/>
                </a:solidFill>
              </a:rPr>
              <a:t>Ideally each unit-test has a data setup and teardown script.</a:t>
            </a:r>
          </a:p>
          <a:p>
            <a:pPr indent="-355600" lvl="0" marL="457200" rtl="0">
              <a:spcBef>
                <a:spcPts val="600"/>
              </a:spcBef>
              <a:buClr>
                <a:schemeClr val="dk2"/>
              </a:buClr>
              <a:buSzPct val="100000"/>
              <a:buChar char="●"/>
            </a:pPr>
            <a:r>
              <a:rPr lang="en" sz="2000">
                <a:solidFill>
                  <a:schemeClr val="dk2"/>
                </a:solidFill>
              </a:rPr>
              <a:t>Assemble the unit tests in a suite per package so the entire schema of PL/SQL can be regression tested with the push of a button.</a:t>
            </a:r>
          </a:p>
          <a:p>
            <a:pPr indent="-355600" lvl="0" marL="457200" rtl="0">
              <a:spcBef>
                <a:spcPts val="600"/>
              </a:spcBef>
              <a:buClr>
                <a:schemeClr val="dk2"/>
              </a:buClr>
              <a:buSzPct val="100000"/>
              <a:buChar char="●"/>
            </a:pPr>
            <a:r>
              <a:rPr lang="en" sz="2000">
                <a:solidFill>
                  <a:schemeClr val="dk2"/>
                </a:solidFill>
              </a:rPr>
              <a:t>Share scripts, SQL and tips in CM tool so QA understands DB change and can re-test.</a:t>
            </a:r>
          </a:p>
        </p:txBody>
      </p:sp>
      <p:cxnSp>
        <p:nvCxnSpPr>
          <p:cNvPr id="1717" name="Shape 1717"/>
          <p:cNvCxnSpPr/>
          <p:nvPr/>
        </p:nvCxnSpPr>
        <p:spPr>
          <a:xfrm flipH="1" rot="10800000">
            <a:off x="2586500" y="3934124"/>
            <a:ext cx="1457100" cy="160500"/>
          </a:xfrm>
          <a:prstGeom prst="straightConnector1">
            <a:avLst/>
          </a:prstGeom>
          <a:noFill/>
          <a:ln cap="flat" cmpd="sng" w="19050">
            <a:solidFill>
              <a:schemeClr val="dk2"/>
            </a:solidFill>
            <a:prstDash val="solid"/>
            <a:round/>
            <a:headEnd len="lg" w="lg" type="oval"/>
            <a:tailEnd len="lg" w="lg" type="triangle"/>
          </a:ln>
        </p:spPr>
      </p:cxnSp>
    </p:spTree>
  </p:cSld>
  <p:clrMapOvr>
    <a:masterClrMapping/>
  </p:clrMapOvr>
  <p:transition spd="slow">
    <p:cut/>
  </p:transition>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1" name="Shape 1721"/>
        <p:cNvGrpSpPr/>
        <p:nvPr/>
      </p:nvGrpSpPr>
      <p:grpSpPr>
        <a:xfrm>
          <a:off x="0" y="0"/>
          <a:ext cx="0" cy="0"/>
          <a:chOff x="0" y="0"/>
          <a:chExt cx="0" cy="0"/>
        </a:xfrm>
      </p:grpSpPr>
      <p:sp>
        <p:nvSpPr>
          <p:cNvPr id="1722" name="Shape 172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Code Org &amp; DevOps: Modeling</a:t>
            </a:r>
          </a:p>
        </p:txBody>
      </p:sp>
      <p:sp>
        <p:nvSpPr>
          <p:cNvPr id="1723" name="Shape 172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Perform conceptual (subject area), logical and physical modeling. Reverse engineer inherited schemas of data models.</a:t>
            </a:r>
          </a:p>
          <a:p>
            <a:pPr indent="-228600" lvl="0" marL="457200" rtl="0">
              <a:spcBef>
                <a:spcPts val="0"/>
              </a:spcBef>
              <a:buChar char="●"/>
            </a:pPr>
            <a:r>
              <a:rPr lang="en"/>
              <a:t>Break large ERDs into smaller functional submodels.</a:t>
            </a:r>
          </a:p>
          <a:p>
            <a:pPr indent="-228600" lvl="0" marL="457200" rtl="0">
              <a:spcBef>
                <a:spcPts val="0"/>
              </a:spcBef>
              <a:buChar char="●"/>
            </a:pPr>
            <a:r>
              <a:rPr lang="en"/>
              <a:t>Publish the models on the team/dept intranet/wiki</a:t>
            </a:r>
          </a:p>
          <a:p>
            <a:pPr indent="-228600" lvl="0" marL="457200" rtl="0">
              <a:spcBef>
                <a:spcPts val="0"/>
              </a:spcBef>
              <a:buChar char="●"/>
            </a:pPr>
            <a:r>
              <a:rPr lang="en"/>
              <a:t>Print key models and deliver to/train devs</a:t>
            </a:r>
          </a:p>
          <a:p>
            <a:pPr indent="-228600" lvl="0" marL="457200">
              <a:spcBef>
                <a:spcPts val="0"/>
              </a:spcBef>
              <a:buChar char="●"/>
            </a:pPr>
            <a:r>
              <a:rPr lang="en"/>
              <a:t>Recommendations: Embarcadero’s </a:t>
            </a:r>
            <a:r>
              <a:rPr lang="en" u="sng">
                <a:solidFill>
                  <a:schemeClr val="hlink"/>
                </a:solidFill>
                <a:hlinkClick r:id="rId3"/>
              </a:rPr>
              <a:t>ER/Studio Data Architect</a:t>
            </a:r>
            <a:r>
              <a:rPr lang="en"/>
              <a:t> and Oracle’s </a:t>
            </a:r>
            <a:r>
              <a:rPr lang="en" u="sng">
                <a:solidFill>
                  <a:schemeClr val="hlink"/>
                </a:solidFill>
                <a:hlinkClick r:id="rId4"/>
              </a:rPr>
              <a:t>SQL Data Modeler</a:t>
            </a:r>
          </a:p>
        </p:txBody>
      </p:sp>
    </p:spTree>
  </p:cSld>
  <p:clrMapOvr>
    <a:masterClrMapping/>
  </p:clrMapOvr>
  <p:transition spd="slow">
    <p:cut/>
  </p:transition>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7" name="Shape 1727"/>
        <p:cNvGrpSpPr/>
        <p:nvPr/>
      </p:nvGrpSpPr>
      <p:grpSpPr>
        <a:xfrm>
          <a:off x="0" y="0"/>
          <a:ext cx="0" cy="0"/>
          <a:chOff x="0" y="0"/>
          <a:chExt cx="0" cy="0"/>
        </a:xfrm>
      </p:grpSpPr>
      <p:sp>
        <p:nvSpPr>
          <p:cNvPr id="1728" name="Shape 172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729" name="Shape 1729"/>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730" name="Shape 1730"/>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chemeClr val="accent2"/>
              </a:buClr>
              <a:buSzPct val="100000"/>
              <a:buChar char="●"/>
            </a:pPr>
            <a:r>
              <a:rPr b="1" lang="en" sz="2400">
                <a:solidFill>
                  <a:schemeClr val="accent2"/>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4" name="Shape 1734"/>
        <p:cNvGrpSpPr/>
        <p:nvPr/>
      </p:nvGrpSpPr>
      <p:grpSpPr>
        <a:xfrm>
          <a:off x="0" y="0"/>
          <a:ext cx="0" cy="0"/>
          <a:chOff x="0" y="0"/>
          <a:chExt cx="0" cy="0"/>
        </a:xfrm>
      </p:grpSpPr>
      <p:sp>
        <p:nvSpPr>
          <p:cNvPr id="1735" name="Shape 173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Compilation &amp; Debug</a:t>
            </a:r>
          </a:p>
        </p:txBody>
      </p:sp>
      <p:sp>
        <p:nvSpPr>
          <p:cNvPr id="1736" name="Shape 173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Compile source code into Oracle database schema to turn it into a stored object.</a:t>
            </a:r>
          </a:p>
          <a:p>
            <a:pPr indent="-228600" lvl="1" marL="914400" rtl="0">
              <a:spcBef>
                <a:spcPts val="0"/>
              </a:spcBef>
              <a:buChar char="○"/>
            </a:pPr>
            <a:r>
              <a:rPr lang="en"/>
              <a:t>Manually compile using a tool like SQL*Plus</a:t>
            </a:r>
            <a:r>
              <a:rPr baseline="30000" lang="en"/>
              <a:t>1</a:t>
            </a:r>
            <a:r>
              <a:rPr lang="en"/>
              <a:t>, SQLcl or a PL/SQL IDE (usually only in the dev database)</a:t>
            </a:r>
          </a:p>
          <a:p>
            <a:pPr indent="-228600" lvl="1" marL="914400" rtl="0">
              <a:spcBef>
                <a:spcPts val="0"/>
              </a:spcBef>
              <a:buChar char="○"/>
            </a:pPr>
            <a:r>
              <a:rPr lang="en"/>
              <a:t>Use automation tools to compile in non-dev environments</a:t>
            </a:r>
          </a:p>
          <a:p>
            <a:pPr indent="-228600" lvl="0" marL="457200" rtl="0">
              <a:spcBef>
                <a:spcPts val="0"/>
              </a:spcBef>
              <a:buChar char="●"/>
            </a:pPr>
            <a:r>
              <a:rPr lang="en"/>
              <a:t>If there are compile-time or runtime errors, debug the object until it compiles and runs.</a:t>
            </a:r>
          </a:p>
        </p:txBody>
      </p:sp>
    </p:spTree>
  </p:cSld>
  <p:clrMapOvr>
    <a:masterClrMapping/>
  </p:clrMapOvr>
  <p:transition spd="slow">
    <p:cut/>
  </p:transition>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0" name="Shape 1740"/>
        <p:cNvGrpSpPr/>
        <p:nvPr/>
      </p:nvGrpSpPr>
      <p:grpSpPr>
        <a:xfrm>
          <a:off x="0" y="0"/>
          <a:ext cx="0" cy="0"/>
          <a:chOff x="0" y="0"/>
          <a:chExt cx="0" cy="0"/>
        </a:xfrm>
      </p:grpSpPr>
      <p:sp>
        <p:nvSpPr>
          <p:cNvPr id="1741" name="Shape 174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Compilation: Settings</a:t>
            </a:r>
          </a:p>
        </p:txBody>
      </p:sp>
      <p:sp>
        <p:nvSpPr>
          <p:cNvPr id="1742" name="Shape 174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Query USER_PLSQL_OBJECT_SETTINGS to see compilation settings used on existing units:</a:t>
            </a:r>
          </a:p>
          <a:p>
            <a:pPr indent="-368300" lvl="1" marL="914400" rtl="0">
              <a:spcBef>
                <a:spcPts val="0"/>
              </a:spcBef>
              <a:buSzPct val="100000"/>
              <a:buChar char="○"/>
            </a:pPr>
            <a:r>
              <a:rPr lang="en" sz="2200" u="sng">
                <a:solidFill>
                  <a:schemeClr val="hlink"/>
                </a:solidFill>
                <a:hlinkClick r:id="rId3"/>
              </a:rPr>
              <a:t>Optimize level</a:t>
            </a:r>
          </a:p>
          <a:p>
            <a:pPr indent="-368300" lvl="1" marL="914400" rtl="0">
              <a:spcBef>
                <a:spcPts val="0"/>
              </a:spcBef>
              <a:buSzPct val="100000"/>
              <a:buChar char="○"/>
            </a:pPr>
            <a:r>
              <a:rPr lang="en" sz="2200" u="sng">
                <a:solidFill>
                  <a:schemeClr val="hlink"/>
                </a:solidFill>
                <a:hlinkClick r:id="rId4"/>
              </a:rPr>
              <a:t>Native vs. interpreted</a:t>
            </a:r>
          </a:p>
          <a:p>
            <a:pPr indent="-368300" lvl="1" marL="914400" rtl="0">
              <a:spcBef>
                <a:spcPts val="0"/>
              </a:spcBef>
              <a:buSzPct val="100000"/>
              <a:buChar char="○"/>
            </a:pPr>
            <a:r>
              <a:rPr lang="en" sz="2200"/>
              <a:t>Compiled for </a:t>
            </a:r>
            <a:r>
              <a:rPr lang="en" sz="2200">
                <a:solidFill>
                  <a:schemeClr val="accent2"/>
                </a:solidFill>
              </a:rPr>
              <a:t>debug</a:t>
            </a:r>
            <a:r>
              <a:rPr baseline="30000" lang="en" sz="2200">
                <a:solidFill>
                  <a:schemeClr val="accent2"/>
                </a:solidFill>
              </a:rPr>
              <a:t>1</a:t>
            </a:r>
            <a:r>
              <a:rPr lang="en" sz="2200"/>
              <a:t> or not</a:t>
            </a:r>
          </a:p>
          <a:p>
            <a:pPr indent="-368300" lvl="1" marL="914400" rtl="0">
              <a:spcBef>
                <a:spcPts val="0"/>
              </a:spcBef>
              <a:buClr>
                <a:schemeClr val="accent2"/>
              </a:buClr>
              <a:buSzPct val="100000"/>
              <a:buChar char="○"/>
            </a:pPr>
            <a:r>
              <a:rPr lang="en" sz="2200" u="sng">
                <a:solidFill>
                  <a:schemeClr val="accent2"/>
                </a:solidFill>
                <a:hlinkClick r:id="rId5"/>
              </a:rPr>
              <a:t>Warnings setting</a:t>
            </a:r>
          </a:p>
          <a:p>
            <a:pPr indent="-368300" lvl="1" marL="914400" rtl="0">
              <a:spcBef>
                <a:spcPts val="0"/>
              </a:spcBef>
              <a:buSzPct val="100000"/>
              <a:buChar char="○"/>
            </a:pPr>
            <a:r>
              <a:rPr lang="en" sz="2200" u="sng">
                <a:solidFill>
                  <a:schemeClr val="hlink"/>
                </a:solidFill>
                <a:hlinkClick r:id="rId6"/>
              </a:rPr>
              <a:t>CC Flags</a:t>
            </a:r>
          </a:p>
          <a:p>
            <a:pPr indent="-368300" lvl="1" marL="914400" rtl="0">
              <a:spcBef>
                <a:spcPts val="0"/>
              </a:spcBef>
              <a:buSzPct val="100000"/>
              <a:buChar char="○"/>
            </a:pPr>
            <a:r>
              <a:rPr lang="en" sz="2200" u="sng">
                <a:solidFill>
                  <a:schemeClr val="hlink"/>
                </a:solidFill>
                <a:hlinkClick r:id="rId7"/>
              </a:rPr>
              <a:t>PL/SQL Scope setting</a:t>
            </a:r>
          </a:p>
          <a:p>
            <a:pPr lvl="0">
              <a:spcBef>
                <a:spcPts val="0"/>
              </a:spcBef>
              <a:buNone/>
            </a:pPr>
            <a:r>
              <a:t/>
            </a:r>
            <a:endParaRPr/>
          </a:p>
        </p:txBody>
      </p:sp>
      <p:sp>
        <p:nvSpPr>
          <p:cNvPr id="1743" name="Shape 1743"/>
          <p:cNvSpPr/>
          <p:nvPr/>
        </p:nvSpPr>
        <p:spPr>
          <a:xfrm>
            <a:off x="5075500" y="1643850"/>
            <a:ext cx="309300" cy="1912199"/>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4" name="Shape 1744"/>
          <p:cNvSpPr txBox="1"/>
          <p:nvPr/>
        </p:nvSpPr>
        <p:spPr>
          <a:xfrm>
            <a:off x="5465400" y="2240250"/>
            <a:ext cx="3578100" cy="7194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Each of these are worth the time to learn.</a:t>
            </a:r>
          </a:p>
          <a:p>
            <a:pPr lvl="0" rtl="0">
              <a:spcBef>
                <a:spcPts val="0"/>
              </a:spcBef>
              <a:buNone/>
            </a:pPr>
            <a:r>
              <a:rPr lang="en"/>
              <a:t>But only optimization, warnings and debug covered here.</a:t>
            </a:r>
          </a:p>
        </p:txBody>
      </p:sp>
    </p:spTree>
  </p:cSld>
  <p:clrMapOvr>
    <a:masterClrMapping/>
  </p:clrMapOvr>
  <p:transition spd="slow">
    <p:cut/>
  </p:transition>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8" name="Shape 1748"/>
        <p:cNvGrpSpPr/>
        <p:nvPr/>
      </p:nvGrpSpPr>
      <p:grpSpPr>
        <a:xfrm>
          <a:off x="0" y="0"/>
          <a:ext cx="0" cy="0"/>
          <a:chOff x="0" y="0"/>
          <a:chExt cx="0" cy="0"/>
        </a:xfrm>
      </p:grpSpPr>
      <p:sp>
        <p:nvSpPr>
          <p:cNvPr id="1749" name="Shape 174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Compilation: Settings</a:t>
            </a:r>
          </a:p>
        </p:txBody>
      </p:sp>
      <p:sp>
        <p:nvSpPr>
          <p:cNvPr id="1750" name="Shape 175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The 10g+ compilation parameter PLSQL_OPTIMIZE_LEVEL defaults to 2</a:t>
            </a:r>
            <a:r>
              <a:rPr baseline="30000" lang="en"/>
              <a:t>1</a:t>
            </a:r>
            <a:r>
              <a:rPr lang="en"/>
              <a:t>.</a:t>
            </a:r>
          </a:p>
          <a:p>
            <a:pPr indent="-228600" lvl="0" marL="457200" rtl="0">
              <a:spcBef>
                <a:spcPts val="0"/>
              </a:spcBef>
            </a:pPr>
            <a:r>
              <a:rPr lang="en"/>
              <a:t>May want to set it to 1 (debuggable and basic optimizations) to prevent inlining and code rearrangement or long compile times.</a:t>
            </a:r>
          </a:p>
          <a:p>
            <a:pPr indent="-228600" lvl="0" marL="457200" rtl="0">
              <a:spcBef>
                <a:spcPts val="0"/>
              </a:spcBef>
            </a:pPr>
            <a:r>
              <a:rPr lang="en"/>
              <a:t>May want to experiment with 3 for a wider range of optimizations, if your unit is a performance hotspot</a:t>
            </a:r>
            <a:r>
              <a:rPr baseline="30000" lang="en"/>
              <a:t>2</a:t>
            </a:r>
            <a:r>
              <a:rPr lang="en"/>
              <a:t>.</a:t>
            </a:r>
          </a:p>
          <a:p>
            <a:pPr lvl="0" rtl="0">
              <a:spcBef>
                <a:spcPts val="0"/>
              </a:spcBef>
              <a:buNone/>
            </a:pPr>
            <a:r>
              <a:t/>
            </a:r>
            <a:endParaRPr sz="2000">
              <a:latin typeface="Courier New"/>
              <a:ea typeface="Courier New"/>
              <a:cs typeface="Courier New"/>
              <a:sym typeface="Courier New"/>
            </a:endParaRPr>
          </a:p>
          <a:p>
            <a:pPr lvl="0">
              <a:spcBef>
                <a:spcPts val="0"/>
              </a:spcBef>
              <a:buNone/>
            </a:pPr>
            <a:r>
              <a:rPr lang="en" sz="2000">
                <a:latin typeface="Courier New"/>
                <a:ea typeface="Courier New"/>
                <a:cs typeface="Courier New"/>
                <a:sym typeface="Courier New"/>
              </a:rPr>
              <a:t>ALTER SESSION SET PLSQL_OPTIMIZE_LEVEL=1</a:t>
            </a:r>
          </a:p>
        </p:txBody>
      </p:sp>
    </p:spTree>
  </p:cSld>
  <p:clrMapOvr>
    <a:masterClrMapping/>
  </p:clrMapOvr>
  <p:transition spd="slow">
    <p:cut/>
  </p:transition>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4" name="Shape 1754"/>
        <p:cNvGrpSpPr/>
        <p:nvPr/>
      </p:nvGrpSpPr>
      <p:grpSpPr>
        <a:xfrm>
          <a:off x="0" y="0"/>
          <a:ext cx="0" cy="0"/>
          <a:chOff x="0" y="0"/>
          <a:chExt cx="0" cy="0"/>
        </a:xfrm>
      </p:grpSpPr>
      <p:sp>
        <p:nvSpPr>
          <p:cNvPr id="1755" name="Shape 175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Compiling: Warnings</a:t>
            </a:r>
          </a:p>
        </p:txBody>
      </p:sp>
      <p:sp>
        <p:nvSpPr>
          <p:cNvPr id="1756" name="Shape 175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Compile-time warnings (PLW-#####) are either severe, performance or informational.</a:t>
            </a:r>
          </a:p>
          <a:p>
            <a:pPr indent="-393700" lvl="0" marL="457200" rtl="0">
              <a:spcBef>
                <a:spcPts val="0"/>
              </a:spcBef>
              <a:buSzPct val="100000"/>
              <a:buChar char="●"/>
            </a:pPr>
            <a:r>
              <a:rPr lang="en" sz="2600"/>
              <a:t>Default setting DISABLE:ALL not typically sufficient for development. Better to start with ENABLE:ALL</a:t>
            </a:r>
          </a:p>
          <a:p>
            <a:pPr lvl="0" rtl="0">
              <a:spcBef>
                <a:spcPts val="0"/>
              </a:spcBef>
              <a:buNone/>
            </a:pPr>
            <a:r>
              <a:t/>
            </a:r>
            <a:endParaRPr sz="2600"/>
          </a:p>
          <a:p>
            <a:pPr indent="0" lvl="0" marL="457200" rtl="0">
              <a:spcBef>
                <a:spcPts val="0"/>
              </a:spcBef>
              <a:buNone/>
            </a:pPr>
            <a:r>
              <a:rPr lang="en" sz="2000">
                <a:latin typeface="Courier New"/>
                <a:ea typeface="Courier New"/>
                <a:cs typeface="Courier New"/>
                <a:sym typeface="Courier New"/>
              </a:rPr>
              <a:t>ALTER SYSTEM SET PLSQL_WARNINGS='ENABLE:ALL';</a:t>
            </a:r>
          </a:p>
          <a:p>
            <a:pPr lvl="0" rtl="0">
              <a:spcBef>
                <a:spcPts val="0"/>
              </a:spcBef>
              <a:buNone/>
            </a:pPr>
            <a:r>
              <a:t/>
            </a:r>
            <a:endParaRPr sz="2000">
              <a:latin typeface="Courier New"/>
              <a:ea typeface="Courier New"/>
              <a:cs typeface="Courier New"/>
              <a:sym typeface="Courier New"/>
            </a:endParaRPr>
          </a:p>
          <a:p>
            <a:pPr indent="-393700" lvl="0" marL="457200" rtl="0">
              <a:spcBef>
                <a:spcPts val="0"/>
              </a:spcBef>
              <a:buSzPct val="100000"/>
              <a:buChar char="●"/>
            </a:pPr>
            <a:r>
              <a:rPr lang="en" sz="2600"/>
              <a:t>Leave default DISABLE:ALL for higher environments.</a:t>
            </a:r>
          </a:p>
        </p:txBody>
      </p:sp>
    </p:spTree>
  </p:cSld>
  <p:clrMapOvr>
    <a:masterClrMapping/>
  </p:clrMapOvr>
  <p:transition spd="slow">
    <p:cut/>
  </p:transition>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0" name="Shape 1760"/>
        <p:cNvGrpSpPr/>
        <p:nvPr/>
      </p:nvGrpSpPr>
      <p:grpSpPr>
        <a:xfrm>
          <a:off x="0" y="0"/>
          <a:ext cx="0" cy="0"/>
          <a:chOff x="0" y="0"/>
          <a:chExt cx="0" cy="0"/>
        </a:xfrm>
      </p:grpSpPr>
      <p:sp>
        <p:nvSpPr>
          <p:cNvPr id="1761" name="Shape 176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Compilation: Warnings</a:t>
            </a:r>
          </a:p>
        </p:txBody>
      </p:sp>
      <p:sp>
        <p:nvSpPr>
          <p:cNvPr id="1762" name="Shape 1762"/>
          <p:cNvSpPr txBox="1"/>
          <p:nvPr>
            <p:ph idx="1" type="body"/>
          </p:nvPr>
        </p:nvSpPr>
        <p:spPr>
          <a:xfrm>
            <a:off x="108900" y="634800"/>
            <a:ext cx="8934599" cy="4427400"/>
          </a:xfrm>
          <a:prstGeom prst="rect">
            <a:avLst/>
          </a:prstGeom>
        </p:spPr>
        <p:txBody>
          <a:bodyPr anchorCtr="0" anchor="t" bIns="91425" lIns="91425" rIns="91425" tIns="91425">
            <a:noAutofit/>
          </a:bodyPr>
          <a:lstStyle/>
          <a:p>
            <a:pPr indent="-228600" lvl="0" marL="457200" rtl="0">
              <a:spcBef>
                <a:spcPts val="0"/>
              </a:spcBef>
              <a:buChar char="●"/>
            </a:pPr>
            <a:r>
              <a:rPr lang="en"/>
              <a:t>Altering PLSQL_WARNINGS can be done for entire system, session or individual PL/SQL unit.</a:t>
            </a:r>
          </a:p>
          <a:p>
            <a:pPr lvl="0" rtl="0">
              <a:spcBef>
                <a:spcPts val="0"/>
              </a:spcBef>
              <a:buNone/>
            </a:pPr>
            <a:r>
              <a:rPr lang="en" sz="2000">
                <a:latin typeface="Courier New"/>
                <a:ea typeface="Courier New"/>
                <a:cs typeface="Courier New"/>
                <a:sym typeface="Courier New"/>
              </a:rPr>
              <a:t>PLSQL_WARNINGS = '</a:t>
            </a:r>
            <a:r>
              <a:rPr i="1" lang="en" sz="2000">
                <a:latin typeface="Courier New"/>
                <a:ea typeface="Courier New"/>
                <a:cs typeface="Courier New"/>
                <a:sym typeface="Courier New"/>
              </a:rPr>
              <a:t>value_clause</a:t>
            </a:r>
            <a:r>
              <a:rPr lang="en" sz="2000">
                <a:latin typeface="Courier New"/>
                <a:ea typeface="Courier New"/>
                <a:cs typeface="Courier New"/>
                <a:sym typeface="Courier New"/>
              </a:rPr>
              <a:t>' [, '</a:t>
            </a:r>
            <a:r>
              <a:rPr i="1" lang="en" sz="2000">
                <a:latin typeface="Courier New"/>
                <a:ea typeface="Courier New"/>
                <a:cs typeface="Courier New"/>
                <a:sym typeface="Courier New"/>
              </a:rPr>
              <a:t>value_clause</a:t>
            </a:r>
            <a:r>
              <a:rPr lang="en" sz="2000">
                <a:latin typeface="Courier New"/>
                <a:ea typeface="Courier New"/>
                <a:cs typeface="Courier New"/>
                <a:sym typeface="Courier New"/>
              </a:rPr>
              <a:t>']...</a:t>
            </a:r>
          </a:p>
          <a:p>
            <a:pPr lvl="0" rtl="0">
              <a:spcBef>
                <a:spcPts val="0"/>
              </a:spcBef>
              <a:buNone/>
            </a:pPr>
            <a:r>
              <a:rPr lang="en"/>
              <a:t>Where</a:t>
            </a:r>
            <a:r>
              <a:rPr lang="en" sz="2000">
                <a:latin typeface="Courier New"/>
                <a:ea typeface="Courier New"/>
                <a:cs typeface="Courier New"/>
                <a:sym typeface="Courier New"/>
              </a:rPr>
              <a:t> </a:t>
            </a:r>
            <a:r>
              <a:rPr i="1" lang="en" sz="2000">
                <a:latin typeface="Courier New"/>
                <a:ea typeface="Courier New"/>
                <a:cs typeface="Courier New"/>
                <a:sym typeface="Courier New"/>
              </a:rPr>
              <a:t>value_clause </a:t>
            </a:r>
            <a:r>
              <a:rPr lang="en" sz="2000">
                <a:latin typeface="Courier New"/>
                <a:ea typeface="Courier New"/>
                <a:cs typeface="Courier New"/>
                <a:sym typeface="Courier New"/>
              </a:rPr>
              <a:t>= </a:t>
            </a:r>
            <a:r>
              <a:rPr i="1" lang="en" sz="2000">
                <a:latin typeface="Courier New"/>
                <a:ea typeface="Courier New"/>
                <a:cs typeface="Courier New"/>
                <a:sym typeface="Courier New"/>
              </a:rPr>
              <a:t>qualifier</a:t>
            </a:r>
            <a:r>
              <a:rPr lang="en" sz="2000">
                <a:latin typeface="Courier New"/>
                <a:ea typeface="Courier New"/>
                <a:cs typeface="Courier New"/>
                <a:sym typeface="Courier New"/>
              </a:rPr>
              <a:t>:</a:t>
            </a:r>
            <a:r>
              <a:rPr i="1" lang="en" sz="2000">
                <a:latin typeface="Courier New"/>
                <a:ea typeface="Courier New"/>
                <a:cs typeface="Courier New"/>
                <a:sym typeface="Courier New"/>
              </a:rPr>
              <a:t>modifier</a:t>
            </a:r>
          </a:p>
          <a:p>
            <a:pPr lvl="0" rtl="0">
              <a:spcBef>
                <a:spcPts val="0"/>
              </a:spcBef>
              <a:buNone/>
            </a:pPr>
            <a:r>
              <a:rPr lang="en"/>
              <a:t>Where</a:t>
            </a:r>
            <a:r>
              <a:rPr lang="en" sz="2000">
                <a:latin typeface="Courier New"/>
                <a:ea typeface="Courier New"/>
                <a:cs typeface="Courier New"/>
                <a:sym typeface="Courier New"/>
              </a:rPr>
              <a:t> </a:t>
            </a:r>
            <a:r>
              <a:rPr i="1" lang="en" sz="2000">
                <a:latin typeface="Courier New"/>
                <a:ea typeface="Courier New"/>
                <a:cs typeface="Courier New"/>
                <a:sym typeface="Courier New"/>
              </a:rPr>
              <a:t>qualifier </a:t>
            </a:r>
            <a:r>
              <a:rPr lang="en" sz="2000">
                <a:latin typeface="Courier New"/>
                <a:ea typeface="Courier New"/>
                <a:cs typeface="Courier New"/>
                <a:sym typeface="Courier New"/>
              </a:rPr>
              <a:t>= {ENABLE | DISABLE | ERROR}</a:t>
            </a:r>
          </a:p>
          <a:p>
            <a:pPr lvl="0" rtl="0">
              <a:spcBef>
                <a:spcPts val="0"/>
              </a:spcBef>
              <a:buNone/>
            </a:pPr>
            <a:r>
              <a:rPr lang="en"/>
              <a:t>and</a:t>
            </a:r>
            <a:r>
              <a:rPr lang="en" sz="2000">
                <a:latin typeface="Courier New"/>
                <a:ea typeface="Courier New"/>
                <a:cs typeface="Courier New"/>
                <a:sym typeface="Courier New"/>
              </a:rPr>
              <a:t> </a:t>
            </a:r>
            <a:r>
              <a:rPr i="1" lang="en" sz="2000">
                <a:latin typeface="Courier New"/>
                <a:ea typeface="Courier New"/>
                <a:cs typeface="Courier New"/>
                <a:sym typeface="Courier New"/>
              </a:rPr>
              <a:t>modifier </a:t>
            </a:r>
            <a:r>
              <a:rPr lang="en" sz="2000">
                <a:latin typeface="Courier New"/>
                <a:ea typeface="Courier New"/>
                <a:cs typeface="Courier New"/>
                <a:sym typeface="Courier New"/>
              </a:rPr>
              <a:t>= { ALL|SEVERE|INFORMATIONAL|PERFORMANCE| </a:t>
            </a:r>
          </a:p>
          <a:p>
            <a:pPr lvl="0" rtl="0">
              <a:spcBef>
                <a:spcPts val="0"/>
              </a:spcBef>
              <a:buNone/>
            </a:pPr>
            <a:r>
              <a:rPr lang="en" sz="2000">
                <a:latin typeface="Courier New"/>
                <a:ea typeface="Courier New"/>
                <a:cs typeface="Courier New"/>
                <a:sym typeface="Courier New"/>
              </a:rPr>
              <a:t> { </a:t>
            </a:r>
            <a:r>
              <a:rPr i="1" lang="en" sz="2000">
                <a:latin typeface="Courier New"/>
                <a:ea typeface="Courier New"/>
                <a:cs typeface="Courier New"/>
                <a:sym typeface="Courier New"/>
              </a:rPr>
              <a:t>errcode </a:t>
            </a:r>
            <a:r>
              <a:rPr lang="en" sz="2000">
                <a:latin typeface="Courier New"/>
                <a:ea typeface="Courier New"/>
                <a:cs typeface="Courier New"/>
                <a:sym typeface="Courier New"/>
              </a:rPr>
              <a:t>| (</a:t>
            </a:r>
            <a:r>
              <a:rPr i="1" lang="en" sz="2000">
                <a:latin typeface="Courier New"/>
                <a:ea typeface="Courier New"/>
                <a:cs typeface="Courier New"/>
                <a:sym typeface="Courier New"/>
              </a:rPr>
              <a:t>errcode</a:t>
            </a:r>
            <a:r>
              <a:rPr lang="en" sz="2000">
                <a:latin typeface="Courier New"/>
                <a:ea typeface="Courier New"/>
                <a:cs typeface="Courier New"/>
                <a:sym typeface="Courier New"/>
              </a:rPr>
              <a:t> [, </a:t>
            </a:r>
            <a:r>
              <a:rPr i="1" lang="en" sz="2000">
                <a:latin typeface="Courier New"/>
                <a:ea typeface="Courier New"/>
                <a:cs typeface="Courier New"/>
                <a:sym typeface="Courier New"/>
              </a:rPr>
              <a:t>errcode </a:t>
            </a:r>
            <a:r>
              <a:rPr lang="en" sz="2000">
                <a:latin typeface="Courier New"/>
                <a:ea typeface="Courier New"/>
                <a:cs typeface="Courier New"/>
                <a:sym typeface="Courier New"/>
              </a:rPr>
              <a:t>] ...) }</a:t>
            </a:r>
          </a:p>
          <a:p>
            <a:pPr lvl="0" rtl="0">
              <a:spcBef>
                <a:spcPts val="0"/>
              </a:spcBef>
              <a:buNone/>
            </a:pPr>
            <a:r>
              <a:rPr lang="en" sz="2000">
                <a:latin typeface="Courier New"/>
                <a:ea typeface="Courier New"/>
                <a:cs typeface="Courier New"/>
                <a:sym typeface="Courier New"/>
              </a:rPr>
              <a:t>}</a:t>
            </a:r>
          </a:p>
          <a:p>
            <a:pPr lvl="0">
              <a:spcBef>
                <a:spcPts val="0"/>
              </a:spcBef>
              <a:buClr>
                <a:schemeClr val="dk1"/>
              </a:buClr>
              <a:buSzPct val="44000"/>
              <a:buFont typeface="Arial"/>
              <a:buNone/>
            </a:pPr>
            <a:r>
              <a:rPr lang="en" sz="2500"/>
              <a:t>The ERROR qualifier and errcode</a:t>
            </a:r>
            <a:r>
              <a:rPr baseline="30000" lang="en" sz="2500"/>
              <a:t>1</a:t>
            </a:r>
            <a:r>
              <a:rPr lang="en" sz="2500"/>
              <a:t> modifier treat the code as an error instead of a warning.</a:t>
            </a:r>
          </a:p>
        </p:txBody>
      </p:sp>
    </p:spTree>
  </p:cSld>
  <p:clrMapOvr>
    <a:masterClrMapping/>
  </p:clrMapOvr>
  <p:transition spd="slow">
    <p:cut/>
  </p:transition>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6" name="Shape 1766"/>
        <p:cNvGrpSpPr/>
        <p:nvPr/>
      </p:nvGrpSpPr>
      <p:grpSpPr>
        <a:xfrm>
          <a:off x="0" y="0"/>
          <a:ext cx="0" cy="0"/>
          <a:chOff x="0" y="0"/>
          <a:chExt cx="0" cy="0"/>
        </a:xfrm>
      </p:grpSpPr>
      <p:sp>
        <p:nvSpPr>
          <p:cNvPr id="1767" name="Shape 176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Compilation: Warnings</a:t>
            </a:r>
          </a:p>
        </p:txBody>
      </p:sp>
      <p:sp>
        <p:nvSpPr>
          <p:cNvPr id="1768" name="Shape 1768"/>
          <p:cNvSpPr txBox="1"/>
          <p:nvPr>
            <p:ph idx="1" type="body"/>
          </p:nvPr>
        </p:nvSpPr>
        <p:spPr>
          <a:xfrm>
            <a:off x="108900" y="634800"/>
            <a:ext cx="8934599" cy="4419599"/>
          </a:xfrm>
          <a:prstGeom prst="rect">
            <a:avLst/>
          </a:prstGeom>
        </p:spPr>
        <p:txBody>
          <a:bodyPr anchorCtr="0" anchor="t" bIns="91425" lIns="91425" rIns="91425" tIns="91425">
            <a:noAutofit/>
          </a:bodyPr>
          <a:lstStyle/>
          <a:p>
            <a:pPr lvl="0" rtl="0">
              <a:spcBef>
                <a:spcPts val="0"/>
              </a:spcBef>
              <a:buNone/>
            </a:pPr>
            <a:r>
              <a:rPr lang="en"/>
              <a:t>Examples:</a:t>
            </a:r>
          </a:p>
          <a:p>
            <a:pPr lvl="0" rtl="0">
              <a:spcBef>
                <a:spcPts val="0"/>
              </a:spcBef>
              <a:buNone/>
            </a:pPr>
            <a:r>
              <a:rPr lang="en" sz="2000">
                <a:latin typeface="Courier New"/>
                <a:ea typeface="Courier New"/>
                <a:cs typeface="Courier New"/>
                <a:sym typeface="Courier New"/>
              </a:rPr>
              <a:t>ALTER SYSTEM SET PLSQL_WARNINGS='DISABLE:ALL';</a:t>
            </a:r>
          </a:p>
          <a:p>
            <a:pPr lvl="0" rtl="0">
              <a:spcBef>
                <a:spcPts val="0"/>
              </a:spcBef>
              <a:buClr>
                <a:schemeClr val="dk1"/>
              </a:buClr>
              <a:buSzPct val="55000"/>
              <a:buFont typeface="Arial"/>
              <a:buNone/>
            </a:pPr>
            <a:r>
              <a:rPr lang="en" sz="2000">
                <a:latin typeface="Courier New"/>
                <a:ea typeface="Courier New"/>
                <a:cs typeface="Courier New"/>
                <a:sym typeface="Courier New"/>
              </a:rPr>
              <a:t>ALTER SESSION SET PLSQL_WARNINGS='ENABLE:ALL';</a:t>
            </a:r>
          </a:p>
          <a:p>
            <a:pPr lvl="0" rtl="0">
              <a:spcBef>
                <a:spcPts val="0"/>
              </a:spcBef>
              <a:buNone/>
            </a:pPr>
            <a:r>
              <a:rPr lang="en" sz="1400">
                <a:latin typeface="Courier New"/>
                <a:ea typeface="Courier New"/>
                <a:cs typeface="Courier New"/>
                <a:sym typeface="Courier New"/>
              </a:rPr>
              <a:t>EXEC DBMS_WARNING</a:t>
            </a:r>
            <a:r>
              <a:rPr baseline="30000" lang="en" sz="1400">
                <a:latin typeface="Courier New"/>
                <a:ea typeface="Courier New"/>
                <a:cs typeface="Courier New"/>
                <a:sym typeface="Courier New"/>
              </a:rPr>
              <a:t>1</a:t>
            </a:r>
            <a:r>
              <a:rPr lang="en" sz="1400">
                <a:latin typeface="Courier New"/>
                <a:ea typeface="Courier New"/>
                <a:cs typeface="Courier New"/>
                <a:sym typeface="Courier New"/>
              </a:rPr>
              <a:t>.set_warning_setting_string('ENABLE:ALL', 'SESSION');</a:t>
            </a:r>
          </a:p>
          <a:p>
            <a:pPr lvl="0" rtl="0">
              <a:spcBef>
                <a:spcPts val="0"/>
              </a:spcBef>
              <a:buClr>
                <a:schemeClr val="dk1"/>
              </a:buClr>
              <a:buSzPct val="55000"/>
              <a:buFont typeface="Arial"/>
              <a:buNone/>
            </a:pPr>
            <a:r>
              <a:rPr lang="en" sz="2000">
                <a:latin typeface="Courier New"/>
                <a:ea typeface="Courier New"/>
                <a:cs typeface="Courier New"/>
                <a:sym typeface="Courier New"/>
              </a:rPr>
              <a:t>ALTER PACKAGE mail COMPILE PLSQL_WARNINGS='ENABLE:ALL'</a:t>
            </a:r>
          </a:p>
          <a:p>
            <a:pPr lvl="0" rtl="0">
              <a:spcBef>
                <a:spcPts val="0"/>
              </a:spcBef>
              <a:buNone/>
            </a:pPr>
            <a:r>
              <a:rPr lang="en" sz="2000">
                <a:latin typeface="Courier New"/>
                <a:ea typeface="Courier New"/>
                <a:cs typeface="Courier New"/>
                <a:sym typeface="Courier New"/>
              </a:rPr>
              <a:t>ALTER PACKAGE env COMPILE PLSQL_WARNINGS='ENABLE:SEVERE', 'ENABLE:PERFORMANCE', 'DISABLE:INFORMATIONAL’, 'ERROR:06002';</a:t>
            </a:r>
          </a:p>
          <a:p>
            <a:pPr lvl="0" rtl="0">
              <a:spcBef>
                <a:spcPts val="0"/>
              </a:spcBef>
              <a:buNone/>
            </a:pPr>
            <a:r>
              <a:t/>
            </a:r>
            <a:endParaRPr i="1"/>
          </a:p>
          <a:p>
            <a:pPr lvl="0" rtl="0">
              <a:spcBef>
                <a:spcPts val="0"/>
              </a:spcBef>
              <a:buClr>
                <a:schemeClr val="dk1"/>
              </a:buClr>
              <a:buSzPct val="55000"/>
              <a:buFont typeface="Arial"/>
              <a:buNone/>
            </a:pPr>
            <a:r>
              <a:rPr i="1" lang="en"/>
              <a:t>Note: </a:t>
            </a:r>
            <a:r>
              <a:rPr lang="en"/>
              <a:t>Altering a package alters the package body setting as well.</a:t>
            </a:r>
          </a:p>
          <a:p>
            <a:pPr lvl="0">
              <a:spcBef>
                <a:spcPts val="0"/>
              </a:spcBef>
              <a:buNone/>
            </a:pPr>
            <a:r>
              <a:t/>
            </a:r>
            <a:endParaRPr sz="2000">
              <a:latin typeface="Courier New"/>
              <a:ea typeface="Courier New"/>
              <a:cs typeface="Courier New"/>
              <a:sym typeface="Courier New"/>
            </a:endParaRPr>
          </a:p>
        </p:txBody>
      </p:sp>
    </p:spTree>
  </p:cSld>
  <p:clrMapOvr>
    <a:masterClrMapping/>
  </p:clrMapOvr>
  <p:transition spd="slow">
    <p:cut/>
  </p:transition>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2" name="Shape 1772"/>
        <p:cNvGrpSpPr/>
        <p:nvPr/>
      </p:nvGrpSpPr>
      <p:grpSpPr>
        <a:xfrm>
          <a:off x="0" y="0"/>
          <a:ext cx="0" cy="0"/>
          <a:chOff x="0" y="0"/>
          <a:chExt cx="0" cy="0"/>
        </a:xfrm>
      </p:grpSpPr>
      <p:sp>
        <p:nvSpPr>
          <p:cNvPr id="1773" name="Shape 1773"/>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Compilation: Warnings</a:t>
            </a:r>
          </a:p>
        </p:txBody>
      </p:sp>
      <p:graphicFrame>
        <p:nvGraphicFramePr>
          <p:cNvPr id="1774" name="Shape 1774"/>
          <p:cNvGraphicFramePr/>
          <p:nvPr/>
        </p:nvGraphicFramePr>
        <p:xfrm>
          <a:off x="146450" y="695175"/>
          <a:ext cx="3000000" cy="3000000"/>
        </p:xfrm>
        <a:graphic>
          <a:graphicData uri="http://schemas.openxmlformats.org/drawingml/2006/table">
            <a:tbl>
              <a:tblPr>
                <a:noFill/>
                <a:tableStyleId>{3C02302D-1A38-4B88-AC61-B8E5A3A355C6}</a:tableStyleId>
              </a:tblPr>
              <a:tblGrid>
                <a:gridCol w="4425550"/>
                <a:gridCol w="4425550"/>
              </a:tblGrid>
              <a:tr h="2300950">
                <a:tc gridSpan="2">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ALTER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SESSION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PLSQL_WARNINGS=</a:t>
                      </a:r>
                      <a:r>
                        <a:rPr lang="en" sz="1000">
                          <a:solidFill>
                            <a:srgbClr val="FF0000"/>
                          </a:solidFill>
                          <a:latin typeface="Courier New"/>
                          <a:ea typeface="Courier New"/>
                          <a:cs typeface="Courier New"/>
                          <a:sym typeface="Courier New"/>
                        </a:rPr>
                        <a:t>'ENABLE:ALL'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PROCEDURE</a:t>
                      </a:r>
                      <a:r>
                        <a:rPr lang="en" sz="1000">
                          <a:solidFill>
                            <a:srgbClr val="000080"/>
                          </a:solidFill>
                          <a:latin typeface="Courier New"/>
                          <a:ea typeface="Courier New"/>
                          <a:cs typeface="Courier New"/>
                          <a:sym typeface="Courier New"/>
                        </a:rPr>
                        <a:t> test_warn </a:t>
                      </a:r>
                      <a:r>
                        <a:rPr b="1" lang="en" sz="1000">
                          <a:solidFill>
                            <a:srgbClr val="003366"/>
                          </a:solidFill>
                          <a:latin typeface="Courier New"/>
                          <a:ea typeface="Courier New"/>
                          <a:cs typeface="Courier New"/>
                          <a:sym typeface="Courier New"/>
                        </a:rPr>
                        <a:t>AS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COUNT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l_count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user_objects;</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EXCEPTION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OTHERS</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test_warn;</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hMerge="1"/>
              </a:tr>
              <a:tr h="1970550">
                <a:tc gridSpan="2">
                  <a:txBody>
                    <a:bodyPr>
                      <a:noAutofit/>
                    </a:bodyPr>
                    <a:lstStyle/>
                    <a:p>
                      <a:pPr lvl="0" rtl="0">
                        <a:spcBef>
                          <a:spcPts val="0"/>
                        </a:spcBef>
                        <a:buNone/>
                      </a:pPr>
                      <a:r>
                        <a:rPr lang="en" sz="1000">
                          <a:latin typeface="Courier New"/>
                          <a:ea typeface="Courier New"/>
                          <a:cs typeface="Courier New"/>
                          <a:sym typeface="Courier New"/>
                        </a:rPr>
                        <a:t>SP2-0804: Procedure created with compilation warnings</a:t>
                      </a:r>
                    </a:p>
                    <a:p>
                      <a:pPr lvl="0" rtl="0">
                        <a:spcBef>
                          <a:spcPts val="0"/>
                        </a:spcBef>
                        <a:buNone/>
                      </a:pPr>
                      <a:r>
                        <a:t/>
                      </a:r>
                      <a:endParaRPr sz="1000">
                        <a:latin typeface="Courier New"/>
                        <a:ea typeface="Courier New"/>
                        <a:cs typeface="Courier New"/>
                        <a:sym typeface="Courier New"/>
                      </a:endParaRPr>
                    </a:p>
                    <a:p>
                      <a:pPr lvl="0" rtl="0">
                        <a:spcBef>
                          <a:spcPts val="0"/>
                        </a:spcBef>
                        <a:buNone/>
                      </a:pPr>
                      <a:r>
                        <a:rPr lang="en" sz="1000">
                          <a:latin typeface="Courier New"/>
                          <a:ea typeface="Courier New"/>
                          <a:cs typeface="Courier New"/>
                          <a:sym typeface="Courier New"/>
                        </a:rPr>
                        <a:t>SQL&gt; show error</a:t>
                      </a:r>
                    </a:p>
                    <a:p>
                      <a:pPr lvl="0" rtl="0">
                        <a:spcBef>
                          <a:spcPts val="0"/>
                        </a:spcBef>
                        <a:buNone/>
                      </a:pPr>
                      <a:r>
                        <a:rPr lang="en" sz="1000">
                          <a:latin typeface="Courier New"/>
                          <a:ea typeface="Courier New"/>
                          <a:cs typeface="Courier New"/>
                          <a:sym typeface="Courier New"/>
                        </a:rPr>
                        <a:t>Errors for PROCEDURE TEST_WARN:</a:t>
                      </a:r>
                    </a:p>
                    <a:p>
                      <a:pPr lvl="0" rtl="0">
                        <a:spcBef>
                          <a:spcPts val="0"/>
                        </a:spcBef>
                        <a:buNone/>
                      </a:pPr>
                      <a:r>
                        <a:t/>
                      </a:r>
                      <a:endParaRPr sz="1000">
                        <a:latin typeface="Courier New"/>
                        <a:ea typeface="Courier New"/>
                        <a:cs typeface="Courier New"/>
                        <a:sym typeface="Courier New"/>
                      </a:endParaRPr>
                    </a:p>
                    <a:p>
                      <a:pPr lvl="0" rtl="0">
                        <a:spcBef>
                          <a:spcPts val="0"/>
                        </a:spcBef>
                        <a:buNone/>
                      </a:pPr>
                      <a:r>
                        <a:rPr lang="en" sz="1000">
                          <a:latin typeface="Courier New"/>
                          <a:ea typeface="Courier New"/>
                          <a:cs typeface="Courier New"/>
                          <a:sym typeface="Courier New"/>
                        </a:rPr>
                        <a:t>LINE/COL ERROR</a:t>
                      </a:r>
                    </a:p>
                    <a:p>
                      <a:pPr lvl="0" rtl="0">
                        <a:spcBef>
                          <a:spcPts val="0"/>
                        </a:spcBef>
                        <a:buNone/>
                      </a:pPr>
                      <a:r>
                        <a:rPr lang="en" sz="1000">
                          <a:latin typeface="Courier New"/>
                          <a:ea typeface="Courier New"/>
                          <a:cs typeface="Courier New"/>
                          <a:sym typeface="Courier New"/>
                        </a:rPr>
                        <a:t>-------- -----------------------------------------------------------------</a:t>
                      </a:r>
                    </a:p>
                    <a:p>
                      <a:pPr lvl="0" rtl="0">
                        <a:spcBef>
                          <a:spcPts val="0"/>
                        </a:spcBef>
                        <a:buNone/>
                      </a:pPr>
                      <a:r>
                        <a:rPr lang="en" sz="1000">
                          <a:latin typeface="Courier New"/>
                          <a:ea typeface="Courier New"/>
                          <a:cs typeface="Courier New"/>
                          <a:sym typeface="Courier New"/>
                        </a:rPr>
                        <a:t>1/1      PLW-05018: unit TEST_WARN omitted optional AUTHID clause; default</a:t>
                      </a:r>
                    </a:p>
                    <a:p>
                      <a:pPr lvl="0" rtl="0">
                        <a:spcBef>
                          <a:spcPts val="0"/>
                        </a:spcBef>
                        <a:buNone/>
                      </a:pPr>
                      <a:r>
                        <a:rPr lang="en" sz="1000">
                          <a:latin typeface="Courier New"/>
                          <a:ea typeface="Courier New"/>
                          <a:cs typeface="Courier New"/>
                          <a:sym typeface="Courier New"/>
                        </a:rPr>
                        <a:t>         value DEFINER used</a:t>
                      </a:r>
                    </a:p>
                    <a:p>
                      <a:pPr lvl="0" rtl="0">
                        <a:spcBef>
                          <a:spcPts val="0"/>
                        </a:spcBef>
                        <a:buNone/>
                      </a:pPr>
                      <a:r>
                        <a:t/>
                      </a:r>
                      <a:endParaRPr sz="1000">
                        <a:latin typeface="Courier New"/>
                        <a:ea typeface="Courier New"/>
                        <a:cs typeface="Courier New"/>
                        <a:sym typeface="Courier New"/>
                      </a:endParaRPr>
                    </a:p>
                    <a:p>
                      <a:pPr lvl="0" rtl="0">
                        <a:spcBef>
                          <a:spcPts val="0"/>
                        </a:spcBef>
                        <a:buNone/>
                      </a:pPr>
                      <a:r>
                        <a:rPr lang="en" sz="1000">
                          <a:latin typeface="Courier New"/>
                          <a:ea typeface="Courier New"/>
                          <a:cs typeface="Courier New"/>
                          <a:sym typeface="Courier New"/>
                        </a:rPr>
                        <a:t>8/9      </a:t>
                      </a:r>
                      <a:r>
                        <a:rPr lang="en" sz="1000">
                          <a:solidFill>
                            <a:srgbClr val="FF0000"/>
                          </a:solidFill>
                          <a:latin typeface="Courier New"/>
                          <a:ea typeface="Courier New"/>
                          <a:cs typeface="Courier New"/>
                          <a:sym typeface="Courier New"/>
                        </a:rPr>
                        <a:t>PLW-06009: procedure "TEST_WARN" OTHERS handler does not end in</a:t>
                      </a:r>
                    </a:p>
                    <a:p>
                      <a:pPr lvl="0" rtl="0">
                        <a:spcBef>
                          <a:spcPts val="0"/>
                        </a:spcBef>
                        <a:buNone/>
                      </a:pPr>
                      <a:r>
                        <a:rPr lang="en" sz="1000">
                          <a:solidFill>
                            <a:srgbClr val="FF0000"/>
                          </a:solidFill>
                          <a:latin typeface="Courier New"/>
                          <a:ea typeface="Courier New"/>
                          <a:cs typeface="Courier New"/>
                          <a:sym typeface="Courier New"/>
                        </a:rPr>
                        <a:t>         RAISE or RAISE_APPLICATION_ERROR</a:t>
                      </a:r>
                    </a:p>
                  </a:txBody>
                  <a:tcPr marT="91425" marB="91425" marR="91425" marL="91425">
                    <a:solidFill>
                      <a:srgbClr val="D9D9D9"/>
                    </a:solidFill>
                  </a:tcPr>
                </a:tc>
                <a:tc hMerge="1"/>
              </a:tr>
            </a:tbl>
          </a:graphicData>
        </a:graphic>
      </p:graphicFrame>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Execution: Hello World</a:t>
            </a:r>
          </a:p>
        </p:txBody>
      </p:sp>
      <p:sp>
        <p:nvSpPr>
          <p:cNvPr id="196" name="Shape 196"/>
          <p:cNvSpPr txBox="1"/>
          <p:nvPr>
            <p:ph idx="1" type="body"/>
          </p:nvPr>
        </p:nvSpPr>
        <p:spPr>
          <a:xfrm>
            <a:off x="108900" y="634800"/>
            <a:ext cx="8934599" cy="1171199"/>
          </a:xfrm>
          <a:prstGeom prst="rect">
            <a:avLst/>
          </a:prstGeom>
        </p:spPr>
        <p:txBody>
          <a:bodyPr anchorCtr="0" anchor="t" bIns="91425" lIns="91425" rIns="91425" tIns="91425">
            <a:noAutofit/>
          </a:bodyPr>
          <a:lstStyle/>
          <a:p>
            <a:pPr lvl="0" rtl="0">
              <a:spcBef>
                <a:spcPts val="0"/>
              </a:spcBef>
              <a:buNone/>
            </a:pPr>
            <a:r>
              <a:rPr lang="en"/>
              <a:t>Let’s write and execute the “Hello World” program in PL/SQL and run it in SQL*Plus.</a:t>
            </a:r>
          </a:p>
          <a:p>
            <a:pPr lvl="0">
              <a:spcBef>
                <a:spcPts val="0"/>
              </a:spcBef>
              <a:buNone/>
            </a:pPr>
            <a:r>
              <a:t/>
            </a:r>
            <a:endParaRPr/>
          </a:p>
        </p:txBody>
      </p:sp>
      <p:sp>
        <p:nvSpPr>
          <p:cNvPr id="197" name="Shape 197"/>
          <p:cNvSpPr txBox="1"/>
          <p:nvPr/>
        </p:nvSpPr>
        <p:spPr>
          <a:xfrm>
            <a:off x="236875" y="1835375"/>
            <a:ext cx="8399700" cy="1348800"/>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Clr>
                <a:schemeClr val="dk1"/>
              </a:buClr>
              <a:buFont typeface="Arial"/>
              <a:buNone/>
            </a:pPr>
            <a:r>
              <a:rPr b="1" lang="en">
                <a:solidFill>
                  <a:srgbClr val="003366"/>
                </a:solidFill>
                <a:latin typeface="Courier New"/>
                <a:ea typeface="Courier New"/>
                <a:cs typeface="Courier New"/>
                <a:sym typeface="Courier New"/>
              </a:rPr>
              <a:t>BEGIN</a:t>
            </a:r>
          </a:p>
          <a:p>
            <a:pPr lvl="0" rtl="0">
              <a:lnSpc>
                <a:spcPct val="115000"/>
              </a:lnSpc>
              <a:spcBef>
                <a:spcPts val="0"/>
              </a:spcBef>
              <a:buClr>
                <a:schemeClr val="dk1"/>
              </a:buClr>
              <a:buFont typeface="Arial"/>
              <a:buNone/>
            </a:pPr>
            <a:r>
              <a:rPr lang="en">
                <a:solidFill>
                  <a:srgbClr val="000080"/>
                </a:solidFill>
                <a:latin typeface="Courier New"/>
                <a:ea typeface="Courier New"/>
                <a:cs typeface="Courier New"/>
                <a:sym typeface="Courier New"/>
              </a:rPr>
              <a:t>   dbms_output.put_line(</a:t>
            </a:r>
            <a:r>
              <a:rPr lang="en">
                <a:solidFill>
                  <a:srgbClr val="FF0000"/>
                </a:solidFill>
                <a:latin typeface="Courier New"/>
                <a:ea typeface="Courier New"/>
                <a:cs typeface="Courier New"/>
                <a:sym typeface="Courier New"/>
              </a:rPr>
              <a:t>'Hello World!'</a:t>
            </a:r>
            <a:r>
              <a:rPr lang="en">
                <a:solidFill>
                  <a:srgbClr val="000080"/>
                </a:solidFill>
                <a:latin typeface="Courier New"/>
                <a:ea typeface="Courier New"/>
                <a:cs typeface="Courier New"/>
                <a:sym typeface="Courier New"/>
              </a:rPr>
              <a:t>);</a:t>
            </a:r>
          </a:p>
          <a:p>
            <a:pPr lvl="0" rtl="0">
              <a:lnSpc>
                <a:spcPct val="115000"/>
              </a:lnSpc>
              <a:spcBef>
                <a:spcPts val="0"/>
              </a:spcBef>
              <a:buClr>
                <a:schemeClr val="dk1"/>
              </a:buClr>
              <a:buFont typeface="Arial"/>
              <a:buNone/>
            </a:pP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a:t>
            </a:r>
          </a:p>
          <a:p>
            <a:pPr lvl="0" rtl="0">
              <a:lnSpc>
                <a:spcPct val="115000"/>
              </a:lnSpc>
              <a:spcBef>
                <a:spcPts val="0"/>
              </a:spcBef>
              <a:buClr>
                <a:schemeClr val="dk1"/>
              </a:buClr>
              <a:buFont typeface="Arial"/>
              <a:buNone/>
            </a:pPr>
            <a:r>
              <a:rPr lang="en">
                <a:solidFill>
                  <a:srgbClr val="000080"/>
                </a:solidFill>
                <a:latin typeface="Courier New"/>
                <a:ea typeface="Courier New"/>
                <a:cs typeface="Courier New"/>
                <a:sym typeface="Courier New"/>
              </a:rPr>
              <a:t>/</a:t>
            </a:r>
          </a:p>
          <a:p>
            <a:pPr lvl="0" rtl="0">
              <a:spcBef>
                <a:spcPts val="0"/>
              </a:spcBef>
              <a:buClr>
                <a:schemeClr val="dk1"/>
              </a:buClr>
              <a:buFont typeface="Arial"/>
              <a:buNone/>
            </a:pPr>
            <a:r>
              <a:t/>
            </a:r>
            <a:endParaRPr>
              <a:latin typeface="Courier New"/>
              <a:ea typeface="Courier New"/>
              <a:cs typeface="Courier New"/>
              <a:sym typeface="Courier New"/>
            </a:endParaRPr>
          </a:p>
          <a:p>
            <a:pPr lvl="0">
              <a:spcBef>
                <a:spcPts val="0"/>
              </a:spcBef>
              <a:buNone/>
            </a:pPr>
            <a:r>
              <a:t/>
            </a:r>
            <a:endParaRPr/>
          </a:p>
        </p:txBody>
      </p:sp>
      <p:sp>
        <p:nvSpPr>
          <p:cNvPr id="198" name="Shape 198"/>
          <p:cNvSpPr txBox="1"/>
          <p:nvPr/>
        </p:nvSpPr>
        <p:spPr>
          <a:xfrm>
            <a:off x="228700" y="3184175"/>
            <a:ext cx="8407799" cy="1681799"/>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Font typeface="Arial"/>
              <a:buNone/>
            </a:pPr>
            <a:r>
              <a:rPr lang="en">
                <a:latin typeface="Courier New"/>
                <a:ea typeface="Courier New"/>
                <a:cs typeface="Courier New"/>
                <a:sym typeface="Courier New"/>
              </a:rPr>
              <a:t>Connected to Oracle Database 12c Enterprise Edition Release 12.1.0.1.0 </a:t>
            </a:r>
          </a:p>
          <a:p>
            <a:pPr lvl="0" rtl="0">
              <a:spcBef>
                <a:spcPts val="0"/>
              </a:spcBef>
              <a:buClr>
                <a:schemeClr val="dk1"/>
              </a:buClr>
              <a:buFont typeface="Arial"/>
              <a:buNone/>
            </a:pPr>
            <a:r>
              <a:rPr lang="en">
                <a:latin typeface="Courier New"/>
                <a:ea typeface="Courier New"/>
                <a:cs typeface="Courier New"/>
                <a:sym typeface="Courier New"/>
              </a:rPr>
              <a:t>Connected as core@pdbcore</a:t>
            </a:r>
          </a:p>
          <a:p>
            <a:pPr lvl="0" rtl="0">
              <a:spcBef>
                <a:spcPts val="0"/>
              </a:spcBef>
              <a:buClr>
                <a:schemeClr val="dk1"/>
              </a:buClr>
              <a:buFont typeface="Arial"/>
              <a:buNone/>
            </a:pPr>
            <a:r>
              <a:t/>
            </a:r>
            <a:endParaRPr>
              <a:latin typeface="Courier New"/>
              <a:ea typeface="Courier New"/>
              <a:cs typeface="Courier New"/>
              <a:sym typeface="Courier New"/>
            </a:endParaRPr>
          </a:p>
          <a:p>
            <a:pPr lvl="0" rtl="0">
              <a:spcBef>
                <a:spcPts val="0"/>
              </a:spcBef>
              <a:buClr>
                <a:schemeClr val="dk1"/>
              </a:buClr>
              <a:buFont typeface="Arial"/>
              <a:buNone/>
            </a:pPr>
            <a:r>
              <a:rPr lang="en">
                <a:latin typeface="Courier New"/>
                <a:ea typeface="Courier New"/>
                <a:cs typeface="Courier New"/>
                <a:sym typeface="Courier New"/>
              </a:rPr>
              <a:t>SQL&gt; </a:t>
            </a:r>
          </a:p>
          <a:p>
            <a:pPr lvl="0">
              <a:spcBef>
                <a:spcPts val="0"/>
              </a:spcBef>
              <a:buClr>
                <a:schemeClr val="dk1"/>
              </a:buClr>
              <a:buFont typeface="Arial"/>
              <a:buNone/>
            </a:pPr>
            <a:r>
              <a:rPr lang="en">
                <a:latin typeface="Courier New"/>
                <a:ea typeface="Courier New"/>
                <a:cs typeface="Courier New"/>
                <a:sym typeface="Courier New"/>
              </a:rPr>
              <a:t>Hello World!</a:t>
            </a:r>
          </a:p>
        </p:txBody>
      </p:sp>
      <p:sp>
        <p:nvSpPr>
          <p:cNvPr id="199" name="Shape 199"/>
          <p:cNvSpPr txBox="1"/>
          <p:nvPr/>
        </p:nvSpPr>
        <p:spPr>
          <a:xfrm>
            <a:off x="7705900" y="2857475"/>
            <a:ext cx="930600" cy="326700"/>
          </a:xfrm>
          <a:prstGeom prst="rect">
            <a:avLst/>
          </a:prstGeom>
          <a:solidFill>
            <a:srgbClr val="FFF2CC"/>
          </a:solidFill>
          <a:ln>
            <a:noFill/>
          </a:ln>
        </p:spPr>
        <p:txBody>
          <a:bodyPr anchorCtr="0" anchor="t" bIns="91425" lIns="91425" rIns="91425" tIns="91425">
            <a:noAutofit/>
          </a:bodyPr>
          <a:lstStyle/>
          <a:p>
            <a:pPr lvl="0">
              <a:spcBef>
                <a:spcPts val="0"/>
              </a:spcBef>
              <a:buNone/>
            </a:pPr>
            <a:r>
              <a:rPr lang="en">
                <a:solidFill>
                  <a:schemeClr val="accent2"/>
                </a:solidFill>
              </a:rPr>
              <a:t>Program</a:t>
            </a:r>
          </a:p>
        </p:txBody>
      </p:sp>
      <p:sp>
        <p:nvSpPr>
          <p:cNvPr id="200" name="Shape 200"/>
          <p:cNvSpPr txBox="1"/>
          <p:nvPr/>
        </p:nvSpPr>
        <p:spPr>
          <a:xfrm>
            <a:off x="7705900" y="4518150"/>
            <a:ext cx="930600" cy="326700"/>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solidFill>
                  <a:schemeClr val="accent2"/>
                </a:solidFill>
              </a:rPr>
              <a:t>Output</a:t>
            </a:r>
          </a:p>
        </p:txBody>
      </p:sp>
    </p:spTree>
  </p:cSld>
  <p:clrMapOvr>
    <a:masterClrMapping/>
  </p:clrMapOvr>
  <p:transition spd="slow">
    <p:cut/>
  </p:transition>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8" name="Shape 1778"/>
        <p:cNvGrpSpPr/>
        <p:nvPr/>
      </p:nvGrpSpPr>
      <p:grpSpPr>
        <a:xfrm>
          <a:off x="0" y="0"/>
          <a:ext cx="0" cy="0"/>
          <a:chOff x="0" y="0"/>
          <a:chExt cx="0" cy="0"/>
        </a:xfrm>
      </p:grpSpPr>
      <p:sp>
        <p:nvSpPr>
          <p:cNvPr id="1779" name="Shape 1779"/>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Compilation: Conditional Directives</a:t>
            </a:r>
          </a:p>
        </p:txBody>
      </p:sp>
      <p:sp>
        <p:nvSpPr>
          <p:cNvPr id="1780" name="Shape 1780"/>
          <p:cNvSpPr txBox="1"/>
          <p:nvPr>
            <p:ph idx="1" type="body"/>
          </p:nvPr>
        </p:nvSpPr>
        <p:spPr>
          <a:xfrm>
            <a:off x="108900" y="634800"/>
            <a:ext cx="8934600" cy="42477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3"/>
              </a:rPr>
              <a:t>Conditional compilation</a:t>
            </a:r>
            <a:r>
              <a:rPr baseline="30000" lang="en" u="sng">
                <a:solidFill>
                  <a:schemeClr val="hlink"/>
                </a:solidFill>
                <a:hlinkClick r:id="rId4"/>
              </a:rPr>
              <a:t>1</a:t>
            </a:r>
            <a:r>
              <a:rPr lang="en" u="sng">
                <a:solidFill>
                  <a:schemeClr val="hlink"/>
                </a:solidFill>
                <a:hlinkClick r:id="rId5"/>
              </a:rPr>
              <a:t> directives</a:t>
            </a:r>
            <a:r>
              <a:rPr lang="en"/>
              <a:t> work the same as those in C, compiling different source code based on directive values (introspected at compile time).</a:t>
            </a:r>
          </a:p>
          <a:p>
            <a:pPr lvl="0" rtl="0">
              <a:spcBef>
                <a:spcPts val="0"/>
              </a:spcBef>
              <a:buNone/>
            </a:pPr>
            <a:r>
              <a:rPr lang="en"/>
              <a:t>This is useful for PL/SQL source code that runs on different versions of Oracle, exposing or hiding the use of features that may or may not be available.</a:t>
            </a:r>
          </a:p>
          <a:p>
            <a:pPr lvl="0">
              <a:spcBef>
                <a:spcPts val="0"/>
              </a:spcBef>
              <a:buNone/>
            </a:pPr>
            <a:r>
              <a:rPr lang="en"/>
              <a:t>Can also be used to expose runtime behavior, like debug logging, only in certain environments.</a:t>
            </a:r>
          </a:p>
        </p:txBody>
      </p:sp>
    </p:spTree>
  </p:cSld>
  <p:clrMapOvr>
    <a:masterClrMapping/>
  </p:clrMapOvr>
  <p:transition spd="slow">
    <p:cut/>
  </p:transition>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4" name="Shape 1784"/>
        <p:cNvGrpSpPr/>
        <p:nvPr/>
      </p:nvGrpSpPr>
      <p:grpSpPr>
        <a:xfrm>
          <a:off x="0" y="0"/>
          <a:ext cx="0" cy="0"/>
          <a:chOff x="0" y="0"/>
          <a:chExt cx="0" cy="0"/>
        </a:xfrm>
      </p:grpSpPr>
      <p:sp>
        <p:nvSpPr>
          <p:cNvPr id="1785" name="Shape 1785"/>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Compilation: Conditional Directives</a:t>
            </a:r>
          </a:p>
        </p:txBody>
      </p:sp>
      <p:sp>
        <p:nvSpPr>
          <p:cNvPr id="1786" name="Shape 1786"/>
          <p:cNvSpPr txBox="1"/>
          <p:nvPr>
            <p:ph idx="1" type="body"/>
          </p:nvPr>
        </p:nvSpPr>
        <p:spPr>
          <a:xfrm>
            <a:off x="108900" y="634800"/>
            <a:ext cx="8934600" cy="4247700"/>
          </a:xfrm>
          <a:prstGeom prst="rect">
            <a:avLst/>
          </a:prstGeom>
        </p:spPr>
        <p:txBody>
          <a:bodyPr anchorCtr="0" anchor="t" bIns="91425" lIns="91425" rIns="91425" tIns="91425">
            <a:noAutofit/>
          </a:bodyPr>
          <a:lstStyle/>
          <a:p>
            <a:pPr indent="-228600" lvl="0" marL="457200" rtl="0">
              <a:spcBef>
                <a:spcPts val="0"/>
              </a:spcBef>
              <a:buChar char="●"/>
            </a:pPr>
            <a:r>
              <a:rPr lang="en"/>
              <a:t>Pre-processor Control Tokens</a:t>
            </a:r>
          </a:p>
          <a:p>
            <a:pPr indent="-228600" lvl="1" marL="914400" rtl="0">
              <a:spcBef>
                <a:spcPts val="0"/>
              </a:spcBef>
              <a:buChar char="○"/>
            </a:pPr>
            <a:r>
              <a:rPr lang="en"/>
              <a:t>$</a:t>
            </a:r>
            <a:r>
              <a:rPr i="1" lang="en"/>
              <a:t>identifier</a:t>
            </a:r>
            <a:r>
              <a:rPr lang="en"/>
              <a:t> - tells compiler to evaluate before compilation</a:t>
            </a:r>
          </a:p>
          <a:p>
            <a:pPr indent="-228600" lvl="0" marL="457200" rtl="0">
              <a:spcBef>
                <a:spcPts val="0"/>
              </a:spcBef>
              <a:buChar char="●"/>
            </a:pPr>
            <a:r>
              <a:rPr lang="en"/>
              <a:t>Inquiry Directives</a:t>
            </a:r>
          </a:p>
          <a:p>
            <a:pPr indent="-228600" lvl="1" marL="914400" rtl="0">
              <a:spcBef>
                <a:spcPts val="0"/>
              </a:spcBef>
              <a:buChar char="○"/>
            </a:pPr>
            <a:r>
              <a:rPr lang="en"/>
              <a:t>Pre-defined:</a:t>
            </a:r>
          </a:p>
          <a:p>
            <a:pPr indent="-228600" lvl="2" marL="1371600" rtl="0">
              <a:spcBef>
                <a:spcPts val="0"/>
              </a:spcBef>
              <a:buChar char="■"/>
            </a:pPr>
            <a:r>
              <a:rPr lang="en"/>
              <a:t>$$PLSQL_UNIT_OWNER, $$PLSQL_UNIT_TYPE, $$PLSQL_UNIT, $$PLSQL_LINE, </a:t>
            </a:r>
          </a:p>
          <a:p>
            <a:pPr indent="-228600" lvl="2" marL="1371600" rtl="0">
              <a:spcBef>
                <a:spcPts val="0"/>
              </a:spcBef>
              <a:buChar char="■"/>
            </a:pPr>
            <a:r>
              <a:rPr lang="en"/>
              <a:t>$$</a:t>
            </a:r>
            <a:r>
              <a:rPr i="1" lang="en"/>
              <a:t>plsql_compilation_parameter</a:t>
            </a:r>
            <a:r>
              <a:rPr baseline="30000" i="1" lang="en"/>
              <a:t>1</a:t>
            </a:r>
          </a:p>
          <a:p>
            <a:pPr indent="-228600" lvl="1" marL="914400" rtl="0">
              <a:spcBef>
                <a:spcPts val="0"/>
              </a:spcBef>
              <a:buChar char="○"/>
            </a:pPr>
            <a:r>
              <a:rPr lang="en"/>
              <a:t>Use-defined: Through setting PLSQL_CCFLAGS name:value pairs. Value must bee boolean literal or PLS_INTEGER literal</a:t>
            </a:r>
          </a:p>
          <a:p>
            <a:pPr indent="-228600" lvl="2" marL="1371600" rtl="0">
              <a:spcBef>
                <a:spcPts val="0"/>
              </a:spcBef>
              <a:buChar char="■"/>
            </a:pPr>
            <a:r>
              <a:rPr lang="en"/>
              <a:t>ALTER SESSION SET PLSQL_CCFLAGS = '</a:t>
            </a:r>
            <a:r>
              <a:rPr i="1" lang="en"/>
              <a:t>name1</a:t>
            </a:r>
            <a:r>
              <a:rPr lang="en"/>
              <a:t>:</a:t>
            </a:r>
            <a:r>
              <a:rPr i="1" lang="en"/>
              <a:t>value1</a:t>
            </a:r>
            <a:r>
              <a:rPr lang="en"/>
              <a:t>, </a:t>
            </a:r>
            <a:r>
              <a:rPr i="1" lang="en"/>
              <a:t>name2</a:t>
            </a:r>
            <a:r>
              <a:rPr lang="en"/>
              <a:t>:</a:t>
            </a:r>
            <a:r>
              <a:rPr i="1" lang="en"/>
              <a:t>value2</a:t>
            </a:r>
            <a:r>
              <a:rPr lang="en"/>
              <a:t>, ... </a:t>
            </a:r>
            <a:r>
              <a:rPr i="1" lang="en"/>
              <a:t>nameN</a:t>
            </a:r>
            <a:r>
              <a:rPr lang="en"/>
              <a:t>:</a:t>
            </a:r>
            <a:r>
              <a:rPr i="1" lang="en"/>
              <a:t>valueN</a:t>
            </a:r>
            <a:r>
              <a:rPr lang="en"/>
              <a:t>'</a:t>
            </a:r>
          </a:p>
        </p:txBody>
      </p:sp>
    </p:spTree>
  </p:cSld>
  <p:clrMapOvr>
    <a:masterClrMapping/>
  </p:clrMapOvr>
  <p:transition spd="slow">
    <p:cut/>
  </p:transition>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0" name="Shape 1790"/>
        <p:cNvGrpSpPr/>
        <p:nvPr/>
      </p:nvGrpSpPr>
      <p:grpSpPr>
        <a:xfrm>
          <a:off x="0" y="0"/>
          <a:ext cx="0" cy="0"/>
          <a:chOff x="0" y="0"/>
          <a:chExt cx="0" cy="0"/>
        </a:xfrm>
      </p:grpSpPr>
      <p:sp>
        <p:nvSpPr>
          <p:cNvPr id="1791" name="Shape 1791"/>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Compilation: Conditional Directives</a:t>
            </a:r>
          </a:p>
        </p:txBody>
      </p:sp>
      <p:sp>
        <p:nvSpPr>
          <p:cNvPr id="1792" name="Shape 1792"/>
          <p:cNvSpPr txBox="1"/>
          <p:nvPr>
            <p:ph idx="1" type="body"/>
          </p:nvPr>
        </p:nvSpPr>
        <p:spPr>
          <a:xfrm>
            <a:off x="108900" y="634800"/>
            <a:ext cx="8934600" cy="4247700"/>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Selection Directives</a:t>
            </a:r>
          </a:p>
          <a:p>
            <a:pPr indent="-355600" lvl="1" marL="914400" rtl="0">
              <a:spcBef>
                <a:spcPts val="0"/>
              </a:spcBef>
              <a:buSzPct val="100000"/>
              <a:buChar char="○"/>
            </a:pPr>
            <a:r>
              <a:rPr lang="en" sz="2000"/>
              <a:t>$IF boolean_static_expr $THEN…$ELSIF…$ELSE…$END</a:t>
            </a:r>
          </a:p>
          <a:p>
            <a:pPr indent="-393700" lvl="0" marL="457200" rtl="0">
              <a:spcBef>
                <a:spcPts val="0"/>
              </a:spcBef>
              <a:buSzPct val="100000"/>
              <a:buChar char="●"/>
            </a:pPr>
            <a:r>
              <a:rPr lang="en" sz="2600"/>
              <a:t>Static Expressions</a:t>
            </a:r>
          </a:p>
          <a:p>
            <a:pPr indent="-355600" lvl="1" marL="914400" rtl="0">
              <a:spcBef>
                <a:spcPts val="0"/>
              </a:spcBef>
              <a:buSzPct val="100000"/>
              <a:buChar char="○"/>
            </a:pPr>
            <a:r>
              <a:rPr lang="en" sz="2000"/>
              <a:t>Cannot be a character-based comparison, variable or function</a:t>
            </a:r>
          </a:p>
          <a:p>
            <a:pPr indent="-355600" lvl="1" marL="914400" rtl="0">
              <a:spcBef>
                <a:spcPts val="0"/>
              </a:spcBef>
              <a:buSzPct val="100000"/>
              <a:buChar char="○"/>
            </a:pPr>
            <a:r>
              <a:rPr lang="en" sz="2000"/>
              <a:t>Must be a literal or </a:t>
            </a:r>
            <a:r>
              <a:rPr lang="en" sz="2000" u="sng">
                <a:solidFill>
                  <a:schemeClr val="hlink"/>
                </a:solidFill>
                <a:hlinkClick r:id="rId3"/>
              </a:rPr>
              <a:t>static constant</a:t>
            </a:r>
            <a:r>
              <a:rPr lang="en" sz="2000"/>
              <a:t> available at compile time</a:t>
            </a:r>
          </a:p>
          <a:p>
            <a:pPr indent="-355600" lvl="1" marL="914400" rtl="0">
              <a:spcBef>
                <a:spcPts val="0"/>
              </a:spcBef>
              <a:buSzPct val="100000"/>
              <a:buChar char="○"/>
            </a:pPr>
            <a:r>
              <a:rPr lang="en" sz="2000" u="sng">
                <a:solidFill>
                  <a:schemeClr val="hlink"/>
                </a:solidFill>
                <a:hlinkClick r:id="rId4"/>
              </a:rPr>
              <a:t>BOOLEAN static expression</a:t>
            </a:r>
          </a:p>
          <a:p>
            <a:pPr indent="-355600" lvl="1" marL="914400" rtl="0">
              <a:spcBef>
                <a:spcPts val="0"/>
              </a:spcBef>
              <a:buSzPct val="100000"/>
              <a:buChar char="○"/>
            </a:pPr>
            <a:r>
              <a:rPr lang="en" sz="2000" u="sng">
                <a:solidFill>
                  <a:schemeClr val="hlink"/>
                </a:solidFill>
                <a:hlinkClick r:id="rId5"/>
              </a:rPr>
              <a:t>PLS_INTEGER static expression</a:t>
            </a:r>
          </a:p>
          <a:p>
            <a:pPr indent="-355600" lvl="1" marL="914400" rtl="0">
              <a:spcBef>
                <a:spcPts val="0"/>
              </a:spcBef>
              <a:buSzPct val="100000"/>
              <a:buChar char="○"/>
            </a:pPr>
            <a:r>
              <a:rPr lang="en" sz="2000" u="sng">
                <a:solidFill>
                  <a:schemeClr val="hlink"/>
                </a:solidFill>
                <a:hlinkClick r:id="rId6"/>
              </a:rPr>
              <a:t>VARCHAR2 static expression</a:t>
            </a:r>
          </a:p>
          <a:p>
            <a:pPr indent="-355600" lvl="1" marL="914400" rtl="0">
              <a:spcBef>
                <a:spcPts val="0"/>
              </a:spcBef>
              <a:buSzPct val="100000"/>
              <a:buChar char="○"/>
            </a:pPr>
            <a:r>
              <a:rPr lang="en" sz="2000"/>
              <a:t>Static constants from the </a:t>
            </a:r>
            <a:r>
              <a:rPr lang="en" sz="2000" u="sng">
                <a:solidFill>
                  <a:schemeClr val="hlink"/>
                </a:solidFill>
                <a:hlinkClick r:id="rId7"/>
              </a:rPr>
              <a:t>DBMS_DB_VERSION</a:t>
            </a:r>
            <a:r>
              <a:rPr lang="en" sz="2000"/>
              <a:t> package spec</a:t>
            </a:r>
          </a:p>
          <a:p>
            <a:pPr indent="-393700" lvl="0" marL="457200" rtl="0">
              <a:spcBef>
                <a:spcPts val="0"/>
              </a:spcBef>
              <a:buSzPct val="100000"/>
              <a:buChar char="●"/>
            </a:pPr>
            <a:r>
              <a:rPr lang="en" sz="2600"/>
              <a:t>Error Directives</a:t>
            </a:r>
          </a:p>
          <a:p>
            <a:pPr indent="-355600" lvl="1" marL="914400">
              <a:spcBef>
                <a:spcPts val="0"/>
              </a:spcBef>
              <a:buSzPct val="100000"/>
              <a:buChar char="○"/>
            </a:pPr>
            <a:r>
              <a:rPr lang="en" sz="2000"/>
              <a:t>$ERROR </a:t>
            </a:r>
            <a:r>
              <a:rPr i="1" lang="en" sz="2000"/>
              <a:t>varchar2_static_expression </a:t>
            </a:r>
            <a:r>
              <a:rPr lang="en" sz="2000"/>
              <a:t>$END</a:t>
            </a:r>
          </a:p>
        </p:txBody>
      </p:sp>
    </p:spTree>
  </p:cSld>
  <p:clrMapOvr>
    <a:masterClrMapping/>
  </p:clrMapOvr>
  <p:transition spd="slow">
    <p:cut/>
  </p:transition>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6" name="Shape 1796"/>
        <p:cNvGrpSpPr/>
        <p:nvPr/>
      </p:nvGrpSpPr>
      <p:grpSpPr>
        <a:xfrm>
          <a:off x="0" y="0"/>
          <a:ext cx="0" cy="0"/>
          <a:chOff x="0" y="0"/>
          <a:chExt cx="0" cy="0"/>
        </a:xfrm>
      </p:grpSpPr>
      <p:sp>
        <p:nvSpPr>
          <p:cNvPr id="1797" name="Shape 1797"/>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Compilation: Conditional Directives</a:t>
            </a:r>
          </a:p>
        </p:txBody>
      </p:sp>
      <p:sp>
        <p:nvSpPr>
          <p:cNvPr id="1798" name="Shape 1798"/>
          <p:cNvSpPr txBox="1"/>
          <p:nvPr>
            <p:ph idx="1" type="body"/>
          </p:nvPr>
        </p:nvSpPr>
        <p:spPr>
          <a:xfrm>
            <a:off x="108900" y="634800"/>
            <a:ext cx="8934600" cy="4247700"/>
          </a:xfrm>
          <a:prstGeom prst="rect">
            <a:avLst/>
          </a:prstGeom>
        </p:spPr>
        <p:txBody>
          <a:bodyPr anchorCtr="0" anchor="t" bIns="91425" lIns="91425" rIns="91425" tIns="91425">
            <a:noAutofit/>
          </a:bodyPr>
          <a:lstStyle/>
          <a:p>
            <a:pPr lvl="0" rtl="0">
              <a:spcBef>
                <a:spcPts val="0"/>
              </a:spcBef>
              <a:buNone/>
            </a:pPr>
            <a:r>
              <a:rPr lang="en" sz="2700"/>
              <a:t>This chunk of code was once used in the PL/SQL Starter Framework’s LOGS package to ensure that downloaders who installed on 9i or older didn’t attempt to compile with the 10g backtrace feature:</a:t>
            </a:r>
          </a:p>
          <a:p>
            <a:pPr lvl="0" rtl="0">
              <a:spcBef>
                <a:spcPts val="0"/>
              </a:spcBef>
              <a:buNone/>
            </a:pPr>
            <a:r>
              <a:t/>
            </a:r>
            <a:endParaRPr sz="1000"/>
          </a:p>
          <a:p>
            <a:pPr lvl="0" rtl="0">
              <a:lnSpc>
                <a:spcPct val="115000"/>
              </a:lnSpc>
              <a:spcBef>
                <a:spcPts val="0"/>
              </a:spcBef>
              <a:buClr>
                <a:schemeClr val="dk1"/>
              </a:buClr>
              <a:buSzPct val="55000"/>
              <a:buFont typeface="Arial"/>
              <a:buNone/>
            </a:pPr>
            <a:r>
              <a:rPr b="1" lang="en" sz="2000">
                <a:solidFill>
                  <a:srgbClr val="003366"/>
                </a:solidFill>
                <a:highlight>
                  <a:srgbClr val="FFFFFF"/>
                </a:highlight>
                <a:latin typeface="Courier New"/>
                <a:ea typeface="Courier New"/>
                <a:cs typeface="Courier New"/>
                <a:sym typeface="Courier New"/>
              </a:rPr>
              <a:t>$IF</a:t>
            </a:r>
            <a:r>
              <a:rPr lang="en" sz="2000">
                <a:solidFill>
                  <a:srgbClr val="000080"/>
                </a:solidFill>
                <a:highlight>
                  <a:srgbClr val="FFFFFF"/>
                </a:highlight>
                <a:latin typeface="Courier New"/>
                <a:ea typeface="Courier New"/>
                <a:cs typeface="Courier New"/>
                <a:sym typeface="Courier New"/>
              </a:rPr>
              <a:t> dbms_db_version.version &gt;= </a:t>
            </a:r>
            <a:r>
              <a:rPr lang="en" sz="2000">
                <a:solidFill>
                  <a:srgbClr val="0000FF"/>
                </a:solidFill>
                <a:highlight>
                  <a:srgbClr val="FFFFFF"/>
                </a:highlight>
                <a:latin typeface="Courier New"/>
                <a:ea typeface="Courier New"/>
                <a:cs typeface="Courier New"/>
                <a:sym typeface="Courier New"/>
              </a:rPr>
              <a:t>10</a:t>
            </a:r>
            <a:r>
              <a:rPr lang="en" sz="2000">
                <a:solidFill>
                  <a:srgbClr val="000080"/>
                </a:solidFill>
                <a:highlight>
                  <a:srgbClr val="FFFFFF"/>
                </a:highlight>
                <a:latin typeface="Courier New"/>
                <a:ea typeface="Courier New"/>
                <a:cs typeface="Courier New"/>
                <a:sym typeface="Courier New"/>
              </a:rPr>
              <a:t> </a:t>
            </a:r>
            <a:r>
              <a:rPr b="1" lang="en" sz="2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Clr>
                <a:schemeClr val="dk1"/>
              </a:buClr>
              <a:buSzPct val="55000"/>
              <a:buFont typeface="Arial"/>
              <a:buNone/>
            </a:pPr>
            <a:r>
              <a:rPr b="1" lang="en" sz="2000">
                <a:solidFill>
                  <a:srgbClr val="003366"/>
                </a:solidFill>
                <a:highlight>
                  <a:srgbClr val="FFFFFF"/>
                </a:highlight>
                <a:latin typeface="Courier New"/>
                <a:ea typeface="Courier New"/>
                <a:cs typeface="Courier New"/>
                <a:sym typeface="Courier New"/>
              </a:rPr>
              <a:t>IF</a:t>
            </a:r>
            <a:r>
              <a:rPr lang="en" sz="2000">
                <a:solidFill>
                  <a:srgbClr val="000080"/>
                </a:solidFill>
                <a:highlight>
                  <a:srgbClr val="FFFFFF"/>
                </a:highlight>
                <a:latin typeface="Courier New"/>
                <a:ea typeface="Courier New"/>
                <a:cs typeface="Courier New"/>
                <a:sym typeface="Courier New"/>
              </a:rPr>
              <a:t> (i_reraise) </a:t>
            </a:r>
            <a:r>
              <a:rPr b="1" lang="en" sz="20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Clr>
                <a:schemeClr val="dk1"/>
              </a:buClr>
              <a:buSzPct val="55000"/>
              <a:buFont typeface="Arial"/>
              <a:buNone/>
            </a:pPr>
            <a:r>
              <a:rPr lang="en" sz="2000">
                <a:solidFill>
                  <a:srgbClr val="000080"/>
                </a:solidFill>
                <a:highlight>
                  <a:srgbClr val="FFFFFF"/>
                </a:highlight>
                <a:latin typeface="Courier New"/>
                <a:ea typeface="Courier New"/>
                <a:cs typeface="Courier New"/>
                <a:sym typeface="Courier New"/>
              </a:rPr>
              <a:t>   l_msg := </a:t>
            </a:r>
            <a:r>
              <a:rPr b="1" lang="en" sz="2000">
                <a:solidFill>
                  <a:srgbClr val="003366"/>
                </a:solidFill>
                <a:highlight>
                  <a:srgbClr val="FFFFFF"/>
                </a:highlight>
                <a:latin typeface="Courier New"/>
                <a:ea typeface="Courier New"/>
                <a:cs typeface="Courier New"/>
                <a:sym typeface="Courier New"/>
              </a:rPr>
              <a:t>SUBSTR</a:t>
            </a:r>
            <a:r>
              <a:rPr lang="en" sz="2000">
                <a:solidFill>
                  <a:srgbClr val="000080"/>
                </a:solidFill>
                <a:highlight>
                  <a:srgbClr val="FFFFFF"/>
                </a:highlight>
                <a:latin typeface="Courier New"/>
                <a:ea typeface="Courier New"/>
                <a:cs typeface="Courier New"/>
                <a:sym typeface="Courier New"/>
              </a:rPr>
              <a:t>(l_msg,</a:t>
            </a:r>
            <a:r>
              <a:rPr lang="en" sz="2000">
                <a:solidFill>
                  <a:srgbClr val="0000FF"/>
                </a:solidFill>
                <a:highlight>
                  <a:srgbClr val="FFFFFF"/>
                </a:highlight>
                <a:latin typeface="Courier New"/>
                <a:ea typeface="Courier New"/>
                <a:cs typeface="Courier New"/>
                <a:sym typeface="Courier New"/>
              </a:rPr>
              <a:t>1</a:t>
            </a:r>
            <a:r>
              <a:rPr lang="en" sz="2000">
                <a:solidFill>
                  <a:srgbClr val="000080"/>
                </a:solidFill>
                <a:highlight>
                  <a:srgbClr val="FFFFFF"/>
                </a:highlight>
                <a:latin typeface="Courier New"/>
                <a:ea typeface="Courier New"/>
                <a:cs typeface="Courier New"/>
                <a:sym typeface="Courier New"/>
              </a:rPr>
              <a:t>,</a:t>
            </a:r>
            <a:r>
              <a:rPr lang="en" sz="2000">
                <a:solidFill>
                  <a:srgbClr val="0000FF"/>
                </a:solidFill>
                <a:highlight>
                  <a:srgbClr val="FFFFFF"/>
                </a:highlight>
                <a:latin typeface="Courier New"/>
                <a:ea typeface="Courier New"/>
                <a:cs typeface="Courier New"/>
                <a:sym typeface="Courier New"/>
              </a:rPr>
              <a:t>1980</a:t>
            </a:r>
            <a:r>
              <a:rPr lang="en" sz="2000">
                <a:solidFill>
                  <a:srgbClr val="000080"/>
                </a:solidFill>
                <a:highlight>
                  <a:srgbClr val="FFFFFF"/>
                </a:highlight>
                <a:latin typeface="Courier New"/>
                <a:ea typeface="Courier New"/>
                <a:cs typeface="Courier New"/>
                <a:sym typeface="Courier New"/>
              </a:rPr>
              <a:t>)||</a:t>
            </a:r>
            <a:r>
              <a:rPr b="1" lang="en" sz="2000">
                <a:solidFill>
                  <a:srgbClr val="003366"/>
                </a:solidFill>
                <a:highlight>
                  <a:srgbClr val="FFFFFF"/>
                </a:highlight>
                <a:latin typeface="Courier New"/>
                <a:ea typeface="Courier New"/>
                <a:cs typeface="Courier New"/>
                <a:sym typeface="Courier New"/>
              </a:rPr>
              <a:t>CHR</a:t>
            </a:r>
            <a:r>
              <a:rPr lang="en" sz="2000">
                <a:solidFill>
                  <a:srgbClr val="000080"/>
                </a:solidFill>
                <a:highlight>
                  <a:srgbClr val="FFFFFF"/>
                </a:highlight>
                <a:latin typeface="Courier New"/>
                <a:ea typeface="Courier New"/>
                <a:cs typeface="Courier New"/>
                <a:sym typeface="Courier New"/>
              </a:rPr>
              <a:t>(</a:t>
            </a:r>
            <a:r>
              <a:rPr lang="en" sz="2000">
                <a:solidFill>
                  <a:srgbClr val="0000FF"/>
                </a:solidFill>
                <a:highlight>
                  <a:srgbClr val="FFFFFF"/>
                </a:highlight>
                <a:latin typeface="Courier New"/>
                <a:ea typeface="Courier New"/>
                <a:cs typeface="Courier New"/>
                <a:sym typeface="Courier New"/>
              </a:rPr>
              <a:t>10</a:t>
            </a:r>
            <a:r>
              <a:rPr lang="en" sz="2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55000"/>
              <a:buFont typeface="Arial"/>
              <a:buNone/>
            </a:pPr>
            <a:r>
              <a:rPr lang="en" sz="2000">
                <a:solidFill>
                  <a:srgbClr val="000080"/>
                </a:solidFill>
                <a:highlight>
                  <a:srgbClr val="FFFFFF"/>
                </a:highlight>
                <a:latin typeface="Courier New"/>
                <a:ea typeface="Courier New"/>
                <a:cs typeface="Courier New"/>
                <a:sym typeface="Courier New"/>
              </a:rPr>
              <a:t>        	</a:t>
            </a:r>
            <a:r>
              <a:rPr lang="en" sz="2000">
                <a:solidFill>
                  <a:srgbClr val="FF0000"/>
                </a:solidFill>
                <a:highlight>
                  <a:srgbClr val="FFFFFF"/>
                </a:highlight>
                <a:latin typeface="Courier New"/>
                <a:ea typeface="Courier New"/>
                <a:cs typeface="Courier New"/>
                <a:sym typeface="Courier New"/>
              </a:rPr>
              <a:t>'-- BACKTRACE --'</a:t>
            </a:r>
            <a:r>
              <a:rPr lang="en" sz="2000">
                <a:solidFill>
                  <a:srgbClr val="000080"/>
                </a:solidFill>
                <a:highlight>
                  <a:srgbClr val="FFFFFF"/>
                </a:highlight>
                <a:latin typeface="Courier New"/>
                <a:ea typeface="Courier New"/>
                <a:cs typeface="Courier New"/>
                <a:sym typeface="Courier New"/>
              </a:rPr>
              <a:t>||</a:t>
            </a:r>
            <a:r>
              <a:rPr b="1" lang="en" sz="2000">
                <a:solidFill>
                  <a:srgbClr val="003366"/>
                </a:solidFill>
                <a:highlight>
                  <a:srgbClr val="FFFFFF"/>
                </a:highlight>
                <a:latin typeface="Courier New"/>
                <a:ea typeface="Courier New"/>
                <a:cs typeface="Courier New"/>
                <a:sym typeface="Courier New"/>
              </a:rPr>
              <a:t>CHR</a:t>
            </a:r>
            <a:r>
              <a:rPr lang="en" sz="2000">
                <a:solidFill>
                  <a:srgbClr val="000080"/>
                </a:solidFill>
                <a:highlight>
                  <a:srgbClr val="FFFFFF"/>
                </a:highlight>
                <a:latin typeface="Courier New"/>
                <a:ea typeface="Courier New"/>
                <a:cs typeface="Courier New"/>
                <a:sym typeface="Courier New"/>
              </a:rPr>
              <a:t>(</a:t>
            </a:r>
            <a:r>
              <a:rPr lang="en" sz="2000">
                <a:solidFill>
                  <a:srgbClr val="0000FF"/>
                </a:solidFill>
                <a:highlight>
                  <a:srgbClr val="FFFFFF"/>
                </a:highlight>
                <a:latin typeface="Courier New"/>
                <a:ea typeface="Courier New"/>
                <a:cs typeface="Courier New"/>
                <a:sym typeface="Courier New"/>
              </a:rPr>
              <a:t>10</a:t>
            </a:r>
            <a:r>
              <a:rPr lang="en" sz="2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55000"/>
              <a:buFont typeface="Arial"/>
              <a:buNone/>
            </a:pPr>
            <a:r>
              <a:rPr lang="en" sz="2000">
                <a:solidFill>
                  <a:srgbClr val="000080"/>
                </a:solidFill>
                <a:highlight>
                  <a:srgbClr val="FFFFFF"/>
                </a:highlight>
                <a:latin typeface="Courier New"/>
                <a:ea typeface="Courier New"/>
                <a:cs typeface="Courier New"/>
                <a:sym typeface="Courier New"/>
              </a:rPr>
              <a:t>            dbms_utility.format_error_backtrace; </a:t>
            </a:r>
            <a:r>
              <a:rPr i="1" lang="en" sz="2000">
                <a:solidFill>
                  <a:srgbClr val="339966"/>
                </a:solidFill>
                <a:highlight>
                  <a:srgbClr val="FFFFFF"/>
                </a:highlight>
                <a:latin typeface="Courier New"/>
                <a:ea typeface="Courier New"/>
                <a:cs typeface="Courier New"/>
                <a:sym typeface="Courier New"/>
              </a:rPr>
              <a:t>-- 10g+</a:t>
            </a:r>
          </a:p>
          <a:p>
            <a:pPr lvl="0" rtl="0">
              <a:lnSpc>
                <a:spcPct val="115000"/>
              </a:lnSpc>
              <a:spcBef>
                <a:spcPts val="0"/>
              </a:spcBef>
              <a:buClr>
                <a:schemeClr val="dk1"/>
              </a:buClr>
              <a:buSzPct val="55000"/>
              <a:buFont typeface="Arial"/>
              <a:buNone/>
            </a:pPr>
            <a:r>
              <a:rPr b="1" lang="en" sz="2000">
                <a:solidFill>
                  <a:srgbClr val="003366"/>
                </a:solidFill>
                <a:highlight>
                  <a:srgbClr val="FFFFFF"/>
                </a:highlight>
                <a:latin typeface="Courier New"/>
                <a:ea typeface="Courier New"/>
                <a:cs typeface="Courier New"/>
                <a:sym typeface="Courier New"/>
              </a:rPr>
              <a:t>END</a:t>
            </a:r>
            <a:r>
              <a:rPr lang="en" sz="2000">
                <a:solidFill>
                  <a:srgbClr val="000080"/>
                </a:solidFill>
                <a:highlight>
                  <a:srgbClr val="FFFFFF"/>
                </a:highlight>
                <a:latin typeface="Courier New"/>
                <a:ea typeface="Courier New"/>
                <a:cs typeface="Courier New"/>
                <a:sym typeface="Courier New"/>
              </a:rPr>
              <a:t> </a:t>
            </a:r>
            <a:r>
              <a:rPr b="1" lang="en" sz="2000">
                <a:solidFill>
                  <a:srgbClr val="003366"/>
                </a:solidFill>
                <a:highlight>
                  <a:srgbClr val="FFFFFF"/>
                </a:highlight>
                <a:latin typeface="Courier New"/>
                <a:ea typeface="Courier New"/>
                <a:cs typeface="Courier New"/>
                <a:sym typeface="Courier New"/>
              </a:rPr>
              <a:t>IF</a:t>
            </a:r>
            <a:r>
              <a:rPr lang="en" sz="20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None/>
            </a:pPr>
            <a:r>
              <a:rPr b="1" lang="en" sz="2000">
                <a:solidFill>
                  <a:srgbClr val="003366"/>
                </a:solidFill>
                <a:highlight>
                  <a:srgbClr val="FFFFFF"/>
                </a:highlight>
                <a:latin typeface="Courier New"/>
                <a:ea typeface="Courier New"/>
                <a:cs typeface="Courier New"/>
                <a:sym typeface="Courier New"/>
              </a:rPr>
              <a:t>$END</a:t>
            </a:r>
          </a:p>
        </p:txBody>
      </p:sp>
    </p:spTree>
  </p:cSld>
  <p:clrMapOvr>
    <a:masterClrMapping/>
  </p:clrMapOvr>
  <p:transition spd="slow">
    <p:cut/>
  </p:transition>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2" name="Shape 1802"/>
        <p:cNvGrpSpPr/>
        <p:nvPr/>
      </p:nvGrpSpPr>
      <p:grpSpPr>
        <a:xfrm>
          <a:off x="0" y="0"/>
          <a:ext cx="0" cy="0"/>
          <a:chOff x="0" y="0"/>
          <a:chExt cx="0" cy="0"/>
        </a:xfrm>
      </p:grpSpPr>
      <p:sp>
        <p:nvSpPr>
          <p:cNvPr id="1803" name="Shape 180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Debug</a:t>
            </a:r>
          </a:p>
        </p:txBody>
      </p:sp>
      <p:sp>
        <p:nvSpPr>
          <p:cNvPr id="1804" name="Shape 180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When there are compile-time errors, debug the source code manually.</a:t>
            </a:r>
          </a:p>
          <a:p>
            <a:pPr indent="-228600" lvl="0" marL="457200">
              <a:spcBef>
                <a:spcPts val="0"/>
              </a:spcBef>
            </a:pPr>
            <a:r>
              <a:rPr lang="en"/>
              <a:t>But when the errors happen at runtime, context around the point of error must be understood to find the root cause.</a:t>
            </a:r>
          </a:p>
        </p:txBody>
      </p:sp>
    </p:spTree>
  </p:cSld>
  <p:clrMapOvr>
    <a:masterClrMapping/>
  </p:clrMapOvr>
  <p:transition spd="slow">
    <p:cut/>
  </p:transition>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8" name="Shape 1808"/>
        <p:cNvGrpSpPr/>
        <p:nvPr/>
      </p:nvGrpSpPr>
      <p:grpSpPr>
        <a:xfrm>
          <a:off x="0" y="0"/>
          <a:ext cx="0" cy="0"/>
          <a:chOff x="0" y="0"/>
          <a:chExt cx="0" cy="0"/>
        </a:xfrm>
      </p:grpSpPr>
      <p:sp>
        <p:nvSpPr>
          <p:cNvPr id="1809" name="Shape 180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Debug: Manually</a:t>
            </a:r>
          </a:p>
        </p:txBody>
      </p:sp>
      <p:sp>
        <p:nvSpPr>
          <p:cNvPr id="1810" name="Shape 1810"/>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t>If the code does not compile cleanly, it is because of a syntax error, a compile-time warning, or something so weird &amp; heinous, it gives the compiler an aneurysm and you’ll actually get an internal Oracle error, usually an </a:t>
            </a:r>
            <a:r>
              <a:rPr lang="en" u="sng">
                <a:solidFill>
                  <a:schemeClr val="hlink"/>
                </a:solidFill>
                <a:hlinkClick r:id="rId3"/>
              </a:rPr>
              <a:t>ORA-600 or ORA-7445</a:t>
            </a:r>
            <a:r>
              <a:rPr lang="en"/>
              <a:t>.</a:t>
            </a:r>
          </a:p>
          <a:p>
            <a:pPr indent="-228600" lvl="0" marL="457200" rtl="0">
              <a:spcBef>
                <a:spcPts val="0"/>
              </a:spcBef>
              <a:buChar char="●"/>
            </a:pPr>
            <a:r>
              <a:rPr lang="en"/>
              <a:t>If compiling in SQL*Plus, use SHOW ERR[ORS] to see the location, </a:t>
            </a:r>
            <a:r>
              <a:rPr lang="en" u="sng">
                <a:solidFill>
                  <a:schemeClr val="hlink"/>
                </a:solidFill>
                <a:hlinkClick r:id="rId4"/>
              </a:rPr>
              <a:t>code</a:t>
            </a:r>
            <a:r>
              <a:rPr lang="en"/>
              <a:t>, msg and context of the error</a:t>
            </a:r>
          </a:p>
          <a:p>
            <a:pPr indent="-228600" lvl="0" marL="457200" rtl="0">
              <a:spcBef>
                <a:spcPts val="0"/>
              </a:spcBef>
              <a:buChar char="●"/>
            </a:pPr>
            <a:r>
              <a:rPr lang="en"/>
              <a:t>PL/SQL IDEs will show the location and error message in a separate pane. Click=jump to error</a:t>
            </a:r>
          </a:p>
          <a:p>
            <a:pPr indent="-228600" lvl="0" marL="457200">
              <a:spcBef>
                <a:spcPts val="0"/>
              </a:spcBef>
              <a:buChar char="●"/>
            </a:pPr>
            <a:r>
              <a:rPr lang="en"/>
              <a:t>Go to the line and fix the problem. Recompile.</a:t>
            </a:r>
          </a:p>
        </p:txBody>
      </p:sp>
    </p:spTree>
  </p:cSld>
  <p:clrMapOvr>
    <a:masterClrMapping/>
  </p:clrMapOvr>
  <p:transition spd="slow">
    <p:cut/>
  </p:transition>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4" name="Shape 1814"/>
        <p:cNvGrpSpPr/>
        <p:nvPr/>
      </p:nvGrpSpPr>
      <p:grpSpPr>
        <a:xfrm>
          <a:off x="0" y="0"/>
          <a:ext cx="0" cy="0"/>
          <a:chOff x="0" y="0"/>
          <a:chExt cx="0" cy="0"/>
        </a:xfrm>
      </p:grpSpPr>
      <p:sp>
        <p:nvSpPr>
          <p:cNvPr id="1815" name="Shape 181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Debug: Manually</a:t>
            </a:r>
          </a:p>
        </p:txBody>
      </p:sp>
      <p:sp>
        <p:nvSpPr>
          <p:cNvPr id="1816" name="Shape 1816"/>
          <p:cNvSpPr txBox="1"/>
          <p:nvPr>
            <p:ph idx="1" type="body"/>
          </p:nvPr>
        </p:nvSpPr>
        <p:spPr>
          <a:xfrm>
            <a:off x="108900" y="634800"/>
            <a:ext cx="8934599" cy="1440300"/>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Another way to manually debug a routine is to compile the unit for debug</a:t>
            </a:r>
            <a:r>
              <a:rPr baseline="30000" lang="en" sz="2400"/>
              <a:t>1</a:t>
            </a:r>
            <a:r>
              <a:rPr lang="en" sz="2400"/>
              <a:t> and then attach a PL/SQL IDE debugger to it.</a:t>
            </a:r>
          </a:p>
        </p:txBody>
      </p:sp>
      <p:sp>
        <p:nvSpPr>
          <p:cNvPr id="1817" name="Shape 1817">
            <a:hlinkClick r:id="rId3"/>
          </p:cNvPr>
          <p:cNvSpPr/>
          <p:nvPr/>
        </p:nvSpPr>
        <p:spPr>
          <a:xfrm>
            <a:off x="4437025" y="1654400"/>
            <a:ext cx="4572000" cy="3429000"/>
          </a:xfrm>
          <a:prstGeom prst="rect">
            <a:avLst/>
          </a:prstGeom>
          <a:blipFill>
            <a:blip r:embed="rId4">
              <a:alphaModFix/>
            </a:blip>
            <a:stretch>
              <a:fillRect/>
            </a:stretch>
          </a:blipFill>
          <a:ln>
            <a:noFill/>
          </a:ln>
        </p:spPr>
      </p:sp>
      <p:sp>
        <p:nvSpPr>
          <p:cNvPr id="1818" name="Shape 1818"/>
          <p:cNvSpPr txBox="1"/>
          <p:nvPr/>
        </p:nvSpPr>
        <p:spPr>
          <a:xfrm>
            <a:off x="106925" y="1398300"/>
            <a:ext cx="4330200" cy="3684899"/>
          </a:xfrm>
          <a:prstGeom prst="rect">
            <a:avLst/>
          </a:prstGeom>
          <a:noFill/>
          <a:ln>
            <a:noFill/>
          </a:ln>
        </p:spPr>
        <p:txBody>
          <a:bodyPr anchorCtr="0" anchor="t" bIns="91425" lIns="91425" rIns="91425" tIns="91425">
            <a:noAutofit/>
          </a:bodyPr>
          <a:lstStyle/>
          <a:p>
            <a:pPr indent="-381000" lvl="0" marL="457200" rtl="0">
              <a:spcBef>
                <a:spcPts val="600"/>
              </a:spcBef>
              <a:buClr>
                <a:schemeClr val="dk2"/>
              </a:buClr>
              <a:buSzPct val="100000"/>
              <a:buChar char="●"/>
            </a:pPr>
            <a:r>
              <a:rPr lang="en" sz="2400">
                <a:solidFill>
                  <a:schemeClr val="dk2"/>
                </a:solidFill>
              </a:rPr>
              <a:t>As with other 3GL IDEs, this allows you to set breakpoints, conditional breakpoints, watches, run to exception, alter variable values while debugging, etc.</a:t>
            </a:r>
          </a:p>
          <a:p>
            <a:pPr indent="-381000" lvl="0" marL="457200" rtl="0">
              <a:spcBef>
                <a:spcPts val="600"/>
              </a:spcBef>
              <a:buClr>
                <a:schemeClr val="dk2"/>
              </a:buClr>
              <a:buSzPct val="100000"/>
              <a:buChar char="●"/>
            </a:pPr>
            <a:r>
              <a:rPr lang="en" sz="2400">
                <a:solidFill>
                  <a:schemeClr val="dk2"/>
                </a:solidFill>
              </a:rPr>
              <a:t>A real time-saver. Highly worth your time to learn.</a:t>
            </a:r>
          </a:p>
        </p:txBody>
      </p:sp>
    </p:spTree>
  </p:cSld>
  <p:clrMapOvr>
    <a:masterClrMapping/>
  </p:clrMapOvr>
  <p:transition spd="slow">
    <p:cut/>
  </p:transition>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2" name="Shape 1822"/>
        <p:cNvGrpSpPr/>
        <p:nvPr/>
      </p:nvGrpSpPr>
      <p:grpSpPr>
        <a:xfrm>
          <a:off x="0" y="0"/>
          <a:ext cx="0" cy="0"/>
          <a:chOff x="0" y="0"/>
          <a:chExt cx="0" cy="0"/>
        </a:xfrm>
      </p:grpSpPr>
      <p:sp>
        <p:nvSpPr>
          <p:cNvPr id="1823" name="Shape 182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Debug: Runtime</a:t>
            </a:r>
          </a:p>
        </p:txBody>
      </p:sp>
      <p:sp>
        <p:nvSpPr>
          <p:cNvPr id="1824" name="Shape 182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Gathering runtime context to determine why a routine is erroring at a certain spot is the subject of our next section on Instrumentation.</a:t>
            </a:r>
          </a:p>
          <a:p>
            <a:pPr indent="-228600" lvl="0" marL="457200" rtl="0">
              <a:spcBef>
                <a:spcPts val="0"/>
              </a:spcBef>
              <a:buChar char="●"/>
            </a:pPr>
            <a:r>
              <a:rPr lang="en"/>
              <a:t>You can do it the hard way, using DBMS_OUTPUT.put_line() everywhere, but that’s fraught with problems.</a:t>
            </a:r>
          </a:p>
          <a:p>
            <a:pPr indent="-228600" lvl="0" marL="457200">
              <a:spcBef>
                <a:spcPts val="0"/>
              </a:spcBef>
              <a:buChar char="●"/>
            </a:pPr>
            <a:r>
              <a:rPr lang="en"/>
              <a:t>Flipping a “switch” to turn logging and debugging messages on is the only way to go, as we’ll see.</a:t>
            </a:r>
          </a:p>
        </p:txBody>
      </p:sp>
    </p:spTree>
  </p:cSld>
  <p:clrMapOvr>
    <a:masterClrMapping/>
  </p:clrMapOvr>
  <p:transition spd="slow">
    <p:cut/>
  </p:transition>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8" name="Shape 1828"/>
        <p:cNvGrpSpPr/>
        <p:nvPr/>
      </p:nvGrpSpPr>
      <p:grpSpPr>
        <a:xfrm>
          <a:off x="0" y="0"/>
          <a:ext cx="0" cy="0"/>
          <a:chOff x="0" y="0"/>
          <a:chExt cx="0" cy="0"/>
        </a:xfrm>
      </p:grpSpPr>
      <p:sp>
        <p:nvSpPr>
          <p:cNvPr id="1829" name="Shape 182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830" name="Shape 1830"/>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831" name="Shape 1831"/>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chemeClr val="accent2"/>
              </a:buClr>
              <a:buSzPct val="100000"/>
              <a:buChar char="●"/>
            </a:pPr>
            <a:r>
              <a:rPr b="1" lang="en" sz="2400">
                <a:solidFill>
                  <a:schemeClr val="accent2"/>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5" name="Shape 1835"/>
        <p:cNvGrpSpPr/>
        <p:nvPr/>
      </p:nvGrpSpPr>
      <p:grpSpPr>
        <a:xfrm>
          <a:off x="0" y="0"/>
          <a:ext cx="0" cy="0"/>
          <a:chOff x="0" y="0"/>
          <a:chExt cx="0" cy="0"/>
        </a:xfrm>
      </p:grpSpPr>
      <p:sp>
        <p:nvSpPr>
          <p:cNvPr id="1836" name="Shape 183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pic>
        <p:nvPicPr>
          <p:cNvPr id="1837" name="Shape 1837"/>
          <p:cNvPicPr preferRelativeResize="0"/>
          <p:nvPr/>
        </p:nvPicPr>
        <p:blipFill>
          <a:blip r:embed="rId3">
            <a:alphaModFix/>
          </a:blip>
          <a:stretch>
            <a:fillRect/>
          </a:stretch>
        </p:blipFill>
        <p:spPr>
          <a:xfrm>
            <a:off x="586181" y="634800"/>
            <a:ext cx="8001594" cy="45086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Blocks</a:t>
            </a:r>
          </a:p>
        </p:txBody>
      </p:sp>
      <p:sp>
        <p:nvSpPr>
          <p:cNvPr id="206" name="Shape 206"/>
          <p:cNvSpPr txBox="1"/>
          <p:nvPr>
            <p:ph idx="1" type="body"/>
          </p:nvPr>
        </p:nvSpPr>
        <p:spPr>
          <a:xfrm>
            <a:off x="108900" y="634800"/>
            <a:ext cx="8934599" cy="1357499"/>
          </a:xfrm>
          <a:prstGeom prst="rect">
            <a:avLst/>
          </a:prstGeom>
        </p:spPr>
        <p:txBody>
          <a:bodyPr anchorCtr="0" anchor="t" bIns="91425" lIns="91425" rIns="91425" tIns="91425">
            <a:noAutofit/>
          </a:bodyPr>
          <a:lstStyle/>
          <a:p>
            <a:pPr lvl="0">
              <a:spcBef>
                <a:spcPts val="0"/>
              </a:spcBef>
              <a:buNone/>
            </a:pPr>
            <a:r>
              <a:rPr lang="en"/>
              <a:t>Looking at our Hello World again...</a:t>
            </a:r>
          </a:p>
        </p:txBody>
      </p:sp>
      <p:sp>
        <p:nvSpPr>
          <p:cNvPr id="207" name="Shape 207"/>
          <p:cNvSpPr txBox="1"/>
          <p:nvPr/>
        </p:nvSpPr>
        <p:spPr>
          <a:xfrm>
            <a:off x="3900000" y="1960275"/>
            <a:ext cx="5143499" cy="1296299"/>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Clr>
                <a:schemeClr val="dk1"/>
              </a:buClr>
              <a:buFont typeface="Arial"/>
              <a:buNone/>
            </a:pPr>
            <a:r>
              <a:rPr b="1" lang="en">
                <a:solidFill>
                  <a:srgbClr val="003366"/>
                </a:solidFill>
                <a:latin typeface="Courier New"/>
                <a:ea typeface="Courier New"/>
                <a:cs typeface="Courier New"/>
                <a:sym typeface="Courier New"/>
              </a:rPr>
              <a:t>BEGIN</a:t>
            </a:r>
          </a:p>
          <a:p>
            <a:pPr lvl="0" rtl="0">
              <a:spcBef>
                <a:spcPts val="0"/>
              </a:spcBef>
              <a:buClr>
                <a:schemeClr val="dk1"/>
              </a:buClr>
              <a:buFont typeface="Arial"/>
              <a:buNone/>
            </a:pPr>
            <a:r>
              <a:rPr lang="en">
                <a:latin typeface="Courier New"/>
                <a:ea typeface="Courier New"/>
                <a:cs typeface="Courier New"/>
                <a:sym typeface="Courier New"/>
              </a:rPr>
              <a:t>   dbms_output.put_line('</a:t>
            </a:r>
            <a:r>
              <a:rPr lang="en">
                <a:solidFill>
                  <a:srgbClr val="FF0000"/>
                </a:solidFill>
                <a:latin typeface="Courier New"/>
                <a:ea typeface="Courier New"/>
                <a:cs typeface="Courier New"/>
                <a:sym typeface="Courier New"/>
              </a:rPr>
              <a:t>Hello World!</a:t>
            </a:r>
            <a:r>
              <a:rPr lang="en">
                <a:latin typeface="Courier New"/>
                <a:ea typeface="Courier New"/>
                <a:cs typeface="Courier New"/>
                <a:sym typeface="Courier New"/>
              </a:rPr>
              <a:t>');</a:t>
            </a:r>
          </a:p>
          <a:p>
            <a:pPr lvl="0" rtl="0">
              <a:lnSpc>
                <a:spcPct val="115000"/>
              </a:lnSpc>
              <a:spcBef>
                <a:spcPts val="0"/>
              </a:spcBef>
              <a:buClr>
                <a:schemeClr val="dk1"/>
              </a:buClr>
              <a:buFont typeface="Arial"/>
              <a:buNone/>
            </a:pP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a:t>
            </a:r>
          </a:p>
          <a:p>
            <a:pPr lvl="0" rtl="0">
              <a:spcBef>
                <a:spcPts val="0"/>
              </a:spcBef>
              <a:buClr>
                <a:schemeClr val="dk1"/>
              </a:buClr>
              <a:buFont typeface="Arial"/>
              <a:buNone/>
            </a:pPr>
            <a:r>
              <a:rPr lang="en">
                <a:latin typeface="Courier New"/>
                <a:ea typeface="Courier New"/>
                <a:cs typeface="Courier New"/>
                <a:sym typeface="Courier New"/>
              </a:rPr>
              <a:t>/</a:t>
            </a:r>
          </a:p>
          <a:p>
            <a:pPr lvl="0" rtl="0">
              <a:spcBef>
                <a:spcPts val="0"/>
              </a:spcBef>
              <a:buClr>
                <a:schemeClr val="dk1"/>
              </a:buClr>
              <a:buFont typeface="Arial"/>
              <a:buNone/>
            </a:pPr>
            <a:r>
              <a:t/>
            </a:r>
            <a:endParaRPr>
              <a:latin typeface="Courier New"/>
              <a:ea typeface="Courier New"/>
              <a:cs typeface="Courier New"/>
              <a:sym typeface="Courier New"/>
            </a:endParaRPr>
          </a:p>
          <a:p>
            <a:pPr lvl="0" rtl="0">
              <a:spcBef>
                <a:spcPts val="0"/>
              </a:spcBef>
              <a:buNone/>
            </a:pPr>
            <a:r>
              <a:t/>
            </a:r>
            <a:endParaRPr/>
          </a:p>
        </p:txBody>
      </p:sp>
      <p:sp>
        <p:nvSpPr>
          <p:cNvPr id="208" name="Shape 208"/>
          <p:cNvSpPr txBox="1"/>
          <p:nvPr/>
        </p:nvSpPr>
        <p:spPr>
          <a:xfrm>
            <a:off x="236875" y="1583975"/>
            <a:ext cx="2816699" cy="555300"/>
          </a:xfrm>
          <a:prstGeom prst="rect">
            <a:avLst/>
          </a:prstGeom>
          <a:solidFill>
            <a:srgbClr val="D9EAD3"/>
          </a:solidFill>
          <a:ln>
            <a:noFill/>
          </a:ln>
        </p:spPr>
        <p:txBody>
          <a:bodyPr anchorCtr="0" anchor="t" bIns="91425" lIns="91425" rIns="91425" tIns="91425">
            <a:noAutofit/>
          </a:bodyPr>
          <a:lstStyle/>
          <a:p>
            <a:pPr lvl="0">
              <a:spcBef>
                <a:spcPts val="0"/>
              </a:spcBef>
              <a:buNone/>
            </a:pPr>
            <a:r>
              <a:rPr lang="en"/>
              <a:t>Needed by SQL*Plus to display output from buffer</a:t>
            </a:r>
          </a:p>
        </p:txBody>
      </p:sp>
      <p:cxnSp>
        <p:nvCxnSpPr>
          <p:cNvPr id="209" name="Shape 209"/>
          <p:cNvCxnSpPr/>
          <p:nvPr/>
        </p:nvCxnSpPr>
        <p:spPr>
          <a:xfrm>
            <a:off x="3061700" y="1902375"/>
            <a:ext cx="824699" cy="302099"/>
          </a:xfrm>
          <a:prstGeom prst="straightConnector1">
            <a:avLst/>
          </a:prstGeom>
          <a:noFill/>
          <a:ln cap="flat" cmpd="sng" w="9525">
            <a:solidFill>
              <a:schemeClr val="dk2"/>
            </a:solidFill>
            <a:prstDash val="solid"/>
            <a:round/>
            <a:headEnd len="lg" w="lg" type="none"/>
            <a:tailEnd len="lg" w="lg" type="triangle"/>
          </a:ln>
        </p:spPr>
      </p:cxnSp>
      <p:sp>
        <p:nvSpPr>
          <p:cNvPr id="210" name="Shape 210"/>
          <p:cNvSpPr txBox="1"/>
          <p:nvPr/>
        </p:nvSpPr>
        <p:spPr>
          <a:xfrm>
            <a:off x="240925" y="2457550"/>
            <a:ext cx="2808600" cy="791999"/>
          </a:xfrm>
          <a:prstGeom prst="rect">
            <a:avLst/>
          </a:prstGeom>
          <a:solidFill>
            <a:srgbClr val="D9EAD3"/>
          </a:solidFill>
          <a:ln>
            <a:noFill/>
          </a:ln>
        </p:spPr>
        <p:txBody>
          <a:bodyPr anchorCtr="0" anchor="t" bIns="91425" lIns="91425" rIns="91425" tIns="91425">
            <a:noAutofit/>
          </a:bodyPr>
          <a:lstStyle/>
          <a:p>
            <a:pPr lvl="0">
              <a:spcBef>
                <a:spcPts val="0"/>
              </a:spcBef>
              <a:buNone/>
            </a:pPr>
            <a:r>
              <a:rPr lang="en"/>
              <a:t>Unless named and stored in the database, the block is known as an “anonymous” block.</a:t>
            </a:r>
          </a:p>
        </p:txBody>
      </p:sp>
      <p:cxnSp>
        <p:nvCxnSpPr>
          <p:cNvPr id="211" name="Shape 211"/>
          <p:cNvCxnSpPr>
            <a:stCxn id="210" idx="3"/>
            <a:endCxn id="212" idx="1"/>
          </p:cNvCxnSpPr>
          <p:nvPr/>
        </p:nvCxnSpPr>
        <p:spPr>
          <a:xfrm flipH="1" rot="10800000">
            <a:off x="3049525" y="2634549"/>
            <a:ext cx="681600" cy="219000"/>
          </a:xfrm>
          <a:prstGeom prst="straightConnector1">
            <a:avLst/>
          </a:prstGeom>
          <a:noFill/>
          <a:ln cap="flat" cmpd="sng" w="9525">
            <a:solidFill>
              <a:schemeClr val="dk2"/>
            </a:solidFill>
            <a:prstDash val="solid"/>
            <a:round/>
            <a:headEnd len="lg" w="lg" type="none"/>
            <a:tailEnd len="lg" w="lg" type="triangle"/>
          </a:ln>
        </p:spPr>
      </p:cxnSp>
      <p:sp>
        <p:nvSpPr>
          <p:cNvPr id="213" name="Shape 213"/>
          <p:cNvSpPr txBox="1"/>
          <p:nvPr/>
        </p:nvSpPr>
        <p:spPr>
          <a:xfrm>
            <a:off x="2752375" y="4253700"/>
            <a:ext cx="2566200" cy="391800"/>
          </a:xfrm>
          <a:prstGeom prst="rect">
            <a:avLst/>
          </a:prstGeom>
          <a:solidFill>
            <a:srgbClr val="D9EAD3"/>
          </a:solidFill>
          <a:ln>
            <a:noFill/>
          </a:ln>
        </p:spPr>
        <p:txBody>
          <a:bodyPr anchorCtr="0" anchor="t" bIns="91425" lIns="91425" rIns="91425" tIns="91425">
            <a:noAutofit/>
          </a:bodyPr>
          <a:lstStyle/>
          <a:p>
            <a:pPr lvl="0">
              <a:spcBef>
                <a:spcPts val="0"/>
              </a:spcBef>
              <a:buNone/>
            </a:pPr>
            <a:r>
              <a:rPr lang="en"/>
              <a:t>The SQL*Plus “run” character</a:t>
            </a:r>
          </a:p>
        </p:txBody>
      </p:sp>
      <p:cxnSp>
        <p:nvCxnSpPr>
          <p:cNvPr id="214" name="Shape 214"/>
          <p:cNvCxnSpPr>
            <a:stCxn id="213" idx="0"/>
          </p:cNvCxnSpPr>
          <p:nvPr/>
        </p:nvCxnSpPr>
        <p:spPr>
          <a:xfrm flipH="1" rot="10800000">
            <a:off x="4035475" y="3277500"/>
            <a:ext cx="4800" cy="976200"/>
          </a:xfrm>
          <a:prstGeom prst="straightConnector1">
            <a:avLst/>
          </a:prstGeom>
          <a:noFill/>
          <a:ln cap="flat" cmpd="sng" w="9525">
            <a:solidFill>
              <a:schemeClr val="dk2"/>
            </a:solidFill>
            <a:prstDash val="solid"/>
            <a:round/>
            <a:headEnd len="lg" w="lg" type="none"/>
            <a:tailEnd len="lg" w="lg" type="triangle"/>
          </a:ln>
        </p:spPr>
      </p:cxnSp>
      <p:sp>
        <p:nvSpPr>
          <p:cNvPr id="215" name="Shape 215"/>
          <p:cNvSpPr/>
          <p:nvPr/>
        </p:nvSpPr>
        <p:spPr>
          <a:xfrm>
            <a:off x="3780150" y="2359575"/>
            <a:ext cx="171300" cy="555300"/>
          </a:xfrm>
          <a:prstGeom prst="lef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6" name="Shape 216"/>
          <p:cNvSpPr txBox="1"/>
          <p:nvPr/>
        </p:nvSpPr>
        <p:spPr>
          <a:xfrm>
            <a:off x="4424325" y="3747425"/>
            <a:ext cx="2130299" cy="3918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Built-in PL/SQL package</a:t>
            </a:r>
          </a:p>
        </p:txBody>
      </p:sp>
      <p:sp>
        <p:nvSpPr>
          <p:cNvPr id="217" name="Shape 217"/>
          <p:cNvSpPr txBox="1"/>
          <p:nvPr/>
        </p:nvSpPr>
        <p:spPr>
          <a:xfrm>
            <a:off x="5656800" y="3306100"/>
            <a:ext cx="1629899" cy="3918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Packaged routine</a:t>
            </a:r>
          </a:p>
        </p:txBody>
      </p:sp>
      <p:cxnSp>
        <p:nvCxnSpPr>
          <p:cNvPr id="218" name="Shape 218"/>
          <p:cNvCxnSpPr/>
          <p:nvPr/>
        </p:nvCxnSpPr>
        <p:spPr>
          <a:xfrm flipH="1" rot="10800000">
            <a:off x="4466700" y="2822824"/>
            <a:ext cx="10500" cy="924600"/>
          </a:xfrm>
          <a:prstGeom prst="straightConnector1">
            <a:avLst/>
          </a:prstGeom>
          <a:noFill/>
          <a:ln cap="flat" cmpd="sng" w="9525">
            <a:solidFill>
              <a:schemeClr val="dk2"/>
            </a:solidFill>
            <a:prstDash val="solid"/>
            <a:round/>
            <a:headEnd len="lg" w="lg" type="none"/>
            <a:tailEnd len="lg" w="lg" type="triangle"/>
          </a:ln>
        </p:spPr>
      </p:cxnSp>
      <p:cxnSp>
        <p:nvCxnSpPr>
          <p:cNvPr id="219" name="Shape 219"/>
          <p:cNvCxnSpPr/>
          <p:nvPr/>
        </p:nvCxnSpPr>
        <p:spPr>
          <a:xfrm rot="10800000">
            <a:off x="5684575" y="2830474"/>
            <a:ext cx="0" cy="5019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1" name="Shape 1841"/>
        <p:cNvGrpSpPr/>
        <p:nvPr/>
      </p:nvGrpSpPr>
      <p:grpSpPr>
        <a:xfrm>
          <a:off x="0" y="0"/>
          <a:ext cx="0" cy="0"/>
          <a:chOff x="0" y="0"/>
          <a:chExt cx="0" cy="0"/>
        </a:xfrm>
      </p:grpSpPr>
      <p:sp>
        <p:nvSpPr>
          <p:cNvPr id="1842" name="Shape 184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pic>
        <p:nvPicPr>
          <p:cNvPr id="1843" name="Shape 1843"/>
          <p:cNvPicPr preferRelativeResize="0"/>
          <p:nvPr/>
        </p:nvPicPr>
        <p:blipFill>
          <a:blip r:embed="rId3">
            <a:alphaModFix/>
          </a:blip>
          <a:stretch>
            <a:fillRect/>
          </a:stretch>
        </p:blipFill>
        <p:spPr>
          <a:xfrm>
            <a:off x="565824" y="634800"/>
            <a:ext cx="8012353" cy="4508700"/>
          </a:xfrm>
          <a:prstGeom prst="rect">
            <a:avLst/>
          </a:prstGeom>
          <a:noFill/>
          <a:ln>
            <a:noFill/>
          </a:ln>
        </p:spPr>
      </p:pic>
    </p:spTree>
  </p:cSld>
  <p:clrMapOvr>
    <a:masterClrMapping/>
  </p:clrMapOvr>
  <p:transition spd="slow">
    <p:cut/>
  </p:transition>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7" name="Shape 1847"/>
        <p:cNvGrpSpPr/>
        <p:nvPr/>
      </p:nvGrpSpPr>
      <p:grpSpPr>
        <a:xfrm>
          <a:off x="0" y="0"/>
          <a:ext cx="0" cy="0"/>
          <a:chOff x="0" y="0"/>
          <a:chExt cx="0" cy="0"/>
        </a:xfrm>
      </p:grpSpPr>
      <p:sp>
        <p:nvSpPr>
          <p:cNvPr id="1848" name="Shape 184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49" name="Shape 1849"/>
          <p:cNvSpPr txBox="1"/>
          <p:nvPr>
            <p:ph idx="1" type="body"/>
          </p:nvPr>
        </p:nvSpPr>
        <p:spPr>
          <a:xfrm>
            <a:off x="108900" y="634800"/>
            <a:ext cx="8934599" cy="4247699"/>
          </a:xfrm>
          <a:prstGeom prst="rect">
            <a:avLst/>
          </a:prstGeom>
        </p:spPr>
        <p:txBody>
          <a:bodyPr anchorCtr="0" anchor="ctr" bIns="91425" lIns="91425" rIns="91425" tIns="91425">
            <a:noAutofit/>
          </a:bodyPr>
          <a:lstStyle/>
          <a:p>
            <a:pPr lvl="0" rtl="0" algn="ctr">
              <a:spcBef>
                <a:spcPts val="0"/>
              </a:spcBef>
              <a:buNone/>
            </a:pPr>
            <a:r>
              <a:rPr lang="en"/>
              <a:t>The difference between maintenance paradise and maintenance meltdown is </a:t>
            </a:r>
            <a:r>
              <a:rPr lang="en">
                <a:solidFill>
                  <a:schemeClr val="accent2"/>
                </a:solidFill>
              </a:rPr>
              <a:t>instrumentation</a:t>
            </a:r>
            <a:r>
              <a:rPr lang="en"/>
              <a:t>.</a:t>
            </a:r>
          </a:p>
        </p:txBody>
      </p:sp>
    </p:spTree>
  </p:cSld>
  <p:clrMapOvr>
    <a:masterClrMapping/>
  </p:clrMapOvr>
  <p:transition spd="slow">
    <p:cut/>
  </p:transition>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3" name="Shape 1853"/>
        <p:cNvGrpSpPr/>
        <p:nvPr/>
      </p:nvGrpSpPr>
      <p:grpSpPr>
        <a:xfrm>
          <a:off x="0" y="0"/>
          <a:ext cx="0" cy="0"/>
          <a:chOff x="0" y="0"/>
          <a:chExt cx="0" cy="0"/>
        </a:xfrm>
      </p:grpSpPr>
      <p:sp>
        <p:nvSpPr>
          <p:cNvPr id="1854" name="Shape 185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55" name="Shape 1855"/>
          <p:cNvSpPr txBox="1"/>
          <p:nvPr>
            <p:ph idx="1" type="body"/>
          </p:nvPr>
        </p:nvSpPr>
        <p:spPr>
          <a:xfrm>
            <a:off x="108900" y="634800"/>
            <a:ext cx="8934599" cy="1041299"/>
          </a:xfrm>
          <a:prstGeom prst="rect">
            <a:avLst/>
          </a:prstGeom>
        </p:spPr>
        <p:txBody>
          <a:bodyPr anchorCtr="0" anchor="t" bIns="91425" lIns="91425" rIns="91425" tIns="91425">
            <a:noAutofit/>
          </a:bodyPr>
          <a:lstStyle/>
          <a:p>
            <a:pPr indent="-228600" lvl="0" marL="457200" rtl="0">
              <a:spcBef>
                <a:spcPts val="0"/>
              </a:spcBef>
              <a:buChar char="●"/>
            </a:pPr>
            <a:r>
              <a:rPr lang="en"/>
              <a:t>Big word. Not terribly fun to say. But it is far more familiar than it seems:</a:t>
            </a:r>
          </a:p>
        </p:txBody>
      </p:sp>
      <p:pic>
        <p:nvPicPr>
          <p:cNvPr id="1856" name="Shape 1856"/>
          <p:cNvPicPr preferRelativeResize="0"/>
          <p:nvPr/>
        </p:nvPicPr>
        <p:blipFill>
          <a:blip r:embed="rId3">
            <a:alphaModFix/>
          </a:blip>
          <a:stretch>
            <a:fillRect/>
          </a:stretch>
        </p:blipFill>
        <p:spPr>
          <a:xfrm>
            <a:off x="406937" y="1739525"/>
            <a:ext cx="3114675" cy="1866900"/>
          </a:xfrm>
          <a:prstGeom prst="rect">
            <a:avLst/>
          </a:prstGeom>
          <a:noFill/>
          <a:ln>
            <a:noFill/>
          </a:ln>
        </p:spPr>
      </p:pic>
      <p:pic>
        <p:nvPicPr>
          <p:cNvPr id="1857" name="Shape 1857"/>
          <p:cNvPicPr preferRelativeResize="0"/>
          <p:nvPr/>
        </p:nvPicPr>
        <p:blipFill>
          <a:blip r:embed="rId4">
            <a:alphaModFix/>
          </a:blip>
          <a:stretch>
            <a:fillRect/>
          </a:stretch>
        </p:blipFill>
        <p:spPr>
          <a:xfrm>
            <a:off x="6692675" y="1369600"/>
            <a:ext cx="2281225" cy="1515799"/>
          </a:xfrm>
          <a:prstGeom prst="rect">
            <a:avLst/>
          </a:prstGeom>
          <a:noFill/>
          <a:ln>
            <a:noFill/>
          </a:ln>
        </p:spPr>
      </p:pic>
      <p:pic>
        <p:nvPicPr>
          <p:cNvPr id="1858" name="Shape 1858"/>
          <p:cNvPicPr preferRelativeResize="0"/>
          <p:nvPr/>
        </p:nvPicPr>
        <p:blipFill>
          <a:blip r:embed="rId5">
            <a:alphaModFix/>
          </a:blip>
          <a:stretch>
            <a:fillRect/>
          </a:stretch>
        </p:blipFill>
        <p:spPr>
          <a:xfrm>
            <a:off x="5965325" y="3076047"/>
            <a:ext cx="3008574" cy="1928749"/>
          </a:xfrm>
          <a:prstGeom prst="rect">
            <a:avLst/>
          </a:prstGeom>
          <a:noFill/>
          <a:ln>
            <a:noFill/>
          </a:ln>
        </p:spPr>
      </p:pic>
      <p:pic>
        <p:nvPicPr>
          <p:cNvPr id="1859" name="Shape 1859"/>
          <p:cNvPicPr preferRelativeResize="0"/>
          <p:nvPr/>
        </p:nvPicPr>
        <p:blipFill>
          <a:blip r:embed="rId6">
            <a:alphaModFix/>
          </a:blip>
          <a:stretch>
            <a:fillRect/>
          </a:stretch>
        </p:blipFill>
        <p:spPr>
          <a:xfrm>
            <a:off x="3653285" y="2654697"/>
            <a:ext cx="1985025" cy="2350100"/>
          </a:xfrm>
          <a:prstGeom prst="rect">
            <a:avLst/>
          </a:prstGeom>
          <a:noFill/>
          <a:ln>
            <a:noFill/>
          </a:ln>
        </p:spPr>
      </p:pic>
      <p:pic>
        <p:nvPicPr>
          <p:cNvPr id="1860" name="Shape 1860"/>
          <p:cNvPicPr preferRelativeResize="0"/>
          <p:nvPr/>
        </p:nvPicPr>
        <p:blipFill>
          <a:blip r:embed="rId7">
            <a:alphaModFix/>
          </a:blip>
          <a:stretch>
            <a:fillRect/>
          </a:stretch>
        </p:blipFill>
        <p:spPr>
          <a:xfrm>
            <a:off x="260746" y="3566696"/>
            <a:ext cx="2479225" cy="1438100"/>
          </a:xfrm>
          <a:prstGeom prst="rect">
            <a:avLst/>
          </a:prstGeom>
          <a:noFill/>
          <a:ln>
            <a:noFill/>
          </a:ln>
        </p:spPr>
      </p:pic>
      <p:sp>
        <p:nvSpPr>
          <p:cNvPr id="1861" name="Shape 1861"/>
          <p:cNvSpPr txBox="1"/>
          <p:nvPr/>
        </p:nvSpPr>
        <p:spPr>
          <a:xfrm>
            <a:off x="2739975" y="4193950"/>
            <a:ext cx="537000" cy="291900"/>
          </a:xfrm>
          <a:prstGeom prst="rect">
            <a:avLst/>
          </a:prstGeom>
          <a:noFill/>
          <a:ln>
            <a:noFill/>
          </a:ln>
        </p:spPr>
        <p:txBody>
          <a:bodyPr anchorCtr="0" anchor="t" bIns="91425" lIns="91425" rIns="91425" tIns="91425">
            <a:noAutofit/>
          </a:bodyPr>
          <a:lstStyle/>
          <a:p>
            <a:pPr lvl="0">
              <a:spcBef>
                <a:spcPts val="0"/>
              </a:spcBef>
              <a:buNone/>
            </a:pPr>
            <a:r>
              <a:rPr lang="en" sz="1200"/>
              <a:t>OEM</a:t>
            </a:r>
          </a:p>
        </p:txBody>
      </p:sp>
      <p:sp>
        <p:nvSpPr>
          <p:cNvPr id="1862" name="Shape 1862"/>
          <p:cNvSpPr txBox="1"/>
          <p:nvPr/>
        </p:nvSpPr>
        <p:spPr>
          <a:xfrm>
            <a:off x="3694100" y="1701275"/>
            <a:ext cx="2817599" cy="854100"/>
          </a:xfrm>
          <a:prstGeom prst="rect">
            <a:avLst/>
          </a:prstGeom>
          <a:solidFill>
            <a:srgbClr val="D9EAD3"/>
          </a:solidFill>
          <a:ln>
            <a:noFill/>
          </a:ln>
        </p:spPr>
        <p:txBody>
          <a:bodyPr anchorCtr="0" anchor="t" bIns="91425" lIns="91425" rIns="91425" tIns="91425">
            <a:noAutofit/>
          </a:bodyPr>
          <a:lstStyle/>
          <a:p>
            <a:pPr lvl="0">
              <a:spcBef>
                <a:spcPts val="0"/>
              </a:spcBef>
              <a:buNone/>
            </a:pPr>
            <a:r>
              <a:rPr b="1" lang="en">
                <a:solidFill>
                  <a:schemeClr val="accent2"/>
                </a:solidFill>
              </a:rPr>
              <a:t>These all provide real-time, valuable insight into the inner workings of complex systems.</a:t>
            </a:r>
          </a:p>
        </p:txBody>
      </p:sp>
    </p:spTree>
  </p:cSld>
  <p:clrMapOvr>
    <a:masterClrMapping/>
  </p:clrMapOvr>
  <p:transition spd="slow">
    <p:cut/>
  </p:transition>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6" name="Shape 1866"/>
        <p:cNvGrpSpPr/>
        <p:nvPr/>
      </p:nvGrpSpPr>
      <p:grpSpPr>
        <a:xfrm>
          <a:off x="0" y="0"/>
          <a:ext cx="0" cy="0"/>
          <a:chOff x="0" y="0"/>
          <a:chExt cx="0" cy="0"/>
        </a:xfrm>
      </p:grpSpPr>
      <p:sp>
        <p:nvSpPr>
          <p:cNvPr id="1867" name="Shape 186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68" name="Shape 1868"/>
          <p:cNvSpPr txBox="1"/>
          <p:nvPr>
            <p:ph idx="1" type="body"/>
          </p:nvPr>
        </p:nvSpPr>
        <p:spPr>
          <a:xfrm>
            <a:off x="108900" y="634800"/>
            <a:ext cx="7893600" cy="4337999"/>
          </a:xfrm>
          <a:prstGeom prst="rect">
            <a:avLst/>
          </a:prstGeom>
        </p:spPr>
        <p:txBody>
          <a:bodyPr anchorCtr="0" anchor="t" bIns="91425" lIns="91425" rIns="91425" tIns="91425">
            <a:noAutofit/>
          </a:bodyPr>
          <a:lstStyle/>
          <a:p>
            <a:pPr indent="-228600" lvl="0" marL="457200" rtl="0">
              <a:spcBef>
                <a:spcPts val="0"/>
              </a:spcBef>
              <a:buChar char="●"/>
            </a:pPr>
            <a:r>
              <a:rPr lang="en"/>
              <a:t>Too many DBA’s rely on little to no instrumentation in their code, unaware how pleasant their jobs could be with it in place.</a:t>
            </a:r>
          </a:p>
          <a:p>
            <a:pPr indent="-228600" lvl="0" marL="457200" rtl="0">
              <a:spcBef>
                <a:spcPts val="0"/>
              </a:spcBef>
              <a:buChar char="●"/>
            </a:pPr>
            <a:r>
              <a:rPr lang="en"/>
              <a:t>This approach resembles Douglas Adams’ Joo Janta 200 Super-Chromatic Peril Sensitive Sunglasses which are</a:t>
            </a:r>
          </a:p>
          <a:p>
            <a:pPr indent="0" lvl="0" marL="914400" rtl="0">
              <a:spcBef>
                <a:spcPts val="0"/>
              </a:spcBef>
              <a:buNone/>
            </a:pPr>
            <a:r>
              <a:rPr i="1" lang="en" sz="2000"/>
              <a:t>“specially designed to help people develop a relaxed attitude to danger. At the first hint of trouble, they turn totally black and thus prevent you from seeing anything that might alarm you.”</a:t>
            </a:r>
          </a:p>
        </p:txBody>
      </p:sp>
      <p:pic>
        <p:nvPicPr>
          <p:cNvPr id="1869" name="Shape 1869"/>
          <p:cNvPicPr preferRelativeResize="0"/>
          <p:nvPr/>
        </p:nvPicPr>
        <p:blipFill>
          <a:blip r:embed="rId3">
            <a:alphaModFix/>
          </a:blip>
          <a:stretch>
            <a:fillRect/>
          </a:stretch>
        </p:blipFill>
        <p:spPr>
          <a:xfrm>
            <a:off x="7287600" y="2501025"/>
            <a:ext cx="1651225" cy="1271974"/>
          </a:xfrm>
          <a:prstGeom prst="rect">
            <a:avLst/>
          </a:prstGeom>
          <a:noFill/>
          <a:ln>
            <a:noFill/>
          </a:ln>
        </p:spPr>
      </p:pic>
    </p:spTree>
  </p:cSld>
  <p:clrMapOvr>
    <a:masterClrMapping/>
  </p:clrMapOvr>
  <p:transition spd="slow">
    <p:cut/>
  </p:transition>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3" name="Shape 1873"/>
        <p:cNvGrpSpPr/>
        <p:nvPr/>
      </p:nvGrpSpPr>
      <p:grpSpPr>
        <a:xfrm>
          <a:off x="0" y="0"/>
          <a:ext cx="0" cy="0"/>
          <a:chOff x="0" y="0"/>
          <a:chExt cx="0" cy="0"/>
        </a:xfrm>
      </p:grpSpPr>
      <p:sp>
        <p:nvSpPr>
          <p:cNvPr id="1874" name="Shape 187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Instrumentation: The Vision</a:t>
            </a:r>
          </a:p>
        </p:txBody>
      </p:sp>
      <p:sp>
        <p:nvSpPr>
          <p:cNvPr id="1875" name="Shape 1875"/>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sz="2600"/>
              <a:t>Instead…</a:t>
            </a:r>
          </a:p>
          <a:p>
            <a:pPr indent="-393700" lvl="0" marL="457200" rtl="0">
              <a:spcBef>
                <a:spcPts val="0"/>
              </a:spcBef>
              <a:buSzPct val="100000"/>
              <a:buChar char="●"/>
            </a:pPr>
            <a:r>
              <a:rPr lang="en" sz="2600"/>
              <a:t>We want to be proactively notified by our systems when errors and things out of the ordinary are detected.</a:t>
            </a:r>
          </a:p>
          <a:p>
            <a:pPr indent="-393700" lvl="0" marL="457200" rtl="0">
              <a:spcBef>
                <a:spcPts val="0"/>
              </a:spcBef>
              <a:buSzPct val="100000"/>
            </a:pPr>
            <a:r>
              <a:rPr lang="en" sz="2600"/>
              <a:t>When a problem arises, we want to simply review the logs to trace what happened and exactly what was passed, who did it, when, what data was being processed, and what was changed.</a:t>
            </a:r>
          </a:p>
          <a:p>
            <a:pPr indent="-393700" lvl="0" marL="457200">
              <a:spcBef>
                <a:spcPts val="0"/>
              </a:spcBef>
              <a:buSzPct val="100000"/>
            </a:pPr>
            <a:r>
              <a:rPr lang="en" sz="2600"/>
              <a:t>If that isn’t possible, we want to flip a switch, have the user re-try the operation and immediately see rich context data from the PL/SQL routines in the logs.</a:t>
            </a:r>
          </a:p>
        </p:txBody>
      </p:sp>
    </p:spTree>
  </p:cSld>
  <p:clrMapOvr>
    <a:masterClrMapping/>
  </p:clrMapOvr>
  <p:transition spd="slow">
    <p:cut/>
  </p:transition>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9" name="Shape 1879"/>
        <p:cNvGrpSpPr/>
        <p:nvPr/>
      </p:nvGrpSpPr>
      <p:grpSpPr>
        <a:xfrm>
          <a:off x="0" y="0"/>
          <a:ext cx="0" cy="0"/>
          <a:chOff x="0" y="0"/>
          <a:chExt cx="0" cy="0"/>
        </a:xfrm>
      </p:grpSpPr>
      <p:sp>
        <p:nvSpPr>
          <p:cNvPr id="1880" name="Shape 188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81" name="Shape 188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Typical Lifecycle of a Production Problem:</a:t>
            </a:r>
          </a:p>
          <a:p>
            <a:pPr indent="-228600" lvl="0" marL="457200" rtl="0">
              <a:spcBef>
                <a:spcPts val="0"/>
              </a:spcBef>
              <a:buClr>
                <a:schemeClr val="accent2"/>
              </a:buClr>
              <a:buChar char="●"/>
            </a:pPr>
            <a:r>
              <a:rPr lang="en">
                <a:solidFill>
                  <a:schemeClr val="accent2"/>
                </a:solidFill>
              </a:rPr>
              <a:t>Become aware of a problem</a:t>
            </a:r>
          </a:p>
          <a:p>
            <a:pPr indent="-228600" lvl="0" marL="457200" rtl="0">
              <a:spcBef>
                <a:spcPts val="0"/>
              </a:spcBef>
              <a:buClr>
                <a:schemeClr val="accent2"/>
              </a:buClr>
              <a:buChar char="●"/>
            </a:pPr>
            <a:r>
              <a:rPr lang="en">
                <a:solidFill>
                  <a:schemeClr val="accent2"/>
                </a:solidFill>
              </a:rPr>
              <a:t>Find the source of the problem</a:t>
            </a:r>
          </a:p>
          <a:p>
            <a:pPr indent="-228600" lvl="0" marL="457200" rtl="0">
              <a:spcBef>
                <a:spcPts val="0"/>
              </a:spcBef>
              <a:buChar char="●"/>
            </a:pPr>
            <a:r>
              <a:rPr lang="en"/>
              <a:t>Fix the source of the problem</a:t>
            </a:r>
          </a:p>
          <a:p>
            <a:pPr indent="-228600" lvl="0" marL="457200" rtl="0">
              <a:spcBef>
                <a:spcPts val="0"/>
              </a:spcBef>
              <a:buChar char="●"/>
            </a:pPr>
            <a:r>
              <a:rPr lang="en"/>
              <a:t>Repair issues the problem caused</a:t>
            </a:r>
          </a:p>
          <a:p>
            <a:pPr indent="-228600" lvl="0" marL="457200" rtl="0">
              <a:spcBef>
                <a:spcPts val="0"/>
              </a:spcBef>
              <a:buChar char="●"/>
            </a:pPr>
            <a:r>
              <a:rPr lang="en"/>
              <a:t>Rebuild trust (costliest, longest step)</a:t>
            </a:r>
          </a:p>
          <a:p>
            <a:pPr indent="-228600" lvl="0" marL="457200" rtl="0">
              <a:spcBef>
                <a:spcPts val="0"/>
              </a:spcBef>
              <a:buChar char="●"/>
            </a:pPr>
            <a:r>
              <a:rPr lang="en"/>
              <a:t>Improve so problem doesn’t happen again</a:t>
            </a:r>
          </a:p>
          <a:p>
            <a:pPr lvl="0" rtl="0">
              <a:spcBef>
                <a:spcPts val="0"/>
              </a:spcBef>
              <a:buNone/>
            </a:pPr>
            <a:r>
              <a:t/>
            </a:r>
            <a:endParaRPr/>
          </a:p>
          <a:p>
            <a:pPr lvl="0" rtl="0">
              <a:spcBef>
                <a:spcPts val="0"/>
              </a:spcBef>
              <a:buNone/>
            </a:pPr>
            <a:r>
              <a:rPr lang="en"/>
              <a:t>Instrumentation greatly aids with the first two steps.</a:t>
            </a:r>
          </a:p>
        </p:txBody>
      </p:sp>
    </p:spTree>
  </p:cSld>
  <p:clrMapOvr>
    <a:masterClrMapping/>
  </p:clrMapOvr>
  <p:transition spd="slow">
    <p:cut/>
  </p:transition>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5" name="Shape 1885"/>
        <p:cNvGrpSpPr/>
        <p:nvPr/>
      </p:nvGrpSpPr>
      <p:grpSpPr>
        <a:xfrm>
          <a:off x="0" y="0"/>
          <a:ext cx="0" cy="0"/>
          <a:chOff x="0" y="0"/>
          <a:chExt cx="0" cy="0"/>
        </a:xfrm>
      </p:grpSpPr>
      <p:sp>
        <p:nvSpPr>
          <p:cNvPr id="1886" name="Shape 188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87" name="Shape 188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Instrumentation is the process of fitting applications with code that directs </a:t>
            </a:r>
            <a:r>
              <a:rPr lang="en">
                <a:solidFill>
                  <a:schemeClr val="accent2"/>
                </a:solidFill>
              </a:rPr>
              <a:t>runtime context</a:t>
            </a:r>
            <a:r>
              <a:rPr lang="en"/>
              <a:t> to a </a:t>
            </a:r>
            <a:r>
              <a:rPr lang="en">
                <a:solidFill>
                  <a:schemeClr val="accent2"/>
                </a:solidFill>
              </a:rPr>
              <a:t>destination </a:t>
            </a:r>
            <a:r>
              <a:rPr lang="en"/>
              <a:t>where it can be useful.</a:t>
            </a:r>
          </a:p>
          <a:p>
            <a:pPr indent="-228600" lvl="0" marL="457200" rtl="0">
              <a:spcBef>
                <a:spcPts val="0"/>
              </a:spcBef>
              <a:buChar char="●"/>
            </a:pPr>
            <a:r>
              <a:rPr lang="en"/>
              <a:t>Runtime context: Who, when, what was passed in, what changed, time taken, errors and warnings encountered, etc.</a:t>
            </a:r>
          </a:p>
          <a:p>
            <a:pPr indent="-228600" lvl="0" marL="457200" rtl="0">
              <a:spcBef>
                <a:spcPts val="0"/>
              </a:spcBef>
              <a:buChar char="●"/>
            </a:pPr>
            <a:r>
              <a:rPr lang="en"/>
              <a:t>Context destination: stdout (screen), V$ views, </a:t>
            </a:r>
            <a:r>
              <a:rPr lang="en">
                <a:solidFill>
                  <a:srgbClr val="F1C232"/>
                </a:solidFill>
              </a:rPr>
              <a:t>logging table</a:t>
            </a:r>
            <a:r>
              <a:rPr lang="en"/>
              <a:t>, log file, queue, pipe, alert, other web service or TCP-based callouts.</a:t>
            </a:r>
          </a:p>
        </p:txBody>
      </p:sp>
    </p:spTree>
  </p:cSld>
  <p:clrMapOvr>
    <a:masterClrMapping/>
  </p:clrMapOvr>
  <p:transition spd="slow">
    <p:cut/>
  </p:transition>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1" name="Shape 1891"/>
        <p:cNvGrpSpPr/>
        <p:nvPr/>
      </p:nvGrpSpPr>
      <p:grpSpPr>
        <a:xfrm>
          <a:off x="0" y="0"/>
          <a:ext cx="0" cy="0"/>
          <a:chOff x="0" y="0"/>
          <a:chExt cx="0" cy="0"/>
        </a:xfrm>
      </p:grpSpPr>
      <p:sp>
        <p:nvSpPr>
          <p:cNvPr id="1892" name="Shape 189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893" name="Shape 1893"/>
          <p:cNvSpPr txBox="1"/>
          <p:nvPr>
            <p:ph idx="1" type="body"/>
          </p:nvPr>
        </p:nvSpPr>
        <p:spPr>
          <a:xfrm>
            <a:off x="108900" y="634800"/>
            <a:ext cx="8934599" cy="13700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Oracle provides a number of built-in features to grab context and deliver it somewhere, but most are insufficient on their own. See this </a:t>
            </a:r>
            <a:r>
              <a:rPr lang="en" sz="2600" u="sng">
                <a:solidFill>
                  <a:schemeClr val="hlink"/>
                </a:solidFill>
                <a:hlinkClick r:id="rId3"/>
              </a:rPr>
              <a:t>prezi</a:t>
            </a:r>
            <a:r>
              <a:rPr lang="en" sz="2600"/>
              <a:t> for a detailed demo of each.</a:t>
            </a:r>
          </a:p>
        </p:txBody>
      </p:sp>
      <p:pic>
        <p:nvPicPr>
          <p:cNvPr id="1894" name="Shape 1894"/>
          <p:cNvPicPr preferRelativeResize="0"/>
          <p:nvPr/>
        </p:nvPicPr>
        <p:blipFill>
          <a:blip r:embed="rId4">
            <a:alphaModFix/>
          </a:blip>
          <a:stretch>
            <a:fillRect/>
          </a:stretch>
        </p:blipFill>
        <p:spPr>
          <a:xfrm>
            <a:off x="2768549" y="2080875"/>
            <a:ext cx="6338225" cy="2900549"/>
          </a:xfrm>
          <a:prstGeom prst="rect">
            <a:avLst/>
          </a:prstGeom>
          <a:noFill/>
          <a:ln>
            <a:noFill/>
          </a:ln>
        </p:spPr>
      </p:pic>
    </p:spTree>
  </p:cSld>
  <p:clrMapOvr>
    <a:masterClrMapping/>
  </p:clrMapOvr>
  <p:transition spd="slow">
    <p:cut/>
  </p:transition>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8" name="Shape 1898"/>
        <p:cNvGrpSpPr/>
        <p:nvPr/>
      </p:nvGrpSpPr>
      <p:grpSpPr>
        <a:xfrm>
          <a:off x="0" y="0"/>
          <a:ext cx="0" cy="0"/>
          <a:chOff x="0" y="0"/>
          <a:chExt cx="0" cy="0"/>
        </a:xfrm>
      </p:grpSpPr>
      <p:sp>
        <p:nvSpPr>
          <p:cNvPr id="1899" name="Shape 189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900" name="Shape 190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Requirements of a good log/debug/audit/metrics/error library:</a:t>
            </a:r>
          </a:p>
          <a:p>
            <a:pPr indent="0" lvl="0" marL="457200" rtl="0">
              <a:spcBef>
                <a:spcPts val="0"/>
              </a:spcBef>
              <a:buNone/>
            </a:pPr>
            <a:r>
              <a:rPr lang="en" sz="1800"/>
              <a:t>Destination Choice</a:t>
            </a:r>
          </a:p>
          <a:p>
            <a:pPr indent="-317500" lvl="0" marL="914400" rtl="0">
              <a:spcBef>
                <a:spcPts val="0"/>
              </a:spcBef>
              <a:buSzPct val="100000"/>
              <a:buChar char="●"/>
            </a:pPr>
            <a:r>
              <a:rPr lang="en" sz="1400"/>
              <a:t>Must have [to table and screen] Optional [to file] Nice to have [ftp, pipe, AQ, http, etc]</a:t>
            </a:r>
          </a:p>
          <a:p>
            <a:pPr indent="-317500" lvl="0" marL="914400" rtl="0">
              <a:spcBef>
                <a:spcPts val="0"/>
              </a:spcBef>
              <a:buSzPct val="100000"/>
              <a:buChar char="●"/>
            </a:pPr>
            <a:r>
              <a:rPr lang="en" sz="1400"/>
              <a:t>Output must be transaction-independent</a:t>
            </a:r>
          </a:p>
          <a:p>
            <a:pPr indent="0" lvl="0" marL="457200" rtl="0">
              <a:spcBef>
                <a:spcPts val="0"/>
              </a:spcBef>
              <a:buNone/>
            </a:pPr>
            <a:r>
              <a:rPr lang="en" sz="1800"/>
              <a:t>Output Type</a:t>
            </a:r>
          </a:p>
          <a:p>
            <a:pPr indent="-317500" lvl="0" marL="914400" rtl="0">
              <a:spcBef>
                <a:spcPts val="0"/>
              </a:spcBef>
              <a:buSzPct val="100000"/>
              <a:buChar char="●"/>
            </a:pPr>
            <a:r>
              <a:rPr lang="en" sz="1400"/>
              <a:t>Log errors, warnings, and information-only messages</a:t>
            </a:r>
          </a:p>
          <a:p>
            <a:pPr indent="-317500" lvl="0" marL="914400" rtl="0">
              <a:spcBef>
                <a:spcPts val="0"/>
              </a:spcBef>
              <a:buSzPct val="100000"/>
              <a:buChar char="●"/>
            </a:pPr>
            <a:r>
              <a:rPr lang="en" sz="1400"/>
              <a:t>Identifiers, metrics and runtime context (parameter values, variable values, # iterations, etc.)</a:t>
            </a:r>
          </a:p>
          <a:p>
            <a:pPr indent="-317500" lvl="0" marL="914400" rtl="0">
              <a:spcBef>
                <a:spcPts val="0"/>
              </a:spcBef>
              <a:buSzPct val="100000"/>
              <a:buChar char="●"/>
            </a:pPr>
            <a:r>
              <a:rPr lang="en" sz="1400"/>
              <a:t>Dynamic debug messages (“off” by default, data switch in a table or GAC</a:t>
            </a:r>
            <a:r>
              <a:rPr baseline="30000" lang="en" sz="1400"/>
              <a:t>1</a:t>
            </a:r>
            <a:r>
              <a:rPr lang="en" sz="1400"/>
              <a:t> turns it on)</a:t>
            </a:r>
          </a:p>
          <a:p>
            <a:pPr indent="-317500" lvl="2" marL="1371600" rtl="0">
              <a:spcBef>
                <a:spcPts val="0"/>
              </a:spcBef>
              <a:buSzPct val="100000"/>
              <a:buChar char="■"/>
            </a:pPr>
            <a:r>
              <a:rPr lang="en" sz="1400"/>
              <a:t>Even better if it can targeted to certain user, session, application, or PL/SQL unit</a:t>
            </a:r>
          </a:p>
          <a:p>
            <a:pPr indent="0" lvl="0" marL="457200" rtl="0">
              <a:spcBef>
                <a:spcPts val="0"/>
              </a:spcBef>
              <a:buNone/>
            </a:pPr>
            <a:r>
              <a:rPr lang="en" sz="1800"/>
              <a:t>Auditing</a:t>
            </a:r>
          </a:p>
          <a:p>
            <a:pPr indent="-317500" lvl="0" marL="914400" rtl="0">
              <a:spcBef>
                <a:spcPts val="0"/>
              </a:spcBef>
              <a:buSzPct val="100000"/>
            </a:pPr>
            <a:r>
              <a:rPr lang="en" sz="1400"/>
              <a:t>Aids to generate audit tables and triggers</a:t>
            </a:r>
          </a:p>
          <a:p>
            <a:pPr indent="0" lvl="0" marL="457200" rtl="0">
              <a:spcBef>
                <a:spcPts val="0"/>
              </a:spcBef>
              <a:buNone/>
            </a:pPr>
            <a:r>
              <a:rPr lang="en" sz="1800"/>
              <a:t>Simplicity</a:t>
            </a:r>
          </a:p>
          <a:p>
            <a:pPr indent="-317500" lvl="0" marL="914400" rtl="0">
              <a:spcBef>
                <a:spcPts val="0"/>
              </a:spcBef>
              <a:buSzPct val="100000"/>
              <a:buChar char="●"/>
            </a:pPr>
            <a:r>
              <a:rPr lang="en" sz="1400"/>
              <a:t>Must be simple to understand, use and remember</a:t>
            </a:r>
          </a:p>
          <a:p>
            <a:pPr indent="-317500" lvl="0" marL="914400" rtl="0">
              <a:spcBef>
                <a:spcPts val="0"/>
              </a:spcBef>
              <a:buSzPct val="100000"/>
              <a:buChar char="●"/>
            </a:pPr>
            <a:r>
              <a:rPr lang="en" sz="1400"/>
              <a:t>Client and session metadata should be gathered for you</a:t>
            </a:r>
          </a:p>
        </p:txBody>
      </p:sp>
    </p:spTree>
  </p:cSld>
  <p:clrMapOvr>
    <a:masterClrMapping/>
  </p:clrMapOvr>
  <p:transition spd="slow">
    <p:cut/>
  </p:transition>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4" name="Shape 1904"/>
        <p:cNvGrpSpPr/>
        <p:nvPr/>
      </p:nvGrpSpPr>
      <p:grpSpPr>
        <a:xfrm>
          <a:off x="0" y="0"/>
          <a:ext cx="0" cy="0"/>
          <a:chOff x="0" y="0"/>
          <a:chExt cx="0" cy="0"/>
        </a:xfrm>
      </p:grpSpPr>
      <p:sp>
        <p:nvSpPr>
          <p:cNvPr id="1905" name="Shape 190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906" name="Shape 190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A logging and exception-handling framework like this is well-intentioned, but it is hard and ignored.</a:t>
            </a:r>
          </a:p>
        </p:txBody>
      </p:sp>
      <p:pic>
        <p:nvPicPr>
          <p:cNvPr id="1907" name="Shape 1907"/>
          <p:cNvPicPr preferRelativeResize="0"/>
          <p:nvPr/>
        </p:nvPicPr>
        <p:blipFill>
          <a:blip r:embed="rId3">
            <a:alphaModFix/>
          </a:blip>
          <a:stretch>
            <a:fillRect/>
          </a:stretch>
        </p:blipFill>
        <p:spPr>
          <a:xfrm>
            <a:off x="250587" y="1815974"/>
            <a:ext cx="8542324" cy="29719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Blocks: Structure</a:t>
            </a:r>
          </a:p>
        </p:txBody>
      </p:sp>
      <p:sp>
        <p:nvSpPr>
          <p:cNvPr id="225" name="Shape 225"/>
          <p:cNvSpPr txBox="1"/>
          <p:nvPr>
            <p:ph idx="1" type="body"/>
          </p:nvPr>
        </p:nvSpPr>
        <p:spPr>
          <a:xfrm>
            <a:off x="108900" y="634800"/>
            <a:ext cx="8934599" cy="598799"/>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 sz="2400"/>
              <a:t>Blocks are the fundamental units of PL/SQL programs.</a:t>
            </a:r>
          </a:p>
          <a:p>
            <a:pPr indent="0" lvl="0" marL="457200">
              <a:spcBef>
                <a:spcPts val="0"/>
              </a:spcBef>
              <a:buNone/>
            </a:pPr>
            <a:r>
              <a:t/>
            </a:r>
            <a:endParaRPr sz="1800">
              <a:latin typeface="Courier New"/>
              <a:ea typeface="Courier New"/>
              <a:cs typeface="Courier New"/>
              <a:sym typeface="Courier New"/>
            </a:endParaRPr>
          </a:p>
        </p:txBody>
      </p:sp>
      <p:sp>
        <p:nvSpPr>
          <p:cNvPr id="226" name="Shape 226"/>
          <p:cNvSpPr txBox="1"/>
          <p:nvPr/>
        </p:nvSpPr>
        <p:spPr>
          <a:xfrm>
            <a:off x="3966600" y="1355475"/>
            <a:ext cx="4988399" cy="2857499"/>
          </a:xfrm>
          <a:prstGeom prst="rect">
            <a:avLst/>
          </a:prstGeom>
          <a:solidFill>
            <a:srgbClr val="FFF2CC"/>
          </a:solidFill>
          <a:ln>
            <a:noFill/>
          </a:ln>
        </p:spPr>
        <p:txBody>
          <a:bodyPr anchorCtr="0" anchor="t" bIns="91425" lIns="91425" rIns="91425" tIns="91425">
            <a:noAutofit/>
          </a:bodyPr>
          <a:lstStyle/>
          <a:p>
            <a:pPr indent="-69850" lvl="0" marL="457200" rtl="0">
              <a:spcBef>
                <a:spcPts val="600"/>
              </a:spcBef>
              <a:buClr>
                <a:schemeClr val="dk1"/>
              </a:buClr>
              <a:buSzPct val="61111"/>
              <a:buFont typeface="Arial"/>
              <a:buNone/>
            </a:pPr>
            <a:r>
              <a:rPr b="1" lang="en" sz="1800">
                <a:solidFill>
                  <a:srgbClr val="0000FF"/>
                </a:solidFill>
                <a:latin typeface="Courier New"/>
                <a:ea typeface="Courier New"/>
                <a:cs typeface="Courier New"/>
                <a:sym typeface="Courier New"/>
              </a:rPr>
              <a:t>DECLARE</a:t>
            </a:r>
          </a:p>
          <a:p>
            <a:pPr indent="-69850" lvl="0" marL="457200" rtl="0">
              <a:spcBef>
                <a:spcPts val="600"/>
              </a:spcBef>
              <a:buClr>
                <a:schemeClr val="dk1"/>
              </a:buClr>
              <a:buSzPct val="61111"/>
              <a:buFont typeface="Arial"/>
              <a:buNone/>
            </a:pPr>
            <a:r>
              <a:rPr lang="en" sz="1800">
                <a:solidFill>
                  <a:schemeClr val="dk2"/>
                </a:solidFill>
                <a:latin typeface="Courier New"/>
                <a:ea typeface="Courier New"/>
                <a:cs typeface="Courier New"/>
                <a:sym typeface="Courier New"/>
              </a:rPr>
              <a:t>  -- optional declarations</a:t>
            </a:r>
          </a:p>
          <a:p>
            <a:pPr indent="-69850" lvl="0" marL="457200" rtl="0">
              <a:spcBef>
                <a:spcPts val="600"/>
              </a:spcBef>
              <a:buClr>
                <a:schemeClr val="dk1"/>
              </a:buClr>
              <a:buSzPct val="61111"/>
              <a:buFont typeface="Arial"/>
              <a:buNone/>
            </a:pPr>
            <a:r>
              <a:rPr b="1" lang="en" sz="1800">
                <a:solidFill>
                  <a:srgbClr val="0000FF"/>
                </a:solidFill>
                <a:latin typeface="Courier New"/>
                <a:ea typeface="Courier New"/>
                <a:cs typeface="Courier New"/>
                <a:sym typeface="Courier New"/>
              </a:rPr>
              <a:t>BEGIN</a:t>
            </a:r>
          </a:p>
          <a:p>
            <a:pPr indent="-69850" lvl="0" marL="457200" rtl="0">
              <a:spcBef>
                <a:spcPts val="600"/>
              </a:spcBef>
              <a:buClr>
                <a:schemeClr val="dk1"/>
              </a:buClr>
              <a:buSzPct val="61111"/>
              <a:buFont typeface="Arial"/>
              <a:buNone/>
            </a:pPr>
            <a:r>
              <a:rPr lang="en" sz="1800">
                <a:solidFill>
                  <a:schemeClr val="dk2"/>
                </a:solidFill>
                <a:latin typeface="Courier New"/>
                <a:ea typeface="Courier New"/>
                <a:cs typeface="Courier New"/>
                <a:sym typeface="Courier New"/>
              </a:rPr>
              <a:t>  -- at least one statement</a:t>
            </a:r>
          </a:p>
          <a:p>
            <a:pPr indent="-69850" lvl="0" marL="457200" rtl="0">
              <a:spcBef>
                <a:spcPts val="600"/>
              </a:spcBef>
              <a:buClr>
                <a:schemeClr val="dk1"/>
              </a:buClr>
              <a:buSzPct val="61111"/>
              <a:buFont typeface="Arial"/>
              <a:buNone/>
            </a:pPr>
            <a:r>
              <a:rPr b="1" lang="en" sz="1800">
                <a:solidFill>
                  <a:srgbClr val="0000FF"/>
                </a:solidFill>
                <a:latin typeface="Courier New"/>
                <a:ea typeface="Courier New"/>
                <a:cs typeface="Courier New"/>
                <a:sym typeface="Courier New"/>
              </a:rPr>
              <a:t>EXCEPTION</a:t>
            </a:r>
          </a:p>
          <a:p>
            <a:pPr indent="-69850" lvl="0" marL="457200" rtl="0">
              <a:spcBef>
                <a:spcPts val="600"/>
              </a:spcBef>
              <a:buClr>
                <a:schemeClr val="dk1"/>
              </a:buClr>
              <a:buSzPct val="61111"/>
              <a:buFont typeface="Arial"/>
              <a:buNone/>
            </a:pPr>
            <a:r>
              <a:rPr lang="en" sz="1800">
                <a:solidFill>
                  <a:schemeClr val="dk2"/>
                </a:solidFill>
                <a:latin typeface="Courier New"/>
                <a:ea typeface="Courier New"/>
                <a:cs typeface="Courier New"/>
                <a:sym typeface="Courier New"/>
              </a:rPr>
              <a:t>  -- optional handlers</a:t>
            </a:r>
          </a:p>
          <a:p>
            <a:pPr indent="-69850" lvl="0" marL="457200" rtl="0">
              <a:spcBef>
                <a:spcPts val="600"/>
              </a:spcBef>
              <a:buClr>
                <a:schemeClr val="dk1"/>
              </a:buClr>
              <a:buSzPct val="61111"/>
              <a:buFont typeface="Arial"/>
              <a:buNone/>
            </a:pPr>
            <a:r>
              <a:rPr b="1" lang="en" sz="1800">
                <a:solidFill>
                  <a:srgbClr val="0000FF"/>
                </a:solidFill>
                <a:latin typeface="Courier New"/>
                <a:ea typeface="Courier New"/>
                <a:cs typeface="Courier New"/>
                <a:sym typeface="Courier New"/>
              </a:rPr>
              <a:t>END</a:t>
            </a:r>
            <a:r>
              <a:rPr lang="en" sz="1800">
                <a:solidFill>
                  <a:schemeClr val="dk2"/>
                </a:solidFill>
                <a:latin typeface="Courier New"/>
                <a:ea typeface="Courier New"/>
                <a:cs typeface="Courier New"/>
                <a:sym typeface="Courier New"/>
              </a:rPr>
              <a:t>;</a:t>
            </a:r>
          </a:p>
        </p:txBody>
      </p:sp>
      <p:sp>
        <p:nvSpPr>
          <p:cNvPr id="227" name="Shape 227"/>
          <p:cNvSpPr txBox="1"/>
          <p:nvPr/>
        </p:nvSpPr>
        <p:spPr>
          <a:xfrm>
            <a:off x="108900" y="1355475"/>
            <a:ext cx="3665699" cy="2857499"/>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solidFill>
                  <a:schemeClr val="dk2"/>
                </a:solidFill>
              </a:rPr>
              <a:t>There is an optional declaration section</a:t>
            </a:r>
          </a:p>
          <a:p>
            <a:pPr lvl="0" rtl="0">
              <a:spcBef>
                <a:spcPts val="0"/>
              </a:spcBef>
              <a:buNone/>
            </a:pPr>
            <a:r>
              <a:t/>
            </a:r>
            <a:endParaRPr sz="2400">
              <a:solidFill>
                <a:schemeClr val="dk2"/>
              </a:solidFill>
            </a:endParaRPr>
          </a:p>
          <a:p>
            <a:pPr indent="-381000" lvl="0" marL="457200" rtl="0">
              <a:spcBef>
                <a:spcPts val="0"/>
              </a:spcBef>
              <a:buClr>
                <a:schemeClr val="dk2"/>
              </a:buClr>
              <a:buSzPct val="100000"/>
              <a:buChar char="●"/>
            </a:pPr>
            <a:r>
              <a:rPr lang="en" sz="2400">
                <a:solidFill>
                  <a:schemeClr val="dk2"/>
                </a:solidFill>
              </a:rPr>
              <a:t>An executable section</a:t>
            </a:r>
          </a:p>
          <a:p>
            <a:pPr lvl="0" rtl="0">
              <a:spcBef>
                <a:spcPts val="0"/>
              </a:spcBef>
              <a:buNone/>
            </a:pPr>
            <a:r>
              <a:t/>
            </a:r>
            <a:endParaRPr sz="2400">
              <a:solidFill>
                <a:schemeClr val="dk2"/>
              </a:solidFill>
            </a:endParaRPr>
          </a:p>
          <a:p>
            <a:pPr indent="-381000" lvl="0" marL="457200" rtl="0">
              <a:spcBef>
                <a:spcPts val="0"/>
              </a:spcBef>
              <a:buClr>
                <a:schemeClr val="dk2"/>
              </a:buClr>
              <a:buSzPct val="100000"/>
              <a:buChar char="●"/>
            </a:pPr>
            <a:r>
              <a:rPr lang="en" sz="2400">
                <a:solidFill>
                  <a:schemeClr val="dk2"/>
                </a:solidFill>
              </a:rPr>
              <a:t>And on optional exception section</a:t>
            </a:r>
          </a:p>
        </p:txBody>
      </p:sp>
      <p:cxnSp>
        <p:nvCxnSpPr>
          <p:cNvPr id="228" name="Shape 228"/>
          <p:cNvCxnSpPr>
            <a:endCxn id="229" idx="1"/>
          </p:cNvCxnSpPr>
          <p:nvPr/>
        </p:nvCxnSpPr>
        <p:spPr>
          <a:xfrm>
            <a:off x="3273775" y="1857572"/>
            <a:ext cx="1004400" cy="110100"/>
          </a:xfrm>
          <a:prstGeom prst="straightConnector1">
            <a:avLst/>
          </a:prstGeom>
          <a:noFill/>
          <a:ln cap="flat" cmpd="sng" w="9525">
            <a:solidFill>
              <a:schemeClr val="dk2"/>
            </a:solidFill>
            <a:prstDash val="solid"/>
            <a:round/>
            <a:headEnd len="lg" w="lg" type="none"/>
            <a:tailEnd len="lg" w="lg" type="triangle"/>
          </a:ln>
        </p:spPr>
      </p:cxnSp>
      <p:cxnSp>
        <p:nvCxnSpPr>
          <p:cNvPr id="230" name="Shape 230"/>
          <p:cNvCxnSpPr>
            <a:stCxn id="227" idx="3"/>
            <a:endCxn id="231" idx="1"/>
          </p:cNvCxnSpPr>
          <p:nvPr/>
        </p:nvCxnSpPr>
        <p:spPr>
          <a:xfrm>
            <a:off x="3774599" y="2784224"/>
            <a:ext cx="421800" cy="297900"/>
          </a:xfrm>
          <a:prstGeom prst="straightConnector1">
            <a:avLst/>
          </a:prstGeom>
          <a:noFill/>
          <a:ln cap="flat" cmpd="sng" w="9525">
            <a:solidFill>
              <a:schemeClr val="dk2"/>
            </a:solidFill>
            <a:prstDash val="solid"/>
            <a:round/>
            <a:headEnd len="lg" w="lg" type="none"/>
            <a:tailEnd len="lg" w="lg" type="triangle"/>
          </a:ln>
        </p:spPr>
      </p:cxnSp>
      <p:cxnSp>
        <p:nvCxnSpPr>
          <p:cNvPr id="232" name="Shape 232"/>
          <p:cNvCxnSpPr>
            <a:endCxn id="233" idx="1"/>
          </p:cNvCxnSpPr>
          <p:nvPr/>
        </p:nvCxnSpPr>
        <p:spPr>
          <a:xfrm flipH="1" rot="10800000">
            <a:off x="3053375" y="3331424"/>
            <a:ext cx="1314600" cy="481500"/>
          </a:xfrm>
          <a:prstGeom prst="straightConnector1">
            <a:avLst/>
          </a:prstGeom>
          <a:noFill/>
          <a:ln cap="flat" cmpd="sng" w="9525">
            <a:solidFill>
              <a:schemeClr val="dk2"/>
            </a:solidFill>
            <a:prstDash val="solid"/>
            <a:round/>
            <a:headEnd len="lg" w="lg" type="none"/>
            <a:tailEnd len="lg" w="lg" type="triangle"/>
          </a:ln>
        </p:spPr>
      </p:cxnSp>
      <p:sp>
        <p:nvSpPr>
          <p:cNvPr id="229" name="Shape 229"/>
          <p:cNvSpPr/>
          <p:nvPr/>
        </p:nvSpPr>
        <p:spPr>
          <a:xfrm>
            <a:off x="4278175" y="1616625"/>
            <a:ext cx="228600" cy="653100"/>
          </a:xfrm>
          <a:prstGeom prst="leftBrace">
            <a:avLst>
              <a:gd fmla="val 8333" name="adj1"/>
              <a:gd fmla="val 53751"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1" name="Shape 231"/>
          <p:cNvSpPr/>
          <p:nvPr/>
        </p:nvSpPr>
        <p:spPr>
          <a:xfrm>
            <a:off x="4196525" y="2294250"/>
            <a:ext cx="310199" cy="1575600"/>
          </a:xfrm>
          <a:prstGeom prst="lef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4367975" y="3013025"/>
            <a:ext cx="171599" cy="653100"/>
          </a:xfrm>
          <a:prstGeom prst="leftBrace">
            <a:avLst>
              <a:gd fmla="val 8333" name="adj1"/>
              <a:gd fmla="val 4875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1" name="Shape 1911"/>
        <p:cNvGrpSpPr/>
        <p:nvPr/>
      </p:nvGrpSpPr>
      <p:grpSpPr>
        <a:xfrm>
          <a:off x="0" y="0"/>
          <a:ext cx="0" cy="0"/>
          <a:chOff x="0" y="0"/>
          <a:chExt cx="0" cy="0"/>
        </a:xfrm>
      </p:grpSpPr>
      <p:sp>
        <p:nvSpPr>
          <p:cNvPr id="1912" name="Shape 191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913" name="Shape 191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It should be this easy</a:t>
            </a:r>
          </a:p>
          <a:p>
            <a:pPr lvl="0" rtl="0">
              <a:lnSpc>
                <a:spcPct val="115000"/>
              </a:lnSpc>
              <a:spcBef>
                <a:spcPts val="0"/>
              </a:spcBef>
              <a:buNone/>
            </a:pPr>
            <a:r>
              <a:rPr lang="en" sz="2400">
                <a:solidFill>
                  <a:srgbClr val="000080"/>
                </a:solidFill>
                <a:latin typeface="Courier New"/>
                <a:ea typeface="Courier New"/>
                <a:cs typeface="Courier New"/>
                <a:sym typeface="Courier New"/>
              </a:rPr>
              <a:t>dbg(</a:t>
            </a:r>
            <a:r>
              <a:rPr lang="en" sz="2400">
                <a:solidFill>
                  <a:srgbClr val="FF0000"/>
                </a:solidFill>
                <a:latin typeface="Courier New"/>
                <a:ea typeface="Courier New"/>
                <a:cs typeface="Courier New"/>
                <a:sym typeface="Courier New"/>
              </a:rPr>
              <a:t>'Calling X with '</a:t>
            </a:r>
            <a:r>
              <a:rPr lang="en" sz="2400">
                <a:solidFill>
                  <a:srgbClr val="000080"/>
                </a:solidFill>
                <a:latin typeface="Courier New"/>
                <a:ea typeface="Courier New"/>
                <a:cs typeface="Courier New"/>
                <a:sym typeface="Courier New"/>
              </a:rPr>
              <a:t>||i_parm);</a:t>
            </a:r>
          </a:p>
          <a:p>
            <a:pPr lvl="0" rtl="0">
              <a:lnSpc>
                <a:spcPct val="115000"/>
              </a:lnSpc>
              <a:spcBef>
                <a:spcPts val="0"/>
              </a:spcBef>
              <a:buNone/>
            </a:pPr>
            <a:r>
              <a:rPr lang="en" sz="2400">
                <a:solidFill>
                  <a:srgbClr val="000080"/>
                </a:solidFill>
                <a:latin typeface="Courier New"/>
                <a:ea typeface="Courier New"/>
                <a:cs typeface="Courier New"/>
                <a:sym typeface="Courier New"/>
              </a:rPr>
              <a:t>info(</a:t>
            </a:r>
            <a:r>
              <a:rPr lang="en" sz="2400">
                <a:solidFill>
                  <a:srgbClr val="FF0000"/>
                </a:solidFill>
                <a:latin typeface="Courier New"/>
                <a:ea typeface="Courier New"/>
                <a:cs typeface="Courier New"/>
                <a:sym typeface="Courier New"/>
              </a:rPr>
              <a:t>'BEGIN: Nightly Reconcile'</a:t>
            </a:r>
            <a:r>
              <a:rPr lang="en" sz="2400">
                <a:solidFill>
                  <a:srgbClr val="000080"/>
                </a:solidFill>
                <a:latin typeface="Courier New"/>
                <a:ea typeface="Courier New"/>
                <a:cs typeface="Courier New"/>
                <a:sym typeface="Courier New"/>
              </a:rPr>
              <a:t>);</a:t>
            </a:r>
          </a:p>
          <a:p>
            <a:pPr lvl="0" rtl="0">
              <a:lnSpc>
                <a:spcPct val="115000"/>
              </a:lnSpc>
              <a:spcBef>
                <a:spcPts val="0"/>
              </a:spcBef>
              <a:buNone/>
            </a:pPr>
            <a:r>
              <a:rPr lang="en" sz="2400">
                <a:solidFill>
                  <a:srgbClr val="000080"/>
                </a:solidFill>
                <a:latin typeface="Courier New"/>
                <a:ea typeface="Courier New"/>
                <a:cs typeface="Courier New"/>
                <a:sym typeface="Courier New"/>
              </a:rPr>
              <a:t>warn(</a:t>
            </a:r>
            <a:r>
              <a:rPr lang="en" sz="2400">
                <a:solidFill>
                  <a:srgbClr val="FF0000"/>
                </a:solidFill>
                <a:latin typeface="Courier New"/>
                <a:ea typeface="Courier New"/>
                <a:cs typeface="Courier New"/>
                <a:sym typeface="Courier New"/>
              </a:rPr>
              <a:t>'X took '</a:t>
            </a:r>
            <a:r>
              <a:rPr lang="en" sz="2400">
                <a:solidFill>
                  <a:srgbClr val="000080"/>
                </a:solidFill>
                <a:latin typeface="Courier New"/>
                <a:ea typeface="Courier New"/>
                <a:cs typeface="Courier New"/>
                <a:sym typeface="Courier New"/>
              </a:rPr>
              <a:t>||l_diff||</a:t>
            </a:r>
            <a:r>
              <a:rPr lang="en" sz="2400">
                <a:solidFill>
                  <a:srgbClr val="FF0000"/>
                </a:solidFill>
                <a:latin typeface="Courier New"/>
                <a:ea typeface="Courier New"/>
                <a:cs typeface="Courier New"/>
                <a:sym typeface="Courier New"/>
              </a:rPr>
              <a:t>' s too long'</a:t>
            </a:r>
            <a:r>
              <a:rPr lang="en" sz="2400">
                <a:solidFill>
                  <a:srgbClr val="000080"/>
                </a:solidFill>
                <a:latin typeface="Courier New"/>
                <a:ea typeface="Courier New"/>
                <a:cs typeface="Courier New"/>
                <a:sym typeface="Courier New"/>
              </a:rPr>
              <a:t>);</a:t>
            </a:r>
          </a:p>
          <a:p>
            <a:pPr lvl="0" rtl="0">
              <a:lnSpc>
                <a:spcPct val="115000"/>
              </a:lnSpc>
              <a:spcBef>
                <a:spcPts val="0"/>
              </a:spcBef>
              <a:buNone/>
            </a:pPr>
            <a:r>
              <a:rPr lang="en" sz="2400">
                <a:solidFill>
                  <a:srgbClr val="000080"/>
                </a:solidFill>
                <a:latin typeface="Courier New"/>
                <a:ea typeface="Courier New"/>
                <a:cs typeface="Courier New"/>
                <a:sym typeface="Courier New"/>
              </a:rPr>
              <a:t>err();</a:t>
            </a:r>
          </a:p>
          <a:p>
            <a:pPr lvl="0" rtl="0">
              <a:lnSpc>
                <a:spcPct val="115000"/>
              </a:lnSpc>
              <a:spcBef>
                <a:spcPts val="0"/>
              </a:spcBef>
              <a:buNone/>
            </a:pPr>
            <a:r>
              <a:rPr lang="en" sz="2400">
                <a:solidFill>
                  <a:srgbClr val="000080"/>
                </a:solidFill>
                <a:latin typeface="Courier New"/>
                <a:ea typeface="Courier New"/>
                <a:cs typeface="Courier New"/>
                <a:sym typeface="Courier New"/>
              </a:rPr>
              <a:t>tag();</a:t>
            </a:r>
          </a:p>
          <a:p>
            <a:pPr lvl="0" rtl="0">
              <a:lnSpc>
                <a:spcPct val="115000"/>
              </a:lnSpc>
              <a:spcBef>
                <a:spcPts val="0"/>
              </a:spcBef>
              <a:buNone/>
            </a:pPr>
            <a:r>
              <a:rPr lang="en" sz="2400">
                <a:solidFill>
                  <a:srgbClr val="000080"/>
                </a:solidFill>
                <a:latin typeface="Courier New"/>
                <a:ea typeface="Courier New"/>
                <a:cs typeface="Courier New"/>
                <a:sym typeface="Courier New"/>
              </a:rPr>
              <a:t>startT(); </a:t>
            </a:r>
            <a:r>
              <a:rPr i="1" lang="en" sz="2400">
                <a:solidFill>
                  <a:srgbClr val="339966"/>
                </a:solidFill>
                <a:latin typeface="Courier New"/>
                <a:ea typeface="Courier New"/>
                <a:cs typeface="Courier New"/>
                <a:sym typeface="Courier New"/>
              </a:rPr>
              <a:t>/* do stuff */</a:t>
            </a:r>
            <a:r>
              <a:rPr lang="en" sz="2400">
                <a:solidFill>
                  <a:srgbClr val="000080"/>
                </a:solidFill>
                <a:latin typeface="Courier New"/>
                <a:ea typeface="Courier New"/>
                <a:cs typeface="Courier New"/>
                <a:sym typeface="Courier New"/>
              </a:rPr>
              <a:t> stopT(); elapsed();</a:t>
            </a:r>
          </a:p>
          <a:p>
            <a:pPr indent="-381000" lvl="0" marL="457200" rtl="0">
              <a:spcBef>
                <a:spcPts val="0"/>
              </a:spcBef>
              <a:buSzPct val="85714"/>
              <a:buChar char="●"/>
            </a:pPr>
            <a:r>
              <a:rPr lang="en"/>
              <a:t>Origin metadata (time, unit, line, caller, end user) should all be transparently obtained</a:t>
            </a:r>
          </a:p>
        </p:txBody>
      </p:sp>
    </p:spTree>
  </p:cSld>
  <p:clrMapOvr>
    <a:masterClrMapping/>
  </p:clrMapOvr>
  <p:transition spd="slow">
    <p:cut/>
  </p:transition>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7" name="Shape 1917"/>
        <p:cNvGrpSpPr/>
        <p:nvPr/>
      </p:nvGrpSpPr>
      <p:grpSpPr>
        <a:xfrm>
          <a:off x="0" y="0"/>
          <a:ext cx="0" cy="0"/>
          <a:chOff x="0" y="0"/>
          <a:chExt cx="0" cy="0"/>
        </a:xfrm>
      </p:grpSpPr>
      <p:sp>
        <p:nvSpPr>
          <p:cNvPr id="1918" name="Shape 191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pic>
        <p:nvPicPr>
          <p:cNvPr id="1919" name="Shape 1919"/>
          <p:cNvPicPr preferRelativeResize="0"/>
          <p:nvPr/>
        </p:nvPicPr>
        <p:blipFill>
          <a:blip r:embed="rId3">
            <a:alphaModFix/>
          </a:blip>
          <a:stretch>
            <a:fillRect/>
          </a:stretch>
        </p:blipFill>
        <p:spPr>
          <a:xfrm>
            <a:off x="0" y="1423375"/>
            <a:ext cx="3288545" cy="3556149"/>
          </a:xfrm>
          <a:prstGeom prst="rect">
            <a:avLst/>
          </a:prstGeom>
          <a:noFill/>
          <a:ln>
            <a:noFill/>
          </a:ln>
        </p:spPr>
      </p:pic>
      <p:pic>
        <p:nvPicPr>
          <p:cNvPr id="1920" name="Shape 1920"/>
          <p:cNvPicPr preferRelativeResize="0"/>
          <p:nvPr/>
        </p:nvPicPr>
        <p:blipFill>
          <a:blip r:embed="rId4">
            <a:alphaModFix/>
          </a:blip>
          <a:stretch>
            <a:fillRect/>
          </a:stretch>
        </p:blipFill>
        <p:spPr>
          <a:xfrm>
            <a:off x="3412889" y="1423375"/>
            <a:ext cx="5731111" cy="3722199"/>
          </a:xfrm>
          <a:prstGeom prst="rect">
            <a:avLst/>
          </a:prstGeom>
          <a:noFill/>
          <a:ln>
            <a:noFill/>
          </a:ln>
        </p:spPr>
      </p:pic>
      <p:sp>
        <p:nvSpPr>
          <p:cNvPr id="1921" name="Shape 1921"/>
          <p:cNvSpPr txBox="1"/>
          <p:nvPr/>
        </p:nvSpPr>
        <p:spPr>
          <a:xfrm>
            <a:off x="18275" y="650275"/>
            <a:ext cx="9125699" cy="752400"/>
          </a:xfrm>
          <a:prstGeom prst="rect">
            <a:avLst/>
          </a:prstGeom>
          <a:noFill/>
          <a:ln>
            <a:noFill/>
          </a:ln>
        </p:spPr>
        <p:txBody>
          <a:bodyPr anchorCtr="0" anchor="t" bIns="91425" lIns="91425" rIns="91425" tIns="91425">
            <a:noAutofit/>
          </a:bodyPr>
          <a:lstStyle/>
          <a:p>
            <a:pPr indent="-355600" lvl="0" marL="457200">
              <a:spcBef>
                <a:spcPts val="0"/>
              </a:spcBef>
              <a:buSzPct val="100000"/>
              <a:buChar char="●"/>
            </a:pPr>
            <a:r>
              <a:rPr lang="en" sz="2000"/>
              <a:t>An example of instrumenting an opaque routine so it has dials and gauges to tell us what it’s doing. (API is from the </a:t>
            </a:r>
            <a:r>
              <a:rPr lang="en" sz="2000" u="sng">
                <a:solidFill>
                  <a:schemeClr val="hlink"/>
                </a:solidFill>
                <a:hlinkClick r:id="rId5"/>
              </a:rPr>
              <a:t>PL/SQL Starter Framework</a:t>
            </a:r>
            <a:r>
              <a:rPr lang="en" sz="2000"/>
              <a:t>)</a:t>
            </a:r>
          </a:p>
        </p:txBody>
      </p:sp>
    </p:spTree>
  </p:cSld>
  <p:clrMapOvr>
    <a:masterClrMapping/>
  </p:clrMapOvr>
  <p:transition spd="slow">
    <p:cut/>
  </p:transition>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5" name="Shape 1925"/>
        <p:cNvGrpSpPr/>
        <p:nvPr/>
      </p:nvGrpSpPr>
      <p:grpSpPr>
        <a:xfrm>
          <a:off x="0" y="0"/>
          <a:ext cx="0" cy="0"/>
          <a:chOff x="0" y="0"/>
          <a:chExt cx="0" cy="0"/>
        </a:xfrm>
      </p:grpSpPr>
      <p:sp>
        <p:nvSpPr>
          <p:cNvPr id="1926" name="Shape 192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Instrumentation</a:t>
            </a:r>
          </a:p>
        </p:txBody>
      </p:sp>
      <p:sp>
        <p:nvSpPr>
          <p:cNvPr id="1927" name="Shape 192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Sample of our APP_LOG table</a:t>
            </a:r>
          </a:p>
        </p:txBody>
      </p:sp>
      <p:pic>
        <p:nvPicPr>
          <p:cNvPr id="1928" name="Shape 1928"/>
          <p:cNvPicPr preferRelativeResize="0"/>
          <p:nvPr/>
        </p:nvPicPr>
        <p:blipFill>
          <a:blip r:embed="rId3">
            <a:alphaModFix/>
          </a:blip>
          <a:stretch>
            <a:fillRect/>
          </a:stretch>
        </p:blipFill>
        <p:spPr>
          <a:xfrm>
            <a:off x="0" y="1336154"/>
            <a:ext cx="9143999" cy="2471190"/>
          </a:xfrm>
          <a:prstGeom prst="rect">
            <a:avLst/>
          </a:prstGeom>
          <a:noFill/>
          <a:ln>
            <a:noFill/>
          </a:ln>
        </p:spPr>
      </p:pic>
    </p:spTree>
  </p:cSld>
  <p:clrMapOvr>
    <a:masterClrMapping/>
  </p:clrMapOvr>
  <p:transition spd="slow">
    <p:cut/>
  </p:transition>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2" name="Shape 1932"/>
        <p:cNvGrpSpPr/>
        <p:nvPr/>
      </p:nvGrpSpPr>
      <p:grpSpPr>
        <a:xfrm>
          <a:off x="0" y="0"/>
          <a:ext cx="0" cy="0"/>
          <a:chOff x="0" y="0"/>
          <a:chExt cx="0" cy="0"/>
        </a:xfrm>
      </p:grpSpPr>
      <p:sp>
        <p:nvSpPr>
          <p:cNvPr id="1933" name="Shape 1933"/>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None/>
            </a:pPr>
            <a:r>
              <a:rPr lang="en"/>
              <a:t>Instrumentation: Column Auditing</a:t>
            </a:r>
          </a:p>
        </p:txBody>
      </p:sp>
      <p:sp>
        <p:nvSpPr>
          <p:cNvPr id="1934" name="Shape 1934"/>
          <p:cNvSpPr txBox="1"/>
          <p:nvPr>
            <p:ph idx="1" type="body"/>
          </p:nvPr>
        </p:nvSpPr>
        <p:spPr>
          <a:xfrm>
            <a:off x="108900" y="634800"/>
            <a:ext cx="8934600" cy="4415700"/>
          </a:xfrm>
          <a:prstGeom prst="rect">
            <a:avLst/>
          </a:prstGeom>
        </p:spPr>
        <p:txBody>
          <a:bodyPr anchorCtr="0" anchor="t" bIns="91425" lIns="91425" rIns="91425" tIns="91425">
            <a:noAutofit/>
          </a:bodyPr>
          <a:lstStyle/>
          <a:p>
            <a:pPr indent="-387350" lvl="0" marL="457200" rtl="0">
              <a:spcBef>
                <a:spcPts val="0"/>
              </a:spcBef>
              <a:buSzPct val="100000"/>
              <a:buChar char="●"/>
            </a:pPr>
            <a:r>
              <a:rPr lang="en" sz="2500"/>
              <a:t>Oracle includes a number of auditing options.</a:t>
            </a:r>
          </a:p>
          <a:p>
            <a:pPr indent="-387350" lvl="0" marL="457200" rtl="0">
              <a:spcBef>
                <a:spcPts val="0"/>
              </a:spcBef>
              <a:buSzPct val="100000"/>
              <a:buChar char="●"/>
            </a:pPr>
            <a:r>
              <a:rPr lang="en" sz="2500"/>
              <a:t>Until recently to get column-level auditing (tracking old/new values over time) you had to write your own triggers and audit tables</a:t>
            </a:r>
            <a:r>
              <a:rPr baseline="30000" lang="en" sz="2500"/>
              <a:t>1</a:t>
            </a:r>
            <a:r>
              <a:rPr lang="en" sz="2500"/>
              <a:t>.</a:t>
            </a:r>
          </a:p>
          <a:p>
            <a:pPr indent="-387350" lvl="0" marL="457200" rtl="0">
              <a:spcBef>
                <a:spcPts val="0"/>
              </a:spcBef>
              <a:buSzPct val="100000"/>
              <a:buChar char="●"/>
            </a:pPr>
            <a:r>
              <a:rPr lang="en" sz="2500"/>
              <a:t>Well, there was Flashback Data Archive (FDA/FBA), but it was too expensive for most shops.</a:t>
            </a:r>
          </a:p>
          <a:p>
            <a:pPr indent="-387350" lvl="0" marL="457200" rtl="0">
              <a:spcBef>
                <a:spcPts val="0"/>
              </a:spcBef>
              <a:buSzPct val="100000"/>
              <a:buChar char="●"/>
            </a:pPr>
            <a:r>
              <a:rPr lang="en" sz="2500"/>
              <a:t>With 12.1.0.2, backported to 11.2.0.4, FDA (w/o compression) is now free. Retain changes over time for years if needed. 12c adds extended audit metadata.</a:t>
            </a:r>
          </a:p>
          <a:p>
            <a:pPr indent="-387350" lvl="0" marL="457200" rtl="0">
              <a:spcBef>
                <a:spcPts val="0"/>
              </a:spcBef>
              <a:buSzPct val="100000"/>
              <a:buChar char="●"/>
            </a:pPr>
            <a:r>
              <a:rPr lang="en" sz="2500"/>
              <a:t>Use VERSIONS BETWEEN to query.</a:t>
            </a:r>
          </a:p>
          <a:p>
            <a:pPr indent="-387350" lvl="0" marL="457200">
              <a:spcBef>
                <a:spcPts val="0"/>
              </a:spcBef>
              <a:buSzPct val="100000"/>
              <a:buChar char="●"/>
            </a:pPr>
            <a:r>
              <a:rPr lang="en" sz="2500"/>
              <a:t>See this </a:t>
            </a:r>
            <a:r>
              <a:rPr lang="en" sz="2500" u="sng">
                <a:solidFill>
                  <a:schemeClr val="hlink"/>
                </a:solidFill>
                <a:hlinkClick r:id="rId3"/>
              </a:rPr>
              <a:t>Tim Hall</a:t>
            </a:r>
            <a:r>
              <a:rPr lang="en" sz="2500"/>
              <a:t> article for a tutorial.</a:t>
            </a:r>
          </a:p>
        </p:txBody>
      </p:sp>
    </p:spTree>
  </p:cSld>
  <p:clrMapOvr>
    <a:masterClrMapping/>
  </p:clrMapOvr>
  <p:transition spd="slow">
    <p:cut/>
  </p:transition>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8" name="Shape 1938"/>
        <p:cNvGrpSpPr/>
        <p:nvPr/>
      </p:nvGrpSpPr>
      <p:grpSpPr>
        <a:xfrm>
          <a:off x="0" y="0"/>
          <a:ext cx="0" cy="0"/>
          <a:chOff x="0" y="0"/>
          <a:chExt cx="0" cy="0"/>
        </a:xfrm>
      </p:grpSpPr>
      <p:sp>
        <p:nvSpPr>
          <p:cNvPr id="1939" name="Shape 193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Instrumentation</a:t>
            </a:r>
          </a:p>
        </p:txBody>
      </p:sp>
      <p:sp>
        <p:nvSpPr>
          <p:cNvPr id="1940" name="Shape 194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Instrumentation should be in place before production problems occur.</a:t>
            </a:r>
          </a:p>
          <a:p>
            <a:pPr indent="-228600" lvl="0" marL="457200" rtl="0">
              <a:spcBef>
                <a:spcPts val="0"/>
              </a:spcBef>
              <a:buChar char="●"/>
            </a:pPr>
            <a:r>
              <a:rPr lang="en"/>
              <a:t>But it can be added easily after as well.</a:t>
            </a:r>
          </a:p>
          <a:p>
            <a:pPr indent="-228600" lvl="0" marL="457200" rtl="0">
              <a:spcBef>
                <a:spcPts val="0"/>
              </a:spcBef>
              <a:buChar char="●"/>
            </a:pPr>
            <a:r>
              <a:rPr lang="en"/>
              <a:t>Adopt or build a standard instrumentation library.</a:t>
            </a:r>
          </a:p>
          <a:p>
            <a:pPr indent="-228600" lvl="0" marL="457200" rtl="0">
              <a:spcBef>
                <a:spcPts val="0"/>
              </a:spcBef>
              <a:buChar char="●"/>
            </a:pPr>
            <a:r>
              <a:rPr lang="en"/>
              <a:t>It must be simple and easy to use.</a:t>
            </a:r>
          </a:p>
          <a:p>
            <a:pPr indent="-228600" lvl="0" marL="457200" rtl="0">
              <a:spcBef>
                <a:spcPts val="0"/>
              </a:spcBef>
              <a:buChar char="●"/>
            </a:pPr>
            <a:r>
              <a:rPr lang="en"/>
              <a:t>Encourage or enforce its use.</a:t>
            </a:r>
          </a:p>
          <a:p>
            <a:pPr indent="-228600" lvl="0" marL="457200" rtl="0">
              <a:spcBef>
                <a:spcPts val="0"/>
              </a:spcBef>
              <a:buChar char="●"/>
            </a:pPr>
            <a:r>
              <a:rPr lang="en"/>
              <a:t>Do it today! It’s easy and rewarding.</a:t>
            </a:r>
          </a:p>
          <a:p>
            <a:pPr indent="-228600" lvl="0" marL="457200" rtl="0">
              <a:spcBef>
                <a:spcPts val="0"/>
              </a:spcBef>
              <a:buChar char="●"/>
            </a:pPr>
            <a:r>
              <a:rPr lang="en"/>
              <a:t>To spend more time learning about instrumentation in-depth, visit </a:t>
            </a:r>
            <a:r>
              <a:rPr lang="en" u="sng">
                <a:solidFill>
                  <a:schemeClr val="hlink"/>
                </a:solidFill>
                <a:hlinkClick r:id="rId3"/>
              </a:rPr>
              <a:t>dbartisans.com/papers</a:t>
            </a:r>
            <a:r>
              <a:rPr lang="en"/>
              <a:t>. Especially this </a:t>
            </a:r>
            <a:r>
              <a:rPr lang="en" u="sng">
                <a:solidFill>
                  <a:schemeClr val="hlink"/>
                </a:solidFill>
                <a:hlinkClick r:id="rId4"/>
              </a:rPr>
              <a:t>whitepaper</a:t>
            </a:r>
            <a:r>
              <a:rPr lang="en"/>
              <a:t>.</a:t>
            </a:r>
          </a:p>
        </p:txBody>
      </p:sp>
    </p:spTree>
  </p:cSld>
  <p:clrMapOvr>
    <a:masterClrMapping/>
  </p:clrMapOvr>
  <p:transition spd="slow">
    <p:cut/>
  </p:transition>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4" name="Shape 1944"/>
        <p:cNvGrpSpPr/>
        <p:nvPr/>
      </p:nvGrpSpPr>
      <p:grpSpPr>
        <a:xfrm>
          <a:off x="0" y="0"/>
          <a:ext cx="0" cy="0"/>
          <a:chOff x="0" y="0"/>
          <a:chExt cx="0" cy="0"/>
        </a:xfrm>
      </p:grpSpPr>
      <p:sp>
        <p:nvSpPr>
          <p:cNvPr id="1945" name="Shape 194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1946" name="Shape 1946"/>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1947" name="Shape 1947"/>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chemeClr val="accent2"/>
              </a:buClr>
              <a:buSzPct val="100000"/>
              <a:buChar char="●"/>
            </a:pPr>
            <a:r>
              <a:rPr b="1" lang="en" sz="2400">
                <a:solidFill>
                  <a:schemeClr val="accent2"/>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1" name="Shape 1951"/>
        <p:cNvGrpSpPr/>
        <p:nvPr/>
      </p:nvGrpSpPr>
      <p:grpSpPr>
        <a:xfrm>
          <a:off x="0" y="0"/>
          <a:ext cx="0" cy="0"/>
          <a:chOff x="0" y="0"/>
          <a:chExt cx="0" cy="0"/>
        </a:xfrm>
      </p:grpSpPr>
      <p:sp>
        <p:nvSpPr>
          <p:cNvPr id="1952" name="Shape 195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Security</a:t>
            </a:r>
          </a:p>
        </p:txBody>
      </p:sp>
      <p:sp>
        <p:nvSpPr>
          <p:cNvPr id="1953" name="Shape 1953"/>
          <p:cNvSpPr txBox="1"/>
          <p:nvPr>
            <p:ph idx="1" type="body"/>
          </p:nvPr>
        </p:nvSpPr>
        <p:spPr>
          <a:xfrm>
            <a:off x="108900" y="634800"/>
            <a:ext cx="8934599" cy="4470300"/>
          </a:xfrm>
          <a:prstGeom prst="rect">
            <a:avLst/>
          </a:prstGeom>
        </p:spPr>
        <p:txBody>
          <a:bodyPr anchorCtr="0" anchor="t" bIns="91425" lIns="91425" rIns="91425" tIns="91425">
            <a:noAutofit/>
          </a:bodyPr>
          <a:lstStyle/>
          <a:p>
            <a:pPr indent="-228600" lvl="0" marL="457200" rtl="0">
              <a:spcBef>
                <a:spcPts val="0"/>
              </a:spcBef>
              <a:buChar char="●"/>
            </a:pPr>
            <a:r>
              <a:rPr lang="en"/>
              <a:t>Oracle is packed with security features</a:t>
            </a:r>
          </a:p>
          <a:p>
            <a:pPr indent="-228600" lvl="0" marL="457200" rtl="0">
              <a:spcBef>
                <a:spcPts val="0"/>
              </a:spcBef>
              <a:buChar char="●"/>
            </a:pPr>
            <a:r>
              <a:rPr lang="en"/>
              <a:t>How and when to use them can and does fill volumes</a:t>
            </a:r>
          </a:p>
          <a:p>
            <a:pPr indent="-228600" lvl="0" marL="457200" rtl="0">
              <a:spcBef>
                <a:spcPts val="0"/>
              </a:spcBef>
              <a:buChar char="●"/>
            </a:pPr>
            <a:r>
              <a:rPr lang="en"/>
              <a:t>I recommend these resources:</a:t>
            </a:r>
          </a:p>
          <a:p>
            <a:pPr indent="-228600" lvl="1" marL="914400" rtl="0">
              <a:spcBef>
                <a:spcPts val="0"/>
              </a:spcBef>
              <a:buChar char="○"/>
            </a:pPr>
            <a:r>
              <a:rPr lang="en" u="sng">
                <a:solidFill>
                  <a:schemeClr val="hlink"/>
                </a:solidFill>
                <a:hlinkClick r:id="rId3"/>
              </a:rPr>
              <a:t>Oracle Database 12c Security</a:t>
            </a:r>
          </a:p>
          <a:p>
            <a:pPr indent="-228600" lvl="1" marL="914400" rtl="0">
              <a:spcBef>
                <a:spcPts val="0"/>
              </a:spcBef>
              <a:buChar char="○"/>
            </a:pPr>
            <a:r>
              <a:rPr lang="en" u="sng">
                <a:solidFill>
                  <a:schemeClr val="hlink"/>
                </a:solidFill>
                <a:hlinkClick r:id="rId4"/>
              </a:rPr>
              <a:t>Oracle 11g Anti-Hacker’s Cookbook</a:t>
            </a:r>
          </a:p>
          <a:p>
            <a:pPr indent="-228600" lvl="1" marL="914400" rtl="0">
              <a:spcBef>
                <a:spcPts val="0"/>
              </a:spcBef>
              <a:buChar char="○"/>
            </a:pPr>
            <a:r>
              <a:rPr lang="en" u="sng">
                <a:solidFill>
                  <a:schemeClr val="hlink"/>
                </a:solidFill>
                <a:hlinkClick r:id="rId5"/>
              </a:rPr>
              <a:t>Oracle Security Guide</a:t>
            </a:r>
            <a:r>
              <a:rPr lang="en"/>
              <a:t> and </a:t>
            </a:r>
            <a:r>
              <a:rPr lang="en" u="sng">
                <a:solidFill>
                  <a:schemeClr val="hlink"/>
                </a:solidFill>
                <a:hlinkClick r:id="rId6"/>
              </a:rPr>
              <a:t>Advanced Security Guides</a:t>
            </a:r>
          </a:p>
        </p:txBody>
      </p:sp>
    </p:spTree>
  </p:cSld>
  <p:clrMapOvr>
    <a:masterClrMapping/>
  </p:clrMapOvr>
  <p:transition spd="slow">
    <p:cut/>
  </p:transition>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7" name="Shape 1957"/>
        <p:cNvGrpSpPr/>
        <p:nvPr/>
      </p:nvGrpSpPr>
      <p:grpSpPr>
        <a:xfrm>
          <a:off x="0" y="0"/>
          <a:ext cx="0" cy="0"/>
          <a:chOff x="0" y="0"/>
          <a:chExt cx="0" cy="0"/>
        </a:xfrm>
      </p:grpSpPr>
      <p:sp>
        <p:nvSpPr>
          <p:cNvPr id="1958" name="Shape 195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Security</a:t>
            </a:r>
          </a:p>
        </p:txBody>
      </p:sp>
      <p:sp>
        <p:nvSpPr>
          <p:cNvPr id="1959" name="Shape 195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We will focus on security that can be applied while designing and building PL/SQL applications, rather than all the security options available to DBAs in the database.</a:t>
            </a:r>
          </a:p>
          <a:p>
            <a:pPr indent="-368300" lvl="1" marL="914400" rtl="0">
              <a:spcBef>
                <a:spcPts val="0"/>
              </a:spcBef>
              <a:buSzPct val="100000"/>
              <a:buChar char="○"/>
            </a:pPr>
            <a:r>
              <a:rPr lang="en" sz="2200"/>
              <a:t>Basic Security Principles</a:t>
            </a:r>
          </a:p>
          <a:p>
            <a:pPr indent="-368300" lvl="1" marL="914400" rtl="0">
              <a:spcBef>
                <a:spcPts val="0"/>
              </a:spcBef>
              <a:buSzPct val="100000"/>
              <a:buChar char="○"/>
            </a:pPr>
            <a:r>
              <a:rPr lang="en" sz="2200"/>
              <a:t>End-to-End Identification</a:t>
            </a:r>
          </a:p>
          <a:p>
            <a:pPr indent="-368300" lvl="1" marL="914400" rtl="0">
              <a:spcBef>
                <a:spcPts val="0"/>
              </a:spcBef>
              <a:buSzPct val="100000"/>
              <a:buChar char="○"/>
            </a:pPr>
            <a:r>
              <a:rPr lang="en" sz="2200"/>
              <a:t>Data Hiding</a:t>
            </a:r>
          </a:p>
          <a:p>
            <a:pPr indent="-368300" lvl="1" marL="914400" rtl="0">
              <a:spcBef>
                <a:spcPts val="0"/>
              </a:spcBef>
              <a:buSzPct val="100000"/>
              <a:buChar char="○"/>
            </a:pPr>
            <a:r>
              <a:rPr lang="en" sz="2200"/>
              <a:t>Grants</a:t>
            </a:r>
          </a:p>
          <a:p>
            <a:pPr indent="-368300" lvl="1" marL="914400" rtl="0">
              <a:spcBef>
                <a:spcPts val="0"/>
              </a:spcBef>
              <a:buSzPct val="100000"/>
              <a:buChar char="○"/>
            </a:pPr>
            <a:r>
              <a:rPr lang="en" sz="2200"/>
              <a:t>White lists</a:t>
            </a:r>
          </a:p>
          <a:p>
            <a:pPr indent="-368300" lvl="1" marL="914400" rtl="0">
              <a:spcBef>
                <a:spcPts val="0"/>
              </a:spcBef>
              <a:buSzPct val="100000"/>
              <a:buChar char="○"/>
            </a:pPr>
            <a:r>
              <a:rPr lang="en" sz="2200" u="sng">
                <a:solidFill>
                  <a:schemeClr val="hlink"/>
                </a:solidFill>
                <a:hlinkClick r:id="rId3"/>
              </a:rPr>
              <a:t>Invoker’s Rights</a:t>
            </a:r>
          </a:p>
          <a:p>
            <a:pPr indent="-368300" lvl="1" marL="914400" rtl="0">
              <a:spcBef>
                <a:spcPts val="0"/>
              </a:spcBef>
              <a:buSzPct val="100000"/>
              <a:buChar char="○"/>
            </a:pPr>
            <a:r>
              <a:rPr lang="en" sz="2200"/>
              <a:t>SQL Injection</a:t>
            </a:r>
          </a:p>
          <a:p>
            <a:pPr lvl="0">
              <a:spcBef>
                <a:spcPts val="0"/>
              </a:spcBef>
              <a:buNone/>
            </a:pPr>
            <a:r>
              <a:t/>
            </a:r>
            <a:endParaRPr/>
          </a:p>
        </p:txBody>
      </p:sp>
    </p:spTree>
  </p:cSld>
  <p:clrMapOvr>
    <a:masterClrMapping/>
  </p:clrMapOvr>
  <p:transition spd="slow">
    <p:cut/>
  </p:transition>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3" name="Shape 1963"/>
        <p:cNvGrpSpPr/>
        <p:nvPr/>
      </p:nvGrpSpPr>
      <p:grpSpPr>
        <a:xfrm>
          <a:off x="0" y="0"/>
          <a:ext cx="0" cy="0"/>
          <a:chOff x="0" y="0"/>
          <a:chExt cx="0" cy="0"/>
        </a:xfrm>
      </p:grpSpPr>
      <p:sp>
        <p:nvSpPr>
          <p:cNvPr id="1964" name="Shape 196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Security: The Basics Principles</a:t>
            </a:r>
          </a:p>
        </p:txBody>
      </p:sp>
      <p:sp>
        <p:nvSpPr>
          <p:cNvPr id="1965" name="Shape 1965"/>
          <p:cNvSpPr txBox="1"/>
          <p:nvPr>
            <p:ph idx="1" type="body"/>
          </p:nvPr>
        </p:nvSpPr>
        <p:spPr>
          <a:xfrm>
            <a:off x="108900" y="634800"/>
            <a:ext cx="8934599" cy="4438500"/>
          </a:xfrm>
          <a:prstGeom prst="rect">
            <a:avLst/>
          </a:prstGeom>
        </p:spPr>
        <p:txBody>
          <a:bodyPr anchorCtr="0" anchor="t" bIns="91425" lIns="91425" rIns="91425" tIns="91425">
            <a:noAutofit/>
          </a:bodyPr>
          <a:lstStyle/>
          <a:p>
            <a:pPr indent="-228600" lvl="0" marL="457200" rtl="0">
              <a:spcBef>
                <a:spcPts val="0"/>
              </a:spcBef>
            </a:pPr>
            <a:r>
              <a:rPr lang="en"/>
              <a:t>Design it In</a:t>
            </a:r>
          </a:p>
          <a:p>
            <a:pPr indent="-228600" lvl="1" marL="914400" rtl="0">
              <a:spcBef>
                <a:spcPts val="0"/>
              </a:spcBef>
            </a:pPr>
            <a:r>
              <a:rPr lang="en"/>
              <a:t>Design for security from day one. Costly to tack on later.</a:t>
            </a:r>
          </a:p>
          <a:p>
            <a:pPr indent="-228600" lvl="0" marL="457200" rtl="0">
              <a:spcBef>
                <a:spcPts val="0"/>
              </a:spcBef>
            </a:pPr>
            <a:r>
              <a:rPr lang="en"/>
              <a:t>Multi-faceted Barriers</a:t>
            </a:r>
          </a:p>
          <a:p>
            <a:pPr indent="-228600" lvl="1" marL="914400" rtl="0">
              <a:spcBef>
                <a:spcPts val="0"/>
              </a:spcBef>
            </a:pPr>
            <a:r>
              <a:rPr lang="en"/>
              <a:t>Effective security requires multiple layers of protection.</a:t>
            </a:r>
          </a:p>
          <a:p>
            <a:pPr indent="-228600" lvl="0" marL="457200" rtl="0">
              <a:spcBef>
                <a:spcPts val="0"/>
              </a:spcBef>
            </a:pPr>
            <a:r>
              <a:rPr lang="en"/>
              <a:t>Least Privileges</a:t>
            </a:r>
          </a:p>
          <a:p>
            <a:pPr indent="-228600" lvl="1" marL="914400" rtl="0">
              <a:spcBef>
                <a:spcPts val="0"/>
              </a:spcBef>
            </a:pPr>
            <a:r>
              <a:rPr lang="en"/>
              <a:t>Grant only the minimum needed privileges to users in order to perform their work.</a:t>
            </a:r>
          </a:p>
          <a:p>
            <a:pPr indent="-228600" lvl="0" marL="457200" rtl="0">
              <a:spcBef>
                <a:spcPts val="0"/>
              </a:spcBef>
            </a:pPr>
            <a:r>
              <a:rPr lang="en"/>
              <a:t>Balance</a:t>
            </a:r>
          </a:p>
          <a:p>
            <a:pPr indent="-228600" lvl="1" marL="914400" rtl="0">
              <a:spcBef>
                <a:spcPts val="0"/>
              </a:spcBef>
            </a:pPr>
            <a:r>
              <a:rPr lang="en"/>
              <a:t>Security, performance, and usability are sometimes at odds. There are trade-offs. Find the right balance.</a:t>
            </a:r>
          </a:p>
          <a:p>
            <a:pPr indent="0" lvl="0" marL="0">
              <a:spcBef>
                <a:spcPts val="0"/>
              </a:spcBef>
              <a:buNone/>
            </a:pPr>
            <a:r>
              <a:rPr lang="en" sz="1200"/>
              <a:t>Concepts from “Effective Oracle Database 10g Security by Design” by David Knox</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5"/>
                                        </p:tgtEl>
                                        <p:attrNameLst>
                                          <p:attrName>style.visibility</p:attrName>
                                        </p:attrNameLst>
                                      </p:cBhvr>
                                      <p:to>
                                        <p:strVal val="visible"/>
                                      </p:to>
                                    </p:set>
                                    <p:animEffect filter="fade" transition="in">
                                      <p:cBhvr>
                                        <p:cTn dur="1000"/>
                                        <p:tgtEl>
                                          <p:spTgt spid="1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9" name="Shape 1969"/>
        <p:cNvGrpSpPr/>
        <p:nvPr/>
      </p:nvGrpSpPr>
      <p:grpSpPr>
        <a:xfrm>
          <a:off x="0" y="0"/>
          <a:ext cx="0" cy="0"/>
          <a:chOff x="0" y="0"/>
          <a:chExt cx="0" cy="0"/>
        </a:xfrm>
      </p:grpSpPr>
      <p:sp>
        <p:nvSpPr>
          <p:cNvPr id="1970" name="Shape 197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Security: End-to-End Identification</a:t>
            </a:r>
          </a:p>
        </p:txBody>
      </p:sp>
      <p:sp>
        <p:nvSpPr>
          <p:cNvPr id="1971" name="Shape 1971"/>
          <p:cNvSpPr txBox="1"/>
          <p:nvPr>
            <p:ph idx="1" type="body"/>
          </p:nvPr>
        </p:nvSpPr>
        <p:spPr>
          <a:xfrm>
            <a:off x="108900" y="634800"/>
            <a:ext cx="8934599" cy="4406999"/>
          </a:xfrm>
          <a:prstGeom prst="rect">
            <a:avLst/>
          </a:prstGeom>
        </p:spPr>
        <p:txBody>
          <a:bodyPr anchorCtr="0" anchor="t" bIns="91425" lIns="91425" rIns="91425" tIns="91425">
            <a:noAutofit/>
          </a:bodyPr>
          <a:lstStyle/>
          <a:p>
            <a:pPr lvl="0" rtl="0">
              <a:spcBef>
                <a:spcPts val="0"/>
              </a:spcBef>
              <a:buNone/>
            </a:pPr>
            <a:r>
              <a:rPr lang="en" sz="2500"/>
              <a:t>Coordination between client and database to ensure the application user’s login ID or name is passed to the backend for use by security policies, column level auditing, FGA, FGAC, OLS, VPD, ODR, ODV and more.</a:t>
            </a:r>
          </a:p>
          <a:p>
            <a:pPr indent="-387350" lvl="0" marL="457200" rtl="0">
              <a:spcBef>
                <a:spcPts val="0"/>
              </a:spcBef>
              <a:buSzPct val="100000"/>
              <a:buChar char="●"/>
            </a:pPr>
            <a:r>
              <a:rPr lang="en" sz="2500"/>
              <a:t>Use a library</a:t>
            </a:r>
            <a:r>
              <a:rPr baseline="30000" lang="en" sz="2500"/>
              <a:t>1</a:t>
            </a:r>
            <a:r>
              <a:rPr lang="en" sz="2500"/>
              <a:t> which includes routines to set and get the client identifier, set and get application contexts, and reset application context</a:t>
            </a:r>
            <a:r>
              <a:rPr baseline="30000" lang="en" sz="2500"/>
              <a:t>2</a:t>
            </a:r>
            <a:r>
              <a:rPr lang="en" sz="2500"/>
              <a:t> and clear client identifier.</a:t>
            </a:r>
          </a:p>
          <a:p>
            <a:pPr indent="-387350" lvl="0" marL="457200" rtl="0">
              <a:spcBef>
                <a:spcPts val="0"/>
              </a:spcBef>
              <a:buSzPct val="100000"/>
              <a:buChar char="●"/>
            </a:pPr>
            <a:r>
              <a:rPr lang="en" sz="2500"/>
              <a:t>Client calls set_client_id() proc on every trip to DB. Calls reset_state() proc when control returns from DB.</a:t>
            </a:r>
          </a:p>
          <a:p>
            <a:pPr indent="-387350" lvl="0" marL="457200" rtl="0">
              <a:spcBef>
                <a:spcPts val="0"/>
              </a:spcBef>
              <a:buSzPct val="100000"/>
              <a:buChar char="●"/>
            </a:pPr>
            <a:r>
              <a:rPr lang="en" sz="2500"/>
              <a:t>At one point this could be done transparently with features offered by Oracle’s JDBC driver. YMMV</a:t>
            </a:r>
            <a:r>
              <a:rPr baseline="30000" lang="en" sz="2500"/>
              <a:t>3</a:t>
            </a:r>
            <a:r>
              <a:rPr lang="en" sz="2500"/>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1"/>
                                        </p:tgtEl>
                                        <p:attrNameLst>
                                          <p:attrName>style.visibility</p:attrName>
                                        </p:attrNameLst>
                                      </p:cBhvr>
                                      <p:to>
                                        <p:strVal val="visible"/>
                                      </p:to>
                                    </p:set>
                                    <p:animEffect filter="fade" transition="in">
                                      <p:cBhvr>
                                        <p:cTn dur="1000"/>
                                        <p:tgtEl>
                                          <p:spTgt spid="19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Blocks: Nesting</a:t>
            </a:r>
          </a:p>
        </p:txBody>
      </p:sp>
      <p:sp>
        <p:nvSpPr>
          <p:cNvPr id="239" name="Shape 239"/>
          <p:cNvSpPr txBox="1"/>
          <p:nvPr>
            <p:ph idx="1" type="body"/>
          </p:nvPr>
        </p:nvSpPr>
        <p:spPr>
          <a:xfrm>
            <a:off x="108900" y="634800"/>
            <a:ext cx="8934599" cy="524699"/>
          </a:xfrm>
          <a:prstGeom prst="rect">
            <a:avLst/>
          </a:prstGeom>
        </p:spPr>
        <p:txBody>
          <a:bodyPr anchorCtr="0" anchor="ctr" bIns="91425" lIns="91425" rIns="91425" tIns="91425">
            <a:noAutofit/>
          </a:bodyPr>
          <a:lstStyle/>
          <a:p>
            <a:pPr lvl="0">
              <a:spcBef>
                <a:spcPts val="0"/>
              </a:spcBef>
              <a:buClr>
                <a:schemeClr val="dk1"/>
              </a:buClr>
              <a:buSzPct val="45833"/>
              <a:buFont typeface="Arial"/>
              <a:buNone/>
            </a:pPr>
            <a:r>
              <a:rPr lang="en" sz="2400"/>
              <a:t>Blocks can be nested. Scope will be covered later.</a:t>
            </a:r>
          </a:p>
        </p:txBody>
      </p:sp>
      <p:sp>
        <p:nvSpPr>
          <p:cNvPr id="240" name="Shape 240"/>
          <p:cNvSpPr txBox="1"/>
          <p:nvPr/>
        </p:nvSpPr>
        <p:spPr>
          <a:xfrm>
            <a:off x="4800700" y="1159500"/>
            <a:ext cx="4106699" cy="3449100"/>
          </a:xfrm>
          <a:prstGeom prst="rect">
            <a:avLst/>
          </a:prstGeom>
          <a:solidFill>
            <a:srgbClr val="FFF2CC"/>
          </a:solidFill>
          <a:ln>
            <a:noFill/>
          </a:ln>
        </p:spPr>
        <p:txBody>
          <a:bodyPr anchorCtr="0" anchor="t" bIns="91425" lIns="91425" rIns="91425" tIns="91425">
            <a:noAutofit/>
          </a:bodyPr>
          <a:lstStyle/>
          <a:p>
            <a:pPr lvl="0" rtl="0">
              <a:spcBef>
                <a:spcPts val="0"/>
              </a:spcBef>
              <a:buClr>
                <a:schemeClr val="dk1"/>
              </a:buClr>
              <a:buSzPct val="110000"/>
              <a:buFont typeface="Arial"/>
              <a:buNone/>
            </a:pPr>
            <a:r>
              <a:rPr b="1" lang="en" sz="1000">
                <a:latin typeface="Courier New"/>
                <a:ea typeface="Courier New"/>
                <a:cs typeface="Courier New"/>
                <a:sym typeface="Courier New"/>
              </a:rPr>
              <a:t>SET SERVEROUTPUT ON</a:t>
            </a:r>
          </a:p>
          <a:p>
            <a:pPr lvl="0" rtl="0">
              <a:spcBef>
                <a:spcPts val="0"/>
              </a:spcBef>
              <a:buClr>
                <a:schemeClr val="dk1"/>
              </a:buClr>
              <a:buSzPct val="110000"/>
              <a:buFont typeface="Arial"/>
              <a:buNone/>
            </a:pPr>
            <a:r>
              <a:rPr b="1" lang="en" sz="1000">
                <a:solidFill>
                  <a:srgbClr val="0000FF"/>
                </a:solidFill>
                <a:latin typeface="Courier New"/>
                <a:ea typeface="Courier New"/>
                <a:cs typeface="Courier New"/>
                <a:sym typeface="Courier New"/>
              </a:rPr>
              <a:t>DECLARE</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3DCD24"/>
                </a:solidFill>
                <a:latin typeface="Courier New"/>
                <a:ea typeface="Courier New"/>
                <a:cs typeface="Courier New"/>
                <a:sym typeface="Courier New"/>
              </a:rPr>
              <a:t>PROCEDURE </a:t>
            </a:r>
            <a:r>
              <a:rPr lang="en" sz="1000">
                <a:latin typeface="Courier New"/>
                <a:ea typeface="Courier New"/>
                <a:cs typeface="Courier New"/>
                <a:sym typeface="Courier New"/>
              </a:rPr>
              <a:t>print_word (</a:t>
            </a:r>
          </a:p>
          <a:p>
            <a:pPr lvl="0" rtl="0">
              <a:spcBef>
                <a:spcPts val="0"/>
              </a:spcBef>
              <a:buClr>
                <a:schemeClr val="dk1"/>
              </a:buClr>
              <a:buSzPct val="110000"/>
              <a:buFont typeface="Arial"/>
              <a:buNone/>
            </a:pPr>
            <a:r>
              <a:rPr lang="en" sz="1000">
                <a:latin typeface="Courier New"/>
                <a:ea typeface="Courier New"/>
                <a:cs typeface="Courier New"/>
                <a:sym typeface="Courier New"/>
              </a:rPr>
              <a:t>    i_word </a:t>
            </a:r>
            <a:r>
              <a:rPr lang="en" sz="1000">
                <a:solidFill>
                  <a:srgbClr val="0000FF"/>
                </a:solidFill>
                <a:latin typeface="Courier New"/>
                <a:ea typeface="Courier New"/>
                <a:cs typeface="Courier New"/>
                <a:sym typeface="Courier New"/>
              </a:rPr>
              <a:t>IN VARCHAR2</a:t>
            </a:r>
            <a:r>
              <a:rPr lang="en" sz="1000">
                <a:latin typeface="Courier New"/>
                <a:ea typeface="Courier New"/>
                <a:cs typeface="Courier New"/>
                <a:sym typeface="Courier New"/>
              </a:rPr>
              <a:t>,</a:t>
            </a:r>
          </a:p>
          <a:p>
            <a:pPr lvl="0" rtl="0">
              <a:spcBef>
                <a:spcPts val="0"/>
              </a:spcBef>
              <a:buClr>
                <a:schemeClr val="dk1"/>
              </a:buClr>
              <a:buSzPct val="110000"/>
              <a:buFont typeface="Arial"/>
              <a:buNone/>
            </a:pPr>
            <a:r>
              <a:rPr lang="en" sz="1000">
                <a:latin typeface="Courier New"/>
                <a:ea typeface="Courier New"/>
                <a:cs typeface="Courier New"/>
                <a:sym typeface="Courier New"/>
              </a:rPr>
              <a:t>    i_end  </a:t>
            </a:r>
            <a:r>
              <a:rPr lang="en" sz="1000">
                <a:solidFill>
                  <a:srgbClr val="0000FF"/>
                </a:solidFill>
                <a:latin typeface="Courier New"/>
                <a:ea typeface="Courier New"/>
                <a:cs typeface="Courier New"/>
                <a:sym typeface="Courier New"/>
              </a:rPr>
              <a:t>IN BOOLEAN DEFAULT FALSE</a:t>
            </a:r>
          </a:p>
          <a:p>
            <a:pPr lvl="0" rtl="0">
              <a:spcBef>
                <a:spcPts val="0"/>
              </a:spcBef>
              <a:buClr>
                <a:schemeClr val="dk1"/>
              </a:buClr>
              <a:buSzPct val="110000"/>
              <a:buFont typeface="Arial"/>
              <a:buNone/>
            </a:pPr>
            <a:r>
              <a:rPr lang="en" sz="1000">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IS</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FF9900"/>
                </a:solidFill>
                <a:latin typeface="Courier New"/>
                <a:ea typeface="Courier New"/>
                <a:cs typeface="Courier New"/>
                <a:sym typeface="Courier New"/>
              </a:rPr>
              <a:t>PROCEDURE </a:t>
            </a:r>
            <a:r>
              <a:rPr lang="en" sz="1000">
                <a:latin typeface="Courier New"/>
                <a:ea typeface="Courier New"/>
                <a:cs typeface="Courier New"/>
                <a:sym typeface="Courier New"/>
              </a:rPr>
              <a:t>end_sentence </a:t>
            </a:r>
            <a:r>
              <a:rPr lang="en" sz="1000">
                <a:solidFill>
                  <a:srgbClr val="0000FF"/>
                </a:solidFill>
                <a:latin typeface="Courier New"/>
                <a:ea typeface="Courier New"/>
                <a:cs typeface="Courier New"/>
                <a:sym typeface="Courier New"/>
              </a:rPr>
              <a:t>IS</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FF9900"/>
                </a:solidFill>
                <a:latin typeface="Courier New"/>
                <a:ea typeface="Courier New"/>
                <a:cs typeface="Courier New"/>
                <a:sym typeface="Courier New"/>
              </a:rPr>
              <a:t>BEGIN</a:t>
            </a:r>
          </a:p>
          <a:p>
            <a:pPr lvl="0" rtl="0">
              <a:spcBef>
                <a:spcPts val="0"/>
              </a:spcBef>
              <a:buClr>
                <a:schemeClr val="dk1"/>
              </a:buClr>
              <a:buSzPct val="110000"/>
              <a:buFont typeface="Arial"/>
              <a:buNone/>
            </a:pPr>
            <a:r>
              <a:rPr lang="en" sz="1000">
                <a:latin typeface="Courier New"/>
                <a:ea typeface="Courier New"/>
                <a:cs typeface="Courier New"/>
                <a:sym typeface="Courier New"/>
              </a:rPr>
              <a:t>         dbms_output.new_line;</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FF9900"/>
                </a:solidFill>
                <a:latin typeface="Courier New"/>
                <a:ea typeface="Courier New"/>
                <a:cs typeface="Courier New"/>
                <a:sym typeface="Courier New"/>
              </a:rPr>
              <a:t>END </a:t>
            </a:r>
            <a:r>
              <a:rPr lang="en" sz="1000">
                <a:latin typeface="Courier New"/>
                <a:ea typeface="Courier New"/>
                <a:cs typeface="Courier New"/>
                <a:sym typeface="Courier New"/>
              </a:rPr>
              <a:t>end_sentence;</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3DCD24"/>
                </a:solidFill>
                <a:latin typeface="Courier New"/>
                <a:ea typeface="Courier New"/>
                <a:cs typeface="Courier New"/>
                <a:sym typeface="Courier New"/>
              </a:rPr>
              <a:t>BEGIN</a:t>
            </a:r>
          </a:p>
          <a:p>
            <a:pPr lvl="0" rtl="0">
              <a:spcBef>
                <a:spcPts val="0"/>
              </a:spcBef>
              <a:buClr>
                <a:schemeClr val="dk1"/>
              </a:buClr>
              <a:buSzPct val="110000"/>
              <a:buFont typeface="Arial"/>
              <a:buNone/>
            </a:pPr>
            <a:r>
              <a:rPr lang="en" sz="1000">
                <a:latin typeface="Courier New"/>
                <a:ea typeface="Courier New"/>
                <a:cs typeface="Courier New"/>
                <a:sym typeface="Courier New"/>
              </a:rPr>
              <a:t>      dbms_output.put(i_word);</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IF </a:t>
            </a:r>
            <a:r>
              <a:rPr lang="en" sz="1000">
                <a:latin typeface="Courier New"/>
                <a:ea typeface="Courier New"/>
                <a:cs typeface="Courier New"/>
                <a:sym typeface="Courier New"/>
              </a:rPr>
              <a:t>(i_end) </a:t>
            </a:r>
            <a:r>
              <a:rPr lang="en" sz="1000">
                <a:solidFill>
                  <a:srgbClr val="0000FF"/>
                </a:solidFill>
                <a:latin typeface="Courier New"/>
                <a:ea typeface="Courier New"/>
                <a:cs typeface="Courier New"/>
                <a:sym typeface="Courier New"/>
              </a:rPr>
              <a:t>THEN</a:t>
            </a:r>
          </a:p>
          <a:p>
            <a:pPr lvl="0" rtl="0">
              <a:spcBef>
                <a:spcPts val="0"/>
              </a:spcBef>
              <a:buClr>
                <a:schemeClr val="dk1"/>
              </a:buClr>
              <a:buSzPct val="110000"/>
              <a:buFont typeface="Arial"/>
              <a:buNone/>
            </a:pPr>
            <a:r>
              <a:rPr lang="en" sz="1000">
                <a:latin typeface="Courier New"/>
                <a:ea typeface="Courier New"/>
                <a:cs typeface="Courier New"/>
                <a:sym typeface="Courier New"/>
              </a:rPr>
              <a:t>         end_sentence;</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END IF</a:t>
            </a:r>
            <a:r>
              <a:rPr lang="en" sz="1000">
                <a:latin typeface="Courier New"/>
                <a:ea typeface="Courier New"/>
                <a:cs typeface="Courier New"/>
                <a:sym typeface="Courier New"/>
              </a:rPr>
              <a:t>;</a:t>
            </a:r>
          </a:p>
          <a:p>
            <a:pPr lvl="0" rtl="0">
              <a:spcBef>
                <a:spcPts val="0"/>
              </a:spcBef>
              <a:buClr>
                <a:schemeClr val="dk1"/>
              </a:buClr>
              <a:buSzPct val="110000"/>
              <a:buFont typeface="Arial"/>
              <a:buNone/>
            </a:pPr>
            <a:r>
              <a:rPr lang="en" sz="1000">
                <a:latin typeface="Courier New"/>
                <a:ea typeface="Courier New"/>
                <a:cs typeface="Courier New"/>
                <a:sym typeface="Courier New"/>
              </a:rPr>
              <a:t>   </a:t>
            </a:r>
            <a:r>
              <a:rPr b="1" lang="en" sz="1000">
                <a:solidFill>
                  <a:srgbClr val="3DCD24"/>
                </a:solidFill>
                <a:latin typeface="Courier New"/>
                <a:ea typeface="Courier New"/>
                <a:cs typeface="Courier New"/>
                <a:sym typeface="Courier New"/>
              </a:rPr>
              <a:t>END </a:t>
            </a:r>
            <a:r>
              <a:rPr lang="en" sz="1000">
                <a:latin typeface="Courier New"/>
                <a:ea typeface="Courier New"/>
                <a:cs typeface="Courier New"/>
                <a:sym typeface="Courier New"/>
              </a:rPr>
              <a:t>print_word;</a:t>
            </a:r>
          </a:p>
          <a:p>
            <a:pPr lvl="0" rtl="0">
              <a:spcBef>
                <a:spcPts val="0"/>
              </a:spcBef>
              <a:buClr>
                <a:schemeClr val="dk1"/>
              </a:buClr>
              <a:buSzPct val="110000"/>
              <a:buFont typeface="Arial"/>
              <a:buNone/>
            </a:pPr>
            <a:r>
              <a:rPr b="1" lang="en" sz="1000">
                <a:solidFill>
                  <a:srgbClr val="0000FF"/>
                </a:solidFill>
                <a:latin typeface="Courier New"/>
                <a:ea typeface="Courier New"/>
                <a:cs typeface="Courier New"/>
                <a:sym typeface="Courier New"/>
              </a:rPr>
              <a:t>BEGIN</a:t>
            </a:r>
          </a:p>
          <a:p>
            <a:pPr lvl="0" rtl="0">
              <a:spcBef>
                <a:spcPts val="0"/>
              </a:spcBef>
              <a:buClr>
                <a:schemeClr val="dk1"/>
              </a:buClr>
              <a:buSzPct val="110000"/>
              <a:buFont typeface="Arial"/>
              <a:buNone/>
            </a:pPr>
            <a:r>
              <a:rPr lang="en" sz="1000">
                <a:latin typeface="Courier New"/>
                <a:ea typeface="Courier New"/>
                <a:cs typeface="Courier New"/>
                <a:sym typeface="Courier New"/>
              </a:rPr>
              <a:t>   print_word(</a:t>
            </a:r>
            <a:r>
              <a:rPr lang="en" sz="1000">
                <a:solidFill>
                  <a:srgbClr val="FF0000"/>
                </a:solidFill>
                <a:latin typeface="Courier New"/>
                <a:ea typeface="Courier New"/>
                <a:cs typeface="Courier New"/>
                <a:sym typeface="Courier New"/>
              </a:rPr>
              <a:t>'Hello '</a:t>
            </a:r>
            <a:r>
              <a:rPr lang="en" sz="1000">
                <a:latin typeface="Courier New"/>
                <a:ea typeface="Courier New"/>
                <a:cs typeface="Courier New"/>
                <a:sym typeface="Courier New"/>
              </a:rPr>
              <a:t>);</a:t>
            </a:r>
          </a:p>
          <a:p>
            <a:pPr lvl="0" rtl="0">
              <a:spcBef>
                <a:spcPts val="0"/>
              </a:spcBef>
              <a:buClr>
                <a:schemeClr val="dk1"/>
              </a:buClr>
              <a:buSzPct val="110000"/>
              <a:buFont typeface="Arial"/>
              <a:buNone/>
            </a:pPr>
            <a:r>
              <a:rPr lang="en" sz="1000">
                <a:latin typeface="Courier New"/>
                <a:ea typeface="Courier New"/>
                <a:cs typeface="Courier New"/>
                <a:sym typeface="Courier New"/>
              </a:rPr>
              <a:t>   print_word(</a:t>
            </a:r>
            <a:r>
              <a:rPr lang="en" sz="1000">
                <a:solidFill>
                  <a:srgbClr val="FF0000"/>
                </a:solidFill>
                <a:latin typeface="Courier New"/>
                <a:ea typeface="Courier New"/>
                <a:cs typeface="Courier New"/>
                <a:sym typeface="Courier New"/>
              </a:rPr>
              <a:t>'World!'</a:t>
            </a:r>
            <a:r>
              <a:rPr lang="en" sz="1000">
                <a:latin typeface="Courier New"/>
                <a:ea typeface="Courier New"/>
                <a:cs typeface="Courier New"/>
                <a:sym typeface="Courier New"/>
              </a:rPr>
              <a:t>, </a:t>
            </a:r>
            <a:r>
              <a:rPr lang="en" sz="1000">
                <a:solidFill>
                  <a:srgbClr val="38761D"/>
                </a:solidFill>
                <a:latin typeface="Courier New"/>
                <a:ea typeface="Courier New"/>
                <a:cs typeface="Courier New"/>
                <a:sym typeface="Courier New"/>
              </a:rPr>
              <a:t>TRUE</a:t>
            </a:r>
            <a:r>
              <a:rPr lang="en" sz="1000">
                <a:latin typeface="Courier New"/>
                <a:ea typeface="Courier New"/>
                <a:cs typeface="Courier New"/>
                <a:sym typeface="Courier New"/>
              </a:rPr>
              <a:t>);</a:t>
            </a:r>
          </a:p>
          <a:p>
            <a:pPr lvl="0" rtl="0">
              <a:spcBef>
                <a:spcPts val="0"/>
              </a:spcBef>
              <a:buClr>
                <a:schemeClr val="dk1"/>
              </a:buClr>
              <a:buSzPct val="110000"/>
              <a:buFont typeface="Arial"/>
              <a:buNone/>
            </a:pPr>
            <a:r>
              <a:rPr b="1" lang="en" sz="1000">
                <a:solidFill>
                  <a:srgbClr val="0000FF"/>
                </a:solidFill>
                <a:latin typeface="Courier New"/>
                <a:ea typeface="Courier New"/>
                <a:cs typeface="Courier New"/>
                <a:sym typeface="Courier New"/>
              </a:rPr>
              <a:t>END</a:t>
            </a:r>
            <a:r>
              <a:rPr lang="en" sz="1000">
                <a:latin typeface="Courier New"/>
                <a:ea typeface="Courier New"/>
                <a:cs typeface="Courier New"/>
                <a:sym typeface="Courier New"/>
              </a:rPr>
              <a:t>;</a:t>
            </a:r>
          </a:p>
          <a:p>
            <a:pPr lvl="0">
              <a:spcBef>
                <a:spcPts val="0"/>
              </a:spcBef>
              <a:buNone/>
            </a:pPr>
            <a:r>
              <a:rPr lang="en" sz="1000">
                <a:latin typeface="Courier New"/>
                <a:ea typeface="Courier New"/>
                <a:cs typeface="Courier New"/>
                <a:sym typeface="Courier New"/>
              </a:rPr>
              <a:t>/</a:t>
            </a:r>
          </a:p>
        </p:txBody>
      </p:sp>
      <p:sp>
        <p:nvSpPr>
          <p:cNvPr id="241" name="Shape 241"/>
          <p:cNvSpPr txBox="1"/>
          <p:nvPr/>
        </p:nvSpPr>
        <p:spPr>
          <a:xfrm>
            <a:off x="4804750" y="4608600"/>
            <a:ext cx="4098599" cy="432599"/>
          </a:xfrm>
          <a:prstGeom prst="rect">
            <a:avLst/>
          </a:prstGeom>
          <a:solidFill>
            <a:srgbClr val="D9D9D9"/>
          </a:solidFill>
          <a:ln>
            <a:noFill/>
          </a:ln>
        </p:spPr>
        <p:txBody>
          <a:bodyPr anchorCtr="0" anchor="ctr" bIns="91425" lIns="91425" rIns="91425" tIns="91425">
            <a:noAutofit/>
          </a:bodyPr>
          <a:lstStyle/>
          <a:p>
            <a:pPr lvl="0" rtl="0">
              <a:spcBef>
                <a:spcPts val="0"/>
              </a:spcBef>
              <a:buClr>
                <a:schemeClr val="dk1"/>
              </a:buClr>
              <a:buSzPct val="110000"/>
              <a:buFont typeface="Arial"/>
              <a:buNone/>
            </a:pPr>
            <a:r>
              <a:rPr lang="en" sz="1000">
                <a:latin typeface="Courier New"/>
                <a:ea typeface="Courier New"/>
                <a:cs typeface="Courier New"/>
                <a:sym typeface="Courier New"/>
              </a:rPr>
              <a:t>SQL&gt; </a:t>
            </a:r>
          </a:p>
          <a:p>
            <a:pPr lvl="0">
              <a:spcBef>
                <a:spcPts val="0"/>
              </a:spcBef>
              <a:buNone/>
            </a:pPr>
            <a:r>
              <a:rPr lang="en" sz="1000">
                <a:latin typeface="Courier New"/>
                <a:ea typeface="Courier New"/>
                <a:cs typeface="Courier New"/>
                <a:sym typeface="Courier New"/>
              </a:rPr>
              <a:t>Hello World!</a:t>
            </a:r>
          </a:p>
        </p:txBody>
      </p:sp>
      <p:sp>
        <p:nvSpPr>
          <p:cNvPr id="242" name="Shape 242"/>
          <p:cNvSpPr/>
          <p:nvPr/>
        </p:nvSpPr>
        <p:spPr>
          <a:xfrm>
            <a:off x="3878175" y="1455300"/>
            <a:ext cx="922500" cy="2857499"/>
          </a:xfrm>
          <a:prstGeom prst="leftBrace">
            <a:avLst>
              <a:gd fmla="val 8333" name="adj1"/>
              <a:gd fmla="val 25489"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a:off x="4400650" y="1620325"/>
            <a:ext cx="522599" cy="2090099"/>
          </a:xfrm>
          <a:prstGeom prst="leftBrace">
            <a:avLst>
              <a:gd fmla="val 8333" name="adj1"/>
              <a:gd fmla="val 35546"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a:off x="4710875" y="2216325"/>
            <a:ext cx="563400" cy="524699"/>
          </a:xfrm>
          <a:prstGeom prst="lef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5" name="Shape 245"/>
          <p:cNvSpPr txBox="1"/>
          <p:nvPr/>
        </p:nvSpPr>
        <p:spPr>
          <a:xfrm>
            <a:off x="236850" y="1118600"/>
            <a:ext cx="3461700" cy="3489900"/>
          </a:xfrm>
          <a:prstGeom prst="rect">
            <a:avLst/>
          </a:prstGeom>
          <a:noFill/>
          <a:ln>
            <a:noFill/>
          </a:ln>
        </p:spPr>
        <p:txBody>
          <a:bodyPr anchorCtr="0" anchor="t" bIns="91425" lIns="91425" rIns="91425" tIns="91425">
            <a:noAutofit/>
          </a:bodyPr>
          <a:lstStyle/>
          <a:p>
            <a:pPr lvl="0" rtl="0">
              <a:spcBef>
                <a:spcPts val="0"/>
              </a:spcBef>
              <a:buNone/>
            </a:pPr>
            <a:r>
              <a:rPr lang="en" sz="1800"/>
              <a:t>Here is an example</a:t>
            </a:r>
            <a:r>
              <a:rPr baseline="30000" lang="en" sz="1800"/>
              <a:t>1</a:t>
            </a:r>
            <a:r>
              <a:rPr lang="en" sz="1800"/>
              <a:t> of multiple levels of nesting.</a:t>
            </a:r>
          </a:p>
          <a:p>
            <a:pPr lvl="0" rtl="0">
              <a:spcBef>
                <a:spcPts val="0"/>
              </a:spcBef>
              <a:buNone/>
            </a:pPr>
            <a:r>
              <a:t/>
            </a:r>
            <a:endParaRPr sz="1800"/>
          </a:p>
          <a:p>
            <a:pPr indent="-342900" lvl="0" marL="457200" rtl="0">
              <a:spcBef>
                <a:spcPts val="0"/>
              </a:spcBef>
              <a:buSzPct val="100000"/>
              <a:buChar char="●"/>
            </a:pPr>
            <a:r>
              <a:rPr lang="en" sz="1800"/>
              <a:t>Overall anonymous block</a:t>
            </a:r>
          </a:p>
          <a:p>
            <a:pPr lvl="0" rtl="0">
              <a:spcBef>
                <a:spcPts val="0"/>
              </a:spcBef>
              <a:buNone/>
            </a:pPr>
            <a:r>
              <a:t/>
            </a:r>
            <a:endParaRPr sz="1800"/>
          </a:p>
          <a:p>
            <a:pPr indent="-342900" lvl="0" marL="457200" rtl="0">
              <a:spcBef>
                <a:spcPts val="0"/>
              </a:spcBef>
              <a:buSzPct val="100000"/>
              <a:buChar char="●"/>
            </a:pPr>
            <a:r>
              <a:rPr lang="en" sz="1800"/>
              <a:t>Declare a named inner block to print text sent in the “i_word” parameter.</a:t>
            </a:r>
          </a:p>
          <a:p>
            <a:pPr lvl="0" rtl="0">
              <a:spcBef>
                <a:spcPts val="0"/>
              </a:spcBef>
              <a:buNone/>
            </a:pPr>
            <a:r>
              <a:t/>
            </a:r>
            <a:endParaRPr sz="1800"/>
          </a:p>
          <a:p>
            <a:pPr indent="-342900" lvl="0" marL="457200">
              <a:spcBef>
                <a:spcPts val="0"/>
              </a:spcBef>
              <a:buSzPct val="100000"/>
              <a:buChar char="●"/>
            </a:pPr>
            <a:r>
              <a:rPr lang="en" sz="1800"/>
              <a:t>Another inner block to end a line and send it to the output buffer.</a:t>
            </a:r>
          </a:p>
        </p:txBody>
      </p:sp>
      <p:cxnSp>
        <p:nvCxnSpPr>
          <p:cNvPr id="246" name="Shape 246"/>
          <p:cNvCxnSpPr>
            <a:endCxn id="242" idx="1"/>
          </p:cNvCxnSpPr>
          <p:nvPr/>
        </p:nvCxnSpPr>
        <p:spPr>
          <a:xfrm flipH="1" rot="10800000">
            <a:off x="3396375" y="2183648"/>
            <a:ext cx="481800" cy="4500"/>
          </a:xfrm>
          <a:prstGeom prst="straightConnector1">
            <a:avLst/>
          </a:prstGeom>
          <a:noFill/>
          <a:ln cap="flat" cmpd="sng" w="9525">
            <a:solidFill>
              <a:schemeClr val="dk2"/>
            </a:solidFill>
            <a:prstDash val="solid"/>
            <a:round/>
            <a:headEnd len="lg" w="lg" type="none"/>
            <a:tailEnd len="lg" w="lg" type="triangle"/>
          </a:ln>
        </p:spPr>
      </p:cxnSp>
      <p:cxnSp>
        <p:nvCxnSpPr>
          <p:cNvPr id="247" name="Shape 247"/>
          <p:cNvCxnSpPr>
            <a:endCxn id="243" idx="1"/>
          </p:cNvCxnSpPr>
          <p:nvPr/>
        </p:nvCxnSpPr>
        <p:spPr>
          <a:xfrm flipH="1" rot="10800000">
            <a:off x="3698650" y="2363271"/>
            <a:ext cx="702000" cy="486300"/>
          </a:xfrm>
          <a:prstGeom prst="straightConnector1">
            <a:avLst/>
          </a:prstGeom>
          <a:noFill/>
          <a:ln cap="flat" cmpd="sng" w="9525">
            <a:solidFill>
              <a:schemeClr val="dk2"/>
            </a:solidFill>
            <a:prstDash val="solid"/>
            <a:round/>
            <a:headEnd len="lg" w="lg" type="none"/>
            <a:tailEnd len="lg" w="lg" type="triangle"/>
          </a:ln>
        </p:spPr>
      </p:cxnSp>
      <p:cxnSp>
        <p:nvCxnSpPr>
          <p:cNvPr id="248" name="Shape 248"/>
          <p:cNvCxnSpPr>
            <a:endCxn id="244" idx="1"/>
          </p:cNvCxnSpPr>
          <p:nvPr/>
        </p:nvCxnSpPr>
        <p:spPr>
          <a:xfrm flipH="1" rot="10800000">
            <a:off x="3437375" y="2478674"/>
            <a:ext cx="1273500" cy="12687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5" name="Shape 1975"/>
        <p:cNvGrpSpPr/>
        <p:nvPr/>
      </p:nvGrpSpPr>
      <p:grpSpPr>
        <a:xfrm>
          <a:off x="0" y="0"/>
          <a:ext cx="0" cy="0"/>
          <a:chOff x="0" y="0"/>
          <a:chExt cx="0" cy="0"/>
        </a:xfrm>
      </p:grpSpPr>
      <p:sp>
        <p:nvSpPr>
          <p:cNvPr id="1976" name="Shape 197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Security: Data Hiding</a:t>
            </a:r>
          </a:p>
        </p:txBody>
      </p:sp>
      <p:sp>
        <p:nvSpPr>
          <p:cNvPr id="1977" name="Shape 1977"/>
          <p:cNvSpPr txBox="1"/>
          <p:nvPr>
            <p:ph idx="1" type="body"/>
          </p:nvPr>
        </p:nvSpPr>
        <p:spPr>
          <a:xfrm>
            <a:off x="108900" y="634800"/>
            <a:ext cx="8934599" cy="44285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Data Hiding is the practice of protecting sensitive</a:t>
            </a:r>
            <a:r>
              <a:rPr baseline="30000" lang="en"/>
              <a:t>1</a:t>
            </a:r>
            <a:r>
              <a:rPr lang="en"/>
              <a:t> or volatile implementation details.</a:t>
            </a:r>
          </a:p>
          <a:p>
            <a:pPr indent="-228600" lvl="0" marL="457200" marR="0" rtl="0" algn="l">
              <a:lnSpc>
                <a:spcPct val="100000"/>
              </a:lnSpc>
              <a:spcBef>
                <a:spcPts val="600"/>
              </a:spcBef>
              <a:spcAft>
                <a:spcPts val="0"/>
              </a:spcAft>
              <a:buChar char="●"/>
            </a:pPr>
            <a:r>
              <a:rPr lang="en"/>
              <a:t>In Oracle, the “details” include data structures and PL/SQL source code that operate upon them.</a:t>
            </a:r>
          </a:p>
          <a:p>
            <a:pPr indent="-228600" lvl="0" marL="457200" marR="0" rtl="0" algn="l">
              <a:lnSpc>
                <a:spcPct val="100000"/>
              </a:lnSpc>
              <a:spcBef>
                <a:spcPts val="600"/>
              </a:spcBef>
              <a:spcAft>
                <a:spcPts val="0"/>
              </a:spcAft>
              <a:buChar char="●"/>
            </a:pPr>
            <a:r>
              <a:rPr lang="en"/>
              <a:t>Protect the details with grants, secure roles, views, a public PL/SQL data access API, after-logon triggers, and a schema design that separates access from ownership</a:t>
            </a:r>
            <a:r>
              <a:rPr baseline="30000" lang="en"/>
              <a:t>2</a:t>
            </a:r>
            <a:r>
              <a:rPr lang="en"/>
              <a:t>.</a:t>
            </a:r>
          </a:p>
          <a:p>
            <a:pPr indent="-228600" lvl="0" marL="457200" marR="0" rtl="0" algn="l">
              <a:lnSpc>
                <a:spcPct val="100000"/>
              </a:lnSpc>
              <a:spcBef>
                <a:spcPts val="600"/>
              </a:spcBef>
              <a:spcAft>
                <a:spcPts val="0"/>
              </a:spcAft>
              <a:buChar char="●"/>
            </a:pPr>
            <a:r>
              <a:rPr lang="en"/>
              <a:t>Only expose the packaged routines that </a:t>
            </a:r>
            <a:r>
              <a:rPr b="1" lang="en"/>
              <a:t>must </a:t>
            </a:r>
            <a:r>
              <a:rPr lang="en"/>
              <a:t>be publicly available.</a:t>
            </a:r>
          </a:p>
        </p:txBody>
      </p:sp>
    </p:spTree>
  </p:cSld>
  <p:clrMapOvr>
    <a:masterClrMapping/>
  </p:clrMapOvr>
  <p:transition spd="slow">
    <p:cut/>
  </p:transition>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1" name="Shape 1981"/>
        <p:cNvGrpSpPr/>
        <p:nvPr/>
      </p:nvGrpSpPr>
      <p:grpSpPr>
        <a:xfrm>
          <a:off x="0" y="0"/>
          <a:ext cx="0" cy="0"/>
          <a:chOff x="0" y="0"/>
          <a:chExt cx="0" cy="0"/>
        </a:xfrm>
      </p:grpSpPr>
      <p:sp>
        <p:nvSpPr>
          <p:cNvPr id="1982" name="Shape 198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Security: Grants</a:t>
            </a:r>
          </a:p>
        </p:txBody>
      </p:sp>
      <p:sp>
        <p:nvSpPr>
          <p:cNvPr id="1983" name="Shape 198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Design roles that represent levels of authority, authorization or job function within your organization.</a:t>
            </a:r>
          </a:p>
          <a:p>
            <a:pPr indent="-228600" lvl="0" marL="457200" marR="0" rtl="0" algn="l">
              <a:lnSpc>
                <a:spcPct val="100000"/>
              </a:lnSpc>
              <a:spcBef>
                <a:spcPts val="600"/>
              </a:spcBef>
              <a:spcAft>
                <a:spcPts val="0"/>
              </a:spcAft>
              <a:buChar char="●"/>
            </a:pPr>
            <a:r>
              <a:rPr lang="en"/>
              <a:t>Consider adding roles for generic read-only access</a:t>
            </a:r>
          </a:p>
          <a:p>
            <a:pPr indent="-228600" lvl="0" marL="457200" marR="0" rtl="0" algn="l">
              <a:lnSpc>
                <a:spcPct val="100000"/>
              </a:lnSpc>
              <a:spcBef>
                <a:spcPts val="600"/>
              </a:spcBef>
              <a:spcAft>
                <a:spcPts val="0"/>
              </a:spcAft>
              <a:buChar char="●"/>
            </a:pPr>
            <a:r>
              <a:rPr lang="en"/>
              <a:t>Grant DML privs on data structures to the roles.</a:t>
            </a:r>
          </a:p>
          <a:p>
            <a:pPr indent="-228600" lvl="0" marL="457200" marR="0" rtl="0" algn="l">
              <a:lnSpc>
                <a:spcPct val="100000"/>
              </a:lnSpc>
              <a:spcBef>
                <a:spcPts val="600"/>
              </a:spcBef>
              <a:spcAft>
                <a:spcPts val="0"/>
              </a:spcAft>
              <a:buChar char="●"/>
            </a:pPr>
            <a:r>
              <a:rPr lang="en"/>
              <a:t>Or make packaged API of routines that apps must use to get at the data. Grant just the API package to the access accounts/roles.</a:t>
            </a:r>
          </a:p>
          <a:p>
            <a:pPr indent="-228600" lvl="0" marL="457200" marR="0" rtl="0" algn="l">
              <a:lnSpc>
                <a:spcPct val="100000"/>
              </a:lnSpc>
              <a:spcBef>
                <a:spcPts val="600"/>
              </a:spcBef>
              <a:spcAft>
                <a:spcPts val="0"/>
              </a:spcAft>
              <a:buChar char="●"/>
            </a:pPr>
            <a:r>
              <a:rPr lang="en"/>
              <a:t>Know that PL/SQL routines ignore roles.</a:t>
            </a:r>
          </a:p>
        </p:txBody>
      </p:sp>
    </p:spTree>
  </p:cSld>
  <p:clrMapOvr>
    <a:masterClrMapping/>
  </p:clrMapOvr>
  <p:transition spd="slow">
    <p:cut/>
  </p:transition>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7" name="Shape 1987"/>
        <p:cNvGrpSpPr/>
        <p:nvPr/>
      </p:nvGrpSpPr>
      <p:grpSpPr>
        <a:xfrm>
          <a:off x="0" y="0"/>
          <a:ext cx="0" cy="0"/>
          <a:chOff x="0" y="0"/>
          <a:chExt cx="0" cy="0"/>
        </a:xfrm>
      </p:grpSpPr>
      <p:sp>
        <p:nvSpPr>
          <p:cNvPr id="1988" name="Shape 198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Security: White Lists</a:t>
            </a:r>
          </a:p>
        </p:txBody>
      </p:sp>
      <p:sp>
        <p:nvSpPr>
          <p:cNvPr id="1989" name="Shape 198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As of 12c you can now use the ACCESSIBLE BY clause of object creation to ensure that -- even in the account that owns the object -- only certain units are allowed to call the unit needing protection.</a:t>
            </a:r>
          </a:p>
        </p:txBody>
      </p:sp>
    </p:spTree>
  </p:cSld>
  <p:clrMapOvr>
    <a:masterClrMapping/>
  </p:clrMapOvr>
  <p:transition spd="slow">
    <p:cut/>
  </p:transition>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3" name="Shape 1993"/>
        <p:cNvGrpSpPr/>
        <p:nvPr/>
      </p:nvGrpSpPr>
      <p:grpSpPr>
        <a:xfrm>
          <a:off x="0" y="0"/>
          <a:ext cx="0" cy="0"/>
          <a:chOff x="0" y="0"/>
          <a:chExt cx="0" cy="0"/>
        </a:xfrm>
      </p:grpSpPr>
      <p:sp>
        <p:nvSpPr>
          <p:cNvPr id="1994" name="Shape 199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Security: Invoker Rights</a:t>
            </a:r>
          </a:p>
        </p:txBody>
      </p:sp>
      <p:sp>
        <p:nvSpPr>
          <p:cNvPr id="1995" name="Shape 1995"/>
          <p:cNvSpPr txBox="1"/>
          <p:nvPr>
            <p:ph idx="1" type="body"/>
          </p:nvPr>
        </p:nvSpPr>
        <p:spPr>
          <a:xfrm>
            <a:off x="108900" y="634800"/>
            <a:ext cx="8934599" cy="44153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2"/>
              </a:buClr>
              <a:buSzPct val="100000"/>
              <a:buFont typeface="Arial"/>
              <a:buChar char="●"/>
            </a:pPr>
            <a:r>
              <a:rPr lang="en"/>
              <a:t>Stored PL/SQL units have an optional AUTHID property.</a:t>
            </a:r>
          </a:p>
          <a:p>
            <a:pPr indent="-406400" lvl="1" marL="914400" marR="0" rtl="0" algn="l">
              <a:lnSpc>
                <a:spcPct val="100000"/>
              </a:lnSpc>
              <a:spcBef>
                <a:spcPts val="600"/>
              </a:spcBef>
              <a:spcAft>
                <a:spcPts val="0"/>
              </a:spcAft>
              <a:buClr>
                <a:schemeClr val="dk2"/>
              </a:buClr>
              <a:buSzPct val="116666"/>
              <a:buFont typeface="Arial"/>
              <a:buChar char="○"/>
            </a:pPr>
            <a:r>
              <a:rPr lang="en"/>
              <a:t>It defaults to DEFINER (unit owner), but can be altered to CURRENT_USER (unit invoker).</a:t>
            </a:r>
          </a:p>
          <a:p>
            <a:pPr indent="-228600" lvl="1" marL="914400" marR="0" rtl="0" algn="l">
              <a:lnSpc>
                <a:spcPct val="100000"/>
              </a:lnSpc>
              <a:spcBef>
                <a:spcPts val="600"/>
              </a:spcBef>
              <a:spcAft>
                <a:spcPts val="0"/>
              </a:spcAft>
              <a:buChar char="○"/>
            </a:pPr>
            <a:r>
              <a:rPr lang="en"/>
              <a:t>AUTHID setting only observed at runtime</a:t>
            </a:r>
          </a:p>
          <a:p>
            <a:pPr indent="-228600" lvl="0" marL="457200" marR="0" rtl="0" algn="l">
              <a:lnSpc>
                <a:spcPct val="100000"/>
              </a:lnSpc>
              <a:spcBef>
                <a:spcPts val="600"/>
              </a:spcBef>
              <a:spcAft>
                <a:spcPts val="0"/>
              </a:spcAft>
              <a:buChar char="●"/>
            </a:pPr>
            <a:r>
              <a:rPr lang="en"/>
              <a:t>Used when names and privs should be based on the invoker’s privileges, not the package owner’s privs.</a:t>
            </a:r>
          </a:p>
          <a:p>
            <a:pPr indent="-228600" lvl="0" marL="457200" marR="0" rtl="0" algn="l">
              <a:lnSpc>
                <a:spcPct val="100000"/>
              </a:lnSpc>
              <a:spcBef>
                <a:spcPts val="600"/>
              </a:spcBef>
              <a:spcAft>
                <a:spcPts val="0"/>
              </a:spcAft>
              <a:buChar char="●"/>
            </a:pPr>
            <a:r>
              <a:rPr lang="en"/>
              <a:t>Think of a utility package with some DBA helper procs to use dynamic SQL to drop objects.</a:t>
            </a:r>
          </a:p>
          <a:p>
            <a:pPr indent="-228600" lvl="1" marL="914400" marR="0" rtl="0" algn="l">
              <a:lnSpc>
                <a:spcPct val="100000"/>
              </a:lnSpc>
              <a:spcBef>
                <a:spcPts val="600"/>
              </a:spcBef>
              <a:spcAft>
                <a:spcPts val="0"/>
              </a:spcAft>
              <a:buChar char="○"/>
            </a:pPr>
            <a:r>
              <a:rPr lang="en"/>
              <a:t>Dangerous w/o invoker rights</a:t>
            </a:r>
          </a:p>
        </p:txBody>
      </p:sp>
    </p:spTree>
  </p:cSld>
  <p:clrMapOvr>
    <a:masterClrMapping/>
  </p:clrMapOvr>
  <p:transition spd="slow">
    <p:cut/>
  </p:transition>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9" name="Shape 1999"/>
        <p:cNvGrpSpPr/>
        <p:nvPr/>
      </p:nvGrpSpPr>
      <p:grpSpPr>
        <a:xfrm>
          <a:off x="0" y="0"/>
          <a:ext cx="0" cy="0"/>
          <a:chOff x="0" y="0"/>
          <a:chExt cx="0" cy="0"/>
        </a:xfrm>
      </p:grpSpPr>
      <p:sp>
        <p:nvSpPr>
          <p:cNvPr id="2000" name="Shape 200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Security: SQL Injection</a:t>
            </a:r>
          </a:p>
        </p:txBody>
      </p:sp>
      <p:sp>
        <p:nvSpPr>
          <p:cNvPr id="2001" name="Shape 200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Ensure dynamic SQL issued from any tier of the application is using bind variables, not concatenation.</a:t>
            </a:r>
          </a:p>
          <a:p>
            <a:pPr indent="-228600" lvl="1" marL="914400" rtl="0">
              <a:spcBef>
                <a:spcPts val="0"/>
              </a:spcBef>
              <a:buChar char="○"/>
            </a:pPr>
            <a:r>
              <a:rPr lang="en"/>
              <a:t>Bind variables beneficial to performance &amp; security</a:t>
            </a:r>
          </a:p>
          <a:p>
            <a:pPr indent="-228600" lvl="1" marL="914400" rtl="0">
              <a:spcBef>
                <a:spcPts val="0"/>
              </a:spcBef>
              <a:buChar char="○"/>
            </a:pPr>
            <a:r>
              <a:rPr lang="en"/>
              <a:t>Concatenation is wide-open door for SQL injection attack</a:t>
            </a:r>
          </a:p>
          <a:p>
            <a:pPr indent="-228600" lvl="0" marL="457200">
              <a:spcBef>
                <a:spcPts val="0"/>
              </a:spcBef>
              <a:buChar char="●"/>
            </a:pPr>
            <a:r>
              <a:rPr lang="en"/>
              <a:t>Native Dynamic SQL built in PL/SQL where the number of predicates is not known until runtime makes USING bind variables difficult unless a short-circuiting technique is used (first seen suggested by Bryn Llewelyn)</a:t>
            </a:r>
          </a:p>
        </p:txBody>
      </p:sp>
    </p:spTree>
  </p:cSld>
  <p:clrMapOvr>
    <a:masterClrMapping/>
  </p:clrMapOvr>
  <p:transition spd="slow">
    <p:cut/>
  </p:transition>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5" name="Shape 2005"/>
        <p:cNvGrpSpPr/>
        <p:nvPr/>
      </p:nvGrpSpPr>
      <p:grpSpPr>
        <a:xfrm>
          <a:off x="0" y="0"/>
          <a:ext cx="0" cy="0"/>
          <a:chOff x="0" y="0"/>
          <a:chExt cx="0" cy="0"/>
        </a:xfrm>
      </p:grpSpPr>
      <p:sp>
        <p:nvSpPr>
          <p:cNvPr id="2006" name="Shape 200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Security: Llewellyn Trick for NDS</a:t>
            </a:r>
          </a:p>
        </p:txBody>
      </p:sp>
      <p:sp>
        <p:nvSpPr>
          <p:cNvPr id="2007" name="Shape 2007"/>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sz="2700"/>
              <a:t>In a proc with many optional parameters called by an ad-hoc reporting screen, we would see a bunch of predicate-build statements like this:</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IF</a:t>
            </a:r>
            <a:r>
              <a:rPr lang="en" sz="1400">
                <a:solidFill>
                  <a:srgbClr val="000080"/>
                </a:solidFill>
                <a:highlight>
                  <a:srgbClr val="FFFFFF"/>
                </a:highlight>
                <a:latin typeface="Courier New"/>
                <a:ea typeface="Courier New"/>
                <a:cs typeface="Courier New"/>
                <a:sym typeface="Courier New"/>
              </a:rPr>
              <a:t> (i_pct_filled </a:t>
            </a:r>
            <a:r>
              <a:rPr b="1" lang="en" sz="1400">
                <a:solidFill>
                  <a:srgbClr val="003366"/>
                </a:solidFill>
                <a:highlight>
                  <a:srgbClr val="FFFFFF"/>
                </a:highlight>
                <a:latin typeface="Courier New"/>
                <a:ea typeface="Courier New"/>
                <a:cs typeface="Courier New"/>
                <a:sym typeface="Courier New"/>
              </a:rPr>
              <a:t>IS</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NOT</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NULL</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THEN</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l_stmt := l_stmt ||</a:t>
            </a:r>
            <a:r>
              <a:rPr b="1" lang="en" sz="1400">
                <a:solidFill>
                  <a:srgbClr val="003366"/>
                </a:solidFill>
                <a:highlight>
                  <a:srgbClr val="FFFFFF"/>
                </a:highlight>
                <a:latin typeface="Courier New"/>
                <a:ea typeface="Courier New"/>
                <a:cs typeface="Courier New"/>
                <a:sym typeface="Courier New"/>
              </a:rPr>
              <a:t>CHR</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10</a:t>
            </a:r>
            <a:r>
              <a:rPr lang="en" sz="1400">
                <a:solidFill>
                  <a:srgbClr val="000080"/>
                </a:solidFill>
                <a:highlight>
                  <a:srgbClr val="FFFFFF"/>
                </a:highlight>
                <a:latin typeface="Courier New"/>
                <a:ea typeface="Courier New"/>
                <a:cs typeface="Courier New"/>
                <a:sym typeface="Courier New"/>
              </a:rPr>
              <a:t>)||</a:t>
            </a:r>
            <a:r>
              <a:rPr lang="en" sz="1400">
                <a:solidFill>
                  <a:srgbClr val="FF0000"/>
                </a:solidFill>
                <a:highlight>
                  <a:srgbClr val="FFFFFF"/>
                </a:highlight>
                <a:latin typeface="Courier New"/>
                <a:ea typeface="Courier New"/>
                <a:cs typeface="Courier New"/>
                <a:sym typeface="Courier New"/>
              </a:rPr>
              <a:t>'   AND '</a:t>
            </a:r>
            <a:r>
              <a:rPr lang="en" sz="1400">
                <a:solidFill>
                  <a:srgbClr val="000080"/>
                </a:solidFill>
                <a:highlight>
                  <a:srgbClr val="FFFFFF"/>
                </a:highlight>
                <a:latin typeface="Courier New"/>
                <a:ea typeface="Courier New"/>
                <a:cs typeface="Courier New"/>
                <a:sym typeface="Courier New"/>
              </a:rPr>
              <a:t>||</a:t>
            </a:r>
            <a:r>
              <a:rPr lang="en" sz="1400">
                <a:solidFill>
                  <a:srgbClr val="FF0000"/>
                </a:solidFill>
                <a:highlight>
                  <a:srgbClr val="FFFFFF"/>
                </a:highlight>
                <a:latin typeface="Courier New"/>
                <a:ea typeface="Courier New"/>
                <a:cs typeface="Courier New"/>
                <a:sym typeface="Courier New"/>
              </a:rPr>
              <a:t>'n.pct_filled &lt;= :i_pct_filled'</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ELSE</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l_stmt := l_stmt ||</a:t>
            </a:r>
            <a:r>
              <a:rPr b="1" lang="en" sz="1400">
                <a:solidFill>
                  <a:srgbClr val="003366"/>
                </a:solidFill>
                <a:highlight>
                  <a:srgbClr val="FFFFFF"/>
                </a:highlight>
                <a:latin typeface="Courier New"/>
                <a:ea typeface="Courier New"/>
                <a:cs typeface="Courier New"/>
                <a:sym typeface="Courier New"/>
              </a:rPr>
              <a:t>CHR</a:t>
            </a:r>
            <a:r>
              <a:rPr lang="en" sz="1400">
                <a:solidFill>
                  <a:srgbClr val="000080"/>
                </a:solidFill>
                <a:highlight>
                  <a:srgbClr val="FFFFFF"/>
                </a:highlight>
                <a:latin typeface="Courier New"/>
                <a:ea typeface="Courier New"/>
                <a:cs typeface="Courier New"/>
                <a:sym typeface="Courier New"/>
              </a:rPr>
              <a:t>(</a:t>
            </a:r>
            <a:r>
              <a:rPr lang="en" sz="1400">
                <a:solidFill>
                  <a:srgbClr val="0000FF"/>
                </a:solidFill>
                <a:highlight>
                  <a:srgbClr val="FFFFFF"/>
                </a:highlight>
                <a:latin typeface="Courier New"/>
                <a:ea typeface="Courier New"/>
                <a:cs typeface="Courier New"/>
                <a:sym typeface="Courier New"/>
              </a:rPr>
              <a:t>10</a:t>
            </a:r>
            <a:r>
              <a:rPr lang="en" sz="1400">
                <a:solidFill>
                  <a:srgbClr val="000080"/>
                </a:solidFill>
                <a:highlight>
                  <a:srgbClr val="FFFFFF"/>
                </a:highlight>
                <a:latin typeface="Courier New"/>
                <a:ea typeface="Courier New"/>
                <a:cs typeface="Courier New"/>
                <a:sym typeface="Courier New"/>
              </a:rPr>
              <a:t>)||</a:t>
            </a:r>
            <a:r>
              <a:rPr lang="en" sz="1400">
                <a:solidFill>
                  <a:srgbClr val="FF0000"/>
                </a:solidFill>
                <a:highlight>
                  <a:srgbClr val="FFFFFF"/>
                </a:highlight>
                <a:latin typeface="Courier New"/>
                <a:ea typeface="Courier New"/>
                <a:cs typeface="Courier New"/>
                <a:sym typeface="Courier New"/>
              </a:rPr>
              <a:t>'   AND (1=1 OR :i_pct_filled IS NULL)'</a:t>
            </a:r>
            <a:r>
              <a:rPr lang="en" sz="1400">
                <a:solidFill>
                  <a:srgbClr val="000080"/>
                </a:solidFill>
                <a:highlight>
                  <a:srgbClr val="FFFFFF"/>
                </a:highlight>
                <a:latin typeface="Courier New"/>
                <a:ea typeface="Courier New"/>
                <a:cs typeface="Courier New"/>
                <a:sym typeface="Courier New"/>
              </a:rPr>
              <a:t>;</a:t>
            </a:r>
          </a:p>
          <a:p>
            <a:pPr lvl="0" rtl="0">
              <a:lnSpc>
                <a:spcPct val="115000"/>
              </a:lnSpc>
              <a:spcBef>
                <a:spcPts val="0"/>
              </a:spcBef>
              <a:buClr>
                <a:schemeClr val="dk1"/>
              </a:buClr>
              <a:buSzPct val="78571"/>
              <a:buFont typeface="Arial"/>
              <a:buNone/>
            </a:pP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END</a:t>
            </a:r>
            <a:r>
              <a:rPr lang="en" sz="1400">
                <a:solidFill>
                  <a:srgbClr val="000080"/>
                </a:solidFill>
                <a:highlight>
                  <a:srgbClr val="FFFFFF"/>
                </a:highlight>
                <a:latin typeface="Courier New"/>
                <a:ea typeface="Courier New"/>
                <a:cs typeface="Courier New"/>
                <a:sym typeface="Courier New"/>
              </a:rPr>
              <a:t> </a:t>
            </a:r>
            <a:r>
              <a:rPr b="1" lang="en" sz="1400">
                <a:solidFill>
                  <a:srgbClr val="003366"/>
                </a:solidFill>
                <a:highlight>
                  <a:srgbClr val="FFFFFF"/>
                </a:highlight>
                <a:latin typeface="Courier New"/>
                <a:ea typeface="Courier New"/>
                <a:cs typeface="Courier New"/>
                <a:sym typeface="Courier New"/>
              </a:rPr>
              <a:t>IF</a:t>
            </a:r>
            <a:r>
              <a:rPr lang="en" sz="1400">
                <a:solidFill>
                  <a:srgbClr val="000080"/>
                </a:solidFill>
                <a:highlight>
                  <a:srgbClr val="FFFFFF"/>
                </a:highlight>
                <a:latin typeface="Courier New"/>
                <a:ea typeface="Courier New"/>
                <a:cs typeface="Courier New"/>
                <a:sym typeface="Courier New"/>
              </a:rPr>
              <a:t>;</a:t>
            </a:r>
          </a:p>
          <a:p>
            <a:pPr lvl="0">
              <a:spcBef>
                <a:spcPts val="0"/>
              </a:spcBef>
              <a:buNone/>
            </a:pPr>
            <a:r>
              <a:rPr lang="en" sz="2700"/>
              <a:t>This ensures we end up with the same amount of host variable placeholders whether or not the client passed them. Thus the USING clause of the NDS SQL can have a set number of bind variables.</a:t>
            </a:r>
          </a:p>
        </p:txBody>
      </p:sp>
    </p:spTree>
  </p:cSld>
  <p:clrMapOvr>
    <a:masterClrMapping/>
  </p:clrMapOvr>
  <p:transition spd="slow">
    <p:cut/>
  </p:transition>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1" name="Shape 2011"/>
        <p:cNvGrpSpPr/>
        <p:nvPr/>
      </p:nvGrpSpPr>
      <p:grpSpPr>
        <a:xfrm>
          <a:off x="0" y="0"/>
          <a:ext cx="0" cy="0"/>
          <a:chOff x="0" y="0"/>
          <a:chExt cx="0" cy="0"/>
        </a:xfrm>
      </p:grpSpPr>
      <p:sp>
        <p:nvSpPr>
          <p:cNvPr id="2012" name="Shape 2012"/>
          <p:cNvSpPr txBox="1"/>
          <p:nvPr>
            <p:ph type="title"/>
          </p:nvPr>
        </p:nvSpPr>
        <p:spPr>
          <a:xfrm>
            <a:off x="406950" y="36001"/>
            <a:ext cx="8229600" cy="598800"/>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Security: SQL Injection</a:t>
            </a:r>
          </a:p>
        </p:txBody>
      </p:sp>
      <p:sp>
        <p:nvSpPr>
          <p:cNvPr id="2013" name="Shape 2013"/>
          <p:cNvSpPr txBox="1"/>
          <p:nvPr>
            <p:ph idx="1" type="body"/>
          </p:nvPr>
        </p:nvSpPr>
        <p:spPr>
          <a:xfrm>
            <a:off x="108900" y="634800"/>
            <a:ext cx="8934600" cy="2822100"/>
          </a:xfrm>
          <a:prstGeom prst="rect">
            <a:avLst/>
          </a:prstGeom>
        </p:spPr>
        <p:txBody>
          <a:bodyPr anchorCtr="0" anchor="t" bIns="91425" lIns="91425" rIns="91425" tIns="91425">
            <a:noAutofit/>
          </a:bodyPr>
          <a:lstStyle/>
          <a:p>
            <a:pPr lvl="0" rtl="0">
              <a:spcBef>
                <a:spcPts val="0"/>
              </a:spcBef>
              <a:buNone/>
            </a:pPr>
            <a:r>
              <a:rPr lang="en"/>
              <a:t>Most PL/SQL NDS code do not use this trick and rely on concatenation instead of binding. Even if your client is validating user inputs, backend PL/SQL should sanitize inputs before allowing any concatenation.</a:t>
            </a:r>
          </a:p>
          <a:p>
            <a:pPr indent="-228600" lvl="0" marL="457200" rtl="0">
              <a:spcBef>
                <a:spcPts val="0"/>
              </a:spcBef>
              <a:buChar char="●"/>
            </a:pPr>
            <a:r>
              <a:rPr lang="en"/>
              <a:t>Since 10gR2 </a:t>
            </a:r>
            <a:r>
              <a:rPr lang="en" u="sng">
                <a:solidFill>
                  <a:schemeClr val="hlink"/>
                </a:solidFill>
                <a:hlinkClick r:id="rId3"/>
              </a:rPr>
              <a:t>DBMS_ASSERT</a:t>
            </a:r>
            <a:r>
              <a:rPr baseline="30000" lang="en"/>
              <a:t>1</a:t>
            </a:r>
            <a:r>
              <a:rPr lang="en"/>
              <a:t> provides the following routines to sanitize input:</a:t>
            </a:r>
          </a:p>
        </p:txBody>
      </p:sp>
      <p:sp>
        <p:nvSpPr>
          <p:cNvPr id="2014" name="Shape 2014"/>
          <p:cNvSpPr txBox="1"/>
          <p:nvPr/>
        </p:nvSpPr>
        <p:spPr>
          <a:xfrm>
            <a:off x="505025" y="3462650"/>
            <a:ext cx="4143900" cy="16563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ENQUOTE_LITERAL</a:t>
            </a:r>
          </a:p>
          <a:p>
            <a:pPr indent="-381000" lvl="0" marL="457200" rtl="0">
              <a:spcBef>
                <a:spcPts val="0"/>
              </a:spcBef>
              <a:buSzPct val="100000"/>
              <a:buChar char="●"/>
            </a:pPr>
            <a:r>
              <a:rPr lang="en" sz="2400"/>
              <a:t>ENQUOTE_NAME</a:t>
            </a:r>
          </a:p>
          <a:p>
            <a:pPr indent="-381000" lvl="0" marL="457200" rtl="0">
              <a:spcBef>
                <a:spcPts val="0"/>
              </a:spcBef>
              <a:buSzPct val="100000"/>
              <a:buChar char="●"/>
            </a:pPr>
            <a:r>
              <a:rPr lang="en" sz="2400"/>
              <a:t>NOOP*</a:t>
            </a:r>
          </a:p>
          <a:p>
            <a:pPr indent="-381000" lvl="0" marL="457200" rtl="0">
              <a:spcBef>
                <a:spcPts val="0"/>
              </a:spcBef>
              <a:buSzPct val="100000"/>
              <a:buChar char="●"/>
            </a:pPr>
            <a:r>
              <a:rPr lang="en" sz="2400"/>
              <a:t>QUALIFIED_SQL_NAME</a:t>
            </a:r>
          </a:p>
          <a:p>
            <a:pPr lvl="0">
              <a:spcBef>
                <a:spcPts val="0"/>
              </a:spcBef>
              <a:buNone/>
            </a:pPr>
            <a:r>
              <a:t/>
            </a:r>
            <a:endParaRPr/>
          </a:p>
        </p:txBody>
      </p:sp>
      <p:sp>
        <p:nvSpPr>
          <p:cNvPr id="2015" name="Shape 2015"/>
          <p:cNvSpPr txBox="1"/>
          <p:nvPr/>
        </p:nvSpPr>
        <p:spPr>
          <a:xfrm>
            <a:off x="4643075" y="3462650"/>
            <a:ext cx="4306500" cy="16506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SCHEMA_NAME</a:t>
            </a:r>
          </a:p>
          <a:p>
            <a:pPr indent="-381000" lvl="0" marL="457200" rtl="0">
              <a:spcBef>
                <a:spcPts val="0"/>
              </a:spcBef>
              <a:buSzPct val="100000"/>
              <a:buChar char="●"/>
            </a:pPr>
            <a:r>
              <a:rPr lang="en" sz="2400"/>
              <a:t>SIMPLE_SQL_NAME</a:t>
            </a:r>
          </a:p>
          <a:p>
            <a:pPr indent="-381000" lvl="0" marL="457200" rtl="0">
              <a:spcBef>
                <a:spcPts val="0"/>
              </a:spcBef>
              <a:buSzPct val="100000"/>
              <a:buChar char="●"/>
            </a:pPr>
            <a:r>
              <a:rPr lang="en" sz="2400"/>
              <a:t>SQL_OBJECT_NAME</a:t>
            </a:r>
          </a:p>
          <a:p>
            <a:pPr lvl="0">
              <a:spcBef>
                <a:spcPts val="0"/>
              </a:spcBef>
              <a:buNone/>
            </a:pPr>
            <a:r>
              <a:t/>
            </a:r>
            <a:endParaRPr/>
          </a:p>
        </p:txBody>
      </p:sp>
    </p:spTree>
  </p:cSld>
  <p:clrMapOvr>
    <a:masterClrMapping/>
  </p:clrMapOvr>
  <p:transition spd="slow">
    <p:cut/>
  </p:transition>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9" name="Shape 2019"/>
        <p:cNvGrpSpPr/>
        <p:nvPr/>
      </p:nvGrpSpPr>
      <p:grpSpPr>
        <a:xfrm>
          <a:off x="0" y="0"/>
          <a:ext cx="0" cy="0"/>
          <a:chOff x="0" y="0"/>
          <a:chExt cx="0" cy="0"/>
        </a:xfrm>
      </p:grpSpPr>
      <p:sp>
        <p:nvSpPr>
          <p:cNvPr id="2020" name="Shape 202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2021" name="Shape 2021"/>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2022" name="Shape 2022"/>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chemeClr val="accent2"/>
              </a:buClr>
              <a:buSzPct val="100000"/>
              <a:buChar char="●"/>
            </a:pPr>
            <a:r>
              <a:rPr b="1" lang="en" sz="2400">
                <a:solidFill>
                  <a:schemeClr val="accent2"/>
                </a:solidFill>
              </a:rPr>
              <a:t>Libraries</a:t>
            </a:r>
          </a:p>
          <a:p>
            <a:pPr indent="-381000" lvl="0" marL="457200" rtl="0">
              <a:spcBef>
                <a:spcPts val="0"/>
              </a:spcBef>
              <a:buClr>
                <a:srgbClr val="000000"/>
              </a:buClr>
              <a:buSzPct val="100000"/>
              <a:buChar char="●"/>
            </a:pPr>
            <a:r>
              <a:rPr lang="en" sz="2400">
                <a:solidFill>
                  <a:srgbClr val="000000"/>
                </a:solidFill>
              </a:rPr>
              <a:t>Templates &amp; Tools</a:t>
            </a:r>
          </a:p>
        </p:txBody>
      </p:sp>
    </p:spTree>
  </p:cSld>
  <p:clrMapOvr>
    <a:masterClrMapping/>
  </p:clrMapOvr>
  <p:transition spd="slow">
    <p:cut/>
  </p:transition>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6" name="Shape 2026"/>
        <p:cNvGrpSpPr/>
        <p:nvPr/>
      </p:nvGrpSpPr>
      <p:grpSpPr>
        <a:xfrm>
          <a:off x="0" y="0"/>
          <a:ext cx="0" cy="0"/>
          <a:chOff x="0" y="0"/>
          <a:chExt cx="0" cy="0"/>
        </a:xfrm>
      </p:grpSpPr>
      <p:sp>
        <p:nvSpPr>
          <p:cNvPr id="2027" name="Shape 202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Libraries</a:t>
            </a:r>
          </a:p>
        </p:txBody>
      </p:sp>
      <p:sp>
        <p:nvSpPr>
          <p:cNvPr id="2028" name="Shape 202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Oracle actually has a LIBRARY object, which can be associated with an operating-system shared library on the database host, usually a C program.</a:t>
            </a:r>
          </a:p>
          <a:p>
            <a:pPr indent="-228600" lvl="0" marL="457200" rtl="0">
              <a:spcBef>
                <a:spcPts val="0"/>
              </a:spcBef>
              <a:buChar char="●"/>
            </a:pPr>
            <a:r>
              <a:rPr lang="en"/>
              <a:t>That’s not the kind of library I’m referring to.</a:t>
            </a:r>
          </a:p>
          <a:p>
            <a:pPr indent="-228600" lvl="0" marL="457200" rtl="0">
              <a:spcBef>
                <a:spcPts val="0"/>
              </a:spcBef>
              <a:buChar char="●"/>
            </a:pPr>
            <a:r>
              <a:rPr lang="en"/>
              <a:t>Wikipedia defines a software library as</a:t>
            </a:r>
          </a:p>
          <a:p>
            <a:pPr indent="387350" lvl="0" rtl="0">
              <a:spcBef>
                <a:spcPts val="0"/>
              </a:spcBef>
              <a:buClr>
                <a:srgbClr val="000000"/>
              </a:buClr>
              <a:buSzPct val="45833"/>
              <a:buNone/>
            </a:pPr>
            <a:r>
              <a:rPr lang="en" sz="2400"/>
              <a:t>"a collection of </a:t>
            </a:r>
            <a:r>
              <a:rPr b="1" lang="en" sz="2400"/>
              <a:t>non-volatile</a:t>
            </a:r>
            <a:r>
              <a:rPr lang="en" sz="2400"/>
              <a:t> resources used by computer programs to develop software. These may include configuration data, documentation, help data, message templates, pre-written code and subroutines, classes, values or type specifications."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8">
                                            <p:txEl>
                                              <p:pRg end="0" st="0"/>
                                            </p:txEl>
                                          </p:spTgt>
                                        </p:tgtEl>
                                        <p:attrNameLst>
                                          <p:attrName>style.visibility</p:attrName>
                                        </p:attrNameLst>
                                      </p:cBhvr>
                                      <p:to>
                                        <p:strVal val="visible"/>
                                      </p:to>
                                    </p:set>
                                    <p:animEffect filter="fade" transition="in">
                                      <p:cBhvr>
                                        <p:cTn dur="1000"/>
                                        <p:tgtEl>
                                          <p:spTgt spid="20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8">
                                            <p:txEl>
                                              <p:pRg end="1" st="1"/>
                                            </p:txEl>
                                          </p:spTgt>
                                        </p:tgtEl>
                                        <p:attrNameLst>
                                          <p:attrName>style.visibility</p:attrName>
                                        </p:attrNameLst>
                                      </p:cBhvr>
                                      <p:to>
                                        <p:strVal val="visible"/>
                                      </p:to>
                                    </p:set>
                                    <p:animEffect filter="fade" transition="in">
                                      <p:cBhvr>
                                        <p:cTn dur="1000"/>
                                        <p:tgtEl>
                                          <p:spTgt spid="20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8">
                                            <p:txEl>
                                              <p:pRg end="2" st="2"/>
                                            </p:txEl>
                                          </p:spTgt>
                                        </p:tgtEl>
                                        <p:attrNameLst>
                                          <p:attrName>style.visibility</p:attrName>
                                        </p:attrNameLst>
                                      </p:cBhvr>
                                      <p:to>
                                        <p:strVal val="visible"/>
                                      </p:to>
                                    </p:set>
                                    <p:animEffect filter="fade" transition="in">
                                      <p:cBhvr>
                                        <p:cTn dur="1000"/>
                                        <p:tgtEl>
                                          <p:spTgt spid="20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8">
                                            <p:txEl>
                                              <p:pRg end="3" st="3"/>
                                            </p:txEl>
                                          </p:spTgt>
                                        </p:tgtEl>
                                        <p:attrNameLst>
                                          <p:attrName>style.visibility</p:attrName>
                                        </p:attrNameLst>
                                      </p:cBhvr>
                                      <p:to>
                                        <p:strVal val="visible"/>
                                      </p:to>
                                    </p:set>
                                    <p:animEffect filter="fade" transition="in">
                                      <p:cBhvr>
                                        <p:cTn dur="1000"/>
                                        <p:tgtEl>
                                          <p:spTgt spid="202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2" name="Shape 2032"/>
        <p:cNvGrpSpPr/>
        <p:nvPr/>
      </p:nvGrpSpPr>
      <p:grpSpPr>
        <a:xfrm>
          <a:off x="0" y="0"/>
          <a:ext cx="0" cy="0"/>
          <a:chOff x="0" y="0"/>
          <a:chExt cx="0" cy="0"/>
        </a:xfrm>
      </p:grpSpPr>
      <p:sp>
        <p:nvSpPr>
          <p:cNvPr id="2033" name="Shape 203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Libraries</a:t>
            </a:r>
          </a:p>
        </p:txBody>
      </p:sp>
      <p:sp>
        <p:nvSpPr>
          <p:cNvPr id="2034" name="Shape 203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I like to think of a library as best represented in Oracle by a package of related routines, and the objects that it uses.</a:t>
            </a:r>
          </a:p>
          <a:p>
            <a:pPr indent="-381000" lvl="0" marL="457200" rtl="0">
              <a:spcBef>
                <a:spcPts val="0"/>
              </a:spcBef>
              <a:buSzPct val="100000"/>
              <a:buChar char="●"/>
            </a:pPr>
            <a:r>
              <a:rPr lang="en" sz="2400"/>
              <a:t>A large collection of libraries (pre-built, pre-tested packages offering various areas of functionality) is called a framework.</a:t>
            </a:r>
          </a:p>
          <a:p>
            <a:pPr indent="-381000" lvl="0" marL="457200" rtl="0">
              <a:spcBef>
                <a:spcPts val="0"/>
              </a:spcBef>
              <a:buSzPct val="100000"/>
              <a:buChar char="●"/>
            </a:pPr>
            <a:r>
              <a:rPr lang="en" sz="2400"/>
              <a:t>Frameworks are used to write software in a rapid, reliable, consistent manner.</a:t>
            </a:r>
          </a:p>
          <a:p>
            <a:pPr indent="-228600" lvl="1" marL="914400" rtl="0">
              <a:spcBef>
                <a:spcPts val="0"/>
              </a:spcBef>
            </a:pPr>
            <a:r>
              <a:rPr lang="en"/>
              <a:t>Think of a standardized car body and frame, upon which you can design your own dream car, rather than sourcing, designing, cutting and welding the frame yourself.</a:t>
            </a:r>
          </a:p>
          <a:p>
            <a:pPr indent="-228600" lvl="1" marL="914400">
              <a:spcBef>
                <a:spcPts val="0"/>
              </a:spcBef>
            </a:pPr>
            <a:r>
              <a:rPr lang="en"/>
              <a:t>Or a prefabricated house foundation, plumbing and frame, upon which you can build a suitable home.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4">
                                            <p:txEl>
                                              <p:pRg end="0" st="0"/>
                                            </p:txEl>
                                          </p:spTgt>
                                        </p:tgtEl>
                                        <p:attrNameLst>
                                          <p:attrName>style.visibility</p:attrName>
                                        </p:attrNameLst>
                                      </p:cBhvr>
                                      <p:to>
                                        <p:strVal val="visible"/>
                                      </p:to>
                                    </p:set>
                                    <p:animEffect filter="fade" transition="in">
                                      <p:cBhvr>
                                        <p:cTn dur="1000"/>
                                        <p:tgtEl>
                                          <p:spTgt spid="20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4">
                                            <p:txEl>
                                              <p:pRg end="1" st="1"/>
                                            </p:txEl>
                                          </p:spTgt>
                                        </p:tgtEl>
                                        <p:attrNameLst>
                                          <p:attrName>style.visibility</p:attrName>
                                        </p:attrNameLst>
                                      </p:cBhvr>
                                      <p:to>
                                        <p:strVal val="visible"/>
                                      </p:to>
                                    </p:set>
                                    <p:animEffect filter="fade" transition="in">
                                      <p:cBhvr>
                                        <p:cTn dur="1000"/>
                                        <p:tgtEl>
                                          <p:spTgt spid="20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4">
                                            <p:txEl>
                                              <p:pRg end="2" st="2"/>
                                            </p:txEl>
                                          </p:spTgt>
                                        </p:tgtEl>
                                        <p:attrNameLst>
                                          <p:attrName>style.visibility</p:attrName>
                                        </p:attrNameLst>
                                      </p:cBhvr>
                                      <p:to>
                                        <p:strVal val="visible"/>
                                      </p:to>
                                    </p:set>
                                    <p:animEffect filter="fade" transition="in">
                                      <p:cBhvr>
                                        <p:cTn dur="1000"/>
                                        <p:tgtEl>
                                          <p:spTgt spid="20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4">
                                            <p:txEl>
                                              <p:pRg end="3" st="3"/>
                                            </p:txEl>
                                          </p:spTgt>
                                        </p:tgtEl>
                                        <p:attrNameLst>
                                          <p:attrName>style.visibility</p:attrName>
                                        </p:attrNameLst>
                                      </p:cBhvr>
                                      <p:to>
                                        <p:strVal val="visible"/>
                                      </p:to>
                                    </p:set>
                                    <p:animEffect filter="fade" transition="in">
                                      <p:cBhvr>
                                        <p:cTn dur="1000"/>
                                        <p:tgtEl>
                                          <p:spTgt spid="20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4">
                                            <p:txEl>
                                              <p:pRg end="4" st="4"/>
                                            </p:txEl>
                                          </p:spTgt>
                                        </p:tgtEl>
                                        <p:attrNameLst>
                                          <p:attrName>style.visibility</p:attrName>
                                        </p:attrNameLst>
                                      </p:cBhvr>
                                      <p:to>
                                        <p:strVal val="visible"/>
                                      </p:to>
                                    </p:set>
                                    <p:animEffect filter="fade" transition="in">
                                      <p:cBhvr>
                                        <p:cTn dur="1000"/>
                                        <p:tgtEl>
                                          <p:spTgt spid="203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Blocks: Nesting</a:t>
            </a:r>
          </a:p>
        </p:txBody>
      </p:sp>
      <p:sp>
        <p:nvSpPr>
          <p:cNvPr id="254" name="Shape 254"/>
          <p:cNvSpPr txBox="1"/>
          <p:nvPr>
            <p:ph idx="1" type="body"/>
          </p:nvPr>
        </p:nvSpPr>
        <p:spPr>
          <a:xfrm>
            <a:off x="0" y="800200"/>
            <a:ext cx="2677799" cy="43434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Overall anonymous block</a:t>
            </a:r>
          </a:p>
          <a:p>
            <a:pPr lvl="0" rtl="0">
              <a:spcBef>
                <a:spcPts val="0"/>
              </a:spcBef>
              <a:buNone/>
            </a:pPr>
            <a:r>
              <a:t/>
            </a:r>
            <a:endParaRPr sz="1200"/>
          </a:p>
          <a:p>
            <a:pPr indent="-342900" lvl="0" marL="457200" rtl="0">
              <a:spcBef>
                <a:spcPts val="0"/>
              </a:spcBef>
              <a:buSzPct val="100000"/>
              <a:buChar char="●"/>
            </a:pPr>
            <a:r>
              <a:rPr lang="en" sz="1800"/>
              <a:t>Inner anonymous block to prevent an exception being raised</a:t>
            </a:r>
          </a:p>
          <a:p>
            <a:pPr lvl="0" rtl="0">
              <a:spcBef>
                <a:spcPts val="0"/>
              </a:spcBef>
              <a:buNone/>
            </a:pPr>
            <a:r>
              <a:t/>
            </a:r>
            <a:endParaRPr sz="1200"/>
          </a:p>
          <a:p>
            <a:pPr indent="-342900" lvl="0" marL="457200" rtl="0">
              <a:spcBef>
                <a:spcPts val="0"/>
              </a:spcBef>
              <a:buSzPct val="100000"/>
              <a:buChar char="●"/>
            </a:pPr>
            <a:r>
              <a:rPr lang="en" sz="1800"/>
              <a:t>Block nesting and an exception handler are needed when processing must continue instead of halting.</a:t>
            </a:r>
          </a:p>
        </p:txBody>
      </p:sp>
      <p:sp>
        <p:nvSpPr>
          <p:cNvPr id="255" name="Shape 255"/>
          <p:cNvSpPr txBox="1"/>
          <p:nvPr/>
        </p:nvSpPr>
        <p:spPr>
          <a:xfrm>
            <a:off x="2853375" y="800200"/>
            <a:ext cx="6152400" cy="3694800"/>
          </a:xfrm>
          <a:prstGeom prst="rect">
            <a:avLst/>
          </a:prstGeom>
          <a:solidFill>
            <a:srgbClr val="FFF2CC"/>
          </a:solidFill>
          <a:ln>
            <a:noFill/>
          </a:ln>
        </p:spPr>
        <p:txBody>
          <a:bodyPr anchorCtr="0" anchor="t" bIns="91425" lIns="91425" rIns="91425" tIns="91425">
            <a:noAutofit/>
          </a:bodyPr>
          <a:lstStyle/>
          <a:p>
            <a:pPr lvl="0" rtl="0">
              <a:spcBef>
                <a:spcPts val="0"/>
              </a:spcBef>
              <a:buClr>
                <a:schemeClr val="dk1"/>
              </a:buClr>
              <a:buFont typeface="Arial"/>
              <a:buNone/>
            </a:pPr>
            <a:r>
              <a:rPr b="1" lang="en">
                <a:latin typeface="Courier New"/>
                <a:ea typeface="Courier New"/>
                <a:cs typeface="Courier New"/>
                <a:sym typeface="Courier New"/>
              </a:rPr>
              <a:t>SET SERVEROUTPUT ON</a:t>
            </a:r>
          </a:p>
          <a:p>
            <a:pPr lvl="0" rtl="0">
              <a:spcBef>
                <a:spcPts val="0"/>
              </a:spcBef>
              <a:buClr>
                <a:schemeClr val="dk1"/>
              </a:buClr>
              <a:buFont typeface="Arial"/>
              <a:buNone/>
            </a:pPr>
            <a:r>
              <a:rPr b="1" lang="en">
                <a:solidFill>
                  <a:srgbClr val="0000FF"/>
                </a:solidFill>
                <a:latin typeface="Courier New"/>
                <a:ea typeface="Courier New"/>
                <a:cs typeface="Courier New"/>
                <a:sym typeface="Courier New"/>
              </a:rPr>
              <a:t>DECLARE</a:t>
            </a:r>
          </a:p>
          <a:p>
            <a:pPr lvl="0" rtl="0">
              <a:spcBef>
                <a:spcPts val="0"/>
              </a:spcBef>
              <a:buClr>
                <a:schemeClr val="dk1"/>
              </a:buClr>
              <a:buFont typeface="Arial"/>
              <a:buNone/>
            </a:pPr>
            <a:r>
              <a:rPr lang="en">
                <a:latin typeface="Courier New"/>
                <a:ea typeface="Courier New"/>
                <a:cs typeface="Courier New"/>
                <a:sym typeface="Courier New"/>
              </a:rPr>
              <a:t>   l_account_holder fin_account.account_holder%TYPE;</a:t>
            </a:r>
          </a:p>
          <a:p>
            <a:pPr lvl="0" rtl="0">
              <a:spcBef>
                <a:spcPts val="0"/>
              </a:spcBef>
              <a:buClr>
                <a:schemeClr val="dk1"/>
              </a:buClr>
              <a:buFont typeface="Arial"/>
              <a:buNone/>
            </a:pPr>
            <a:r>
              <a:rPr b="1" lang="en">
                <a:solidFill>
                  <a:srgbClr val="0000FF"/>
                </a:solidFill>
                <a:latin typeface="Courier New"/>
                <a:ea typeface="Courier New"/>
                <a:cs typeface="Courier New"/>
                <a:sym typeface="Courier New"/>
              </a:rPr>
              <a:t>BEGIN</a:t>
            </a:r>
          </a:p>
          <a:p>
            <a:pPr lvl="0" rtl="0">
              <a:spcBef>
                <a:spcPts val="0"/>
              </a:spcBef>
              <a:buClr>
                <a:schemeClr val="dk1"/>
              </a:buClr>
              <a:buFont typeface="Arial"/>
              <a:buNone/>
            </a:pPr>
            <a:r>
              <a:rPr lang="en">
                <a:latin typeface="Courier New"/>
                <a:ea typeface="Courier New"/>
                <a:cs typeface="Courier New"/>
                <a:sym typeface="Courier New"/>
              </a:rPr>
              <a:t>   </a:t>
            </a:r>
            <a:r>
              <a:rPr b="1" lang="en">
                <a:solidFill>
                  <a:srgbClr val="3DCD24"/>
                </a:solidFill>
                <a:latin typeface="Courier New"/>
                <a:ea typeface="Courier New"/>
                <a:cs typeface="Courier New"/>
                <a:sym typeface="Courier New"/>
              </a:rPr>
              <a:t>BEGIN</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SELECT </a:t>
            </a:r>
            <a:r>
              <a:rPr lang="en">
                <a:latin typeface="Courier New"/>
                <a:ea typeface="Courier New"/>
                <a:cs typeface="Courier New"/>
                <a:sym typeface="Courier New"/>
              </a:rPr>
              <a:t>account_holder</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INTO </a:t>
            </a:r>
            <a:r>
              <a:rPr lang="en">
                <a:latin typeface="Courier New"/>
                <a:ea typeface="Courier New"/>
                <a:cs typeface="Courier New"/>
                <a:sym typeface="Courier New"/>
              </a:rPr>
              <a:t>l_account_holder</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FROM </a:t>
            </a:r>
            <a:r>
              <a:rPr lang="en">
                <a:latin typeface="Courier New"/>
                <a:ea typeface="Courier New"/>
                <a:cs typeface="Courier New"/>
                <a:sym typeface="Courier New"/>
              </a:rPr>
              <a:t>fin_account</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WHERE </a:t>
            </a:r>
            <a:r>
              <a:rPr lang="en">
                <a:latin typeface="Courier New"/>
                <a:ea typeface="Courier New"/>
                <a:cs typeface="Courier New"/>
                <a:sym typeface="Courier New"/>
              </a:rPr>
              <a:t>account_id = &amp;i_acct;</a:t>
            </a:r>
          </a:p>
          <a:p>
            <a:pPr lvl="0" rtl="0">
              <a:spcBef>
                <a:spcPts val="0"/>
              </a:spcBef>
              <a:buClr>
                <a:schemeClr val="dk1"/>
              </a:buClr>
              <a:buFont typeface="Arial"/>
              <a:buNone/>
            </a:pPr>
            <a:r>
              <a:rPr lang="en">
                <a:latin typeface="Courier New"/>
                <a:ea typeface="Courier New"/>
                <a:cs typeface="Courier New"/>
                <a:sym typeface="Courier New"/>
              </a:rPr>
              <a:t>   </a:t>
            </a:r>
            <a:r>
              <a:rPr b="1" lang="en">
                <a:solidFill>
                  <a:srgbClr val="3DCD24"/>
                </a:solidFill>
                <a:latin typeface="Courier New"/>
                <a:ea typeface="Courier New"/>
                <a:cs typeface="Courier New"/>
                <a:sym typeface="Courier New"/>
              </a:rPr>
              <a:t>EXCEPTION</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WHEN </a:t>
            </a:r>
            <a:r>
              <a:rPr b="1" lang="en">
                <a:latin typeface="Courier New"/>
                <a:ea typeface="Courier New"/>
                <a:cs typeface="Courier New"/>
                <a:sym typeface="Courier New"/>
              </a:rPr>
              <a:t>NO_DATA_FOUND</a:t>
            </a: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THEN</a:t>
            </a:r>
          </a:p>
          <a:p>
            <a:pPr lvl="0" rtl="0">
              <a:spcBef>
                <a:spcPts val="0"/>
              </a:spcBef>
              <a:buClr>
                <a:schemeClr val="dk1"/>
              </a:buClr>
              <a:buFont typeface="Arial"/>
              <a:buNone/>
            </a:pPr>
            <a:r>
              <a:rPr lang="en">
                <a:latin typeface="Courier New"/>
                <a:ea typeface="Courier New"/>
                <a:cs typeface="Courier New"/>
                <a:sym typeface="Courier New"/>
              </a:rPr>
              <a:t>         dbms_output.put_line(</a:t>
            </a:r>
            <a:r>
              <a:rPr lang="en">
                <a:solidFill>
                  <a:srgbClr val="FF0000"/>
                </a:solidFill>
                <a:latin typeface="Courier New"/>
                <a:ea typeface="Courier New"/>
                <a:cs typeface="Courier New"/>
                <a:sym typeface="Courier New"/>
              </a:rPr>
              <a:t>'Account ID '</a:t>
            </a:r>
            <a:r>
              <a:rPr lang="en">
                <a:latin typeface="Courier New"/>
                <a:ea typeface="Courier New"/>
                <a:cs typeface="Courier New"/>
                <a:sym typeface="Courier New"/>
              </a:rPr>
              <a:t>||</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TO_CHAR</a:t>
            </a:r>
            <a:r>
              <a:rPr lang="en">
                <a:latin typeface="Courier New"/>
                <a:ea typeface="Courier New"/>
                <a:cs typeface="Courier New"/>
                <a:sym typeface="Courier New"/>
              </a:rPr>
              <a:t>(i_acct)||</a:t>
            </a:r>
            <a:r>
              <a:rPr lang="en">
                <a:solidFill>
                  <a:srgbClr val="FF0000"/>
                </a:solidFill>
                <a:latin typeface="Courier New"/>
                <a:ea typeface="Courier New"/>
                <a:cs typeface="Courier New"/>
                <a:sym typeface="Courier New"/>
              </a:rPr>
              <a:t>' is not a valid account.'</a:t>
            </a:r>
            <a:r>
              <a:rPr lang="en">
                <a:latin typeface="Courier New"/>
                <a:ea typeface="Courier New"/>
                <a:cs typeface="Courier New"/>
                <a:sym typeface="Courier New"/>
              </a:rPr>
              <a:t>);</a:t>
            </a:r>
          </a:p>
          <a:p>
            <a:pPr lvl="0" rtl="0">
              <a:spcBef>
                <a:spcPts val="0"/>
              </a:spcBef>
              <a:buClr>
                <a:schemeClr val="dk1"/>
              </a:buClr>
              <a:buFont typeface="Arial"/>
              <a:buNone/>
            </a:pPr>
            <a:r>
              <a:rPr lang="en">
                <a:latin typeface="Courier New"/>
                <a:ea typeface="Courier New"/>
                <a:cs typeface="Courier New"/>
                <a:sym typeface="Courier New"/>
              </a:rPr>
              <a:t>   </a:t>
            </a:r>
            <a:r>
              <a:rPr b="1" lang="en">
                <a:solidFill>
                  <a:srgbClr val="3DCD24"/>
                </a:solidFill>
                <a:latin typeface="Courier New"/>
                <a:ea typeface="Courier New"/>
                <a:cs typeface="Courier New"/>
                <a:sym typeface="Courier New"/>
              </a:rPr>
              <a:t>END</a:t>
            </a:r>
            <a:r>
              <a:rPr lang="en">
                <a:latin typeface="Courier New"/>
                <a:ea typeface="Courier New"/>
                <a:cs typeface="Courier New"/>
                <a:sym typeface="Courier New"/>
              </a:rPr>
              <a:t>;</a:t>
            </a:r>
          </a:p>
          <a:p>
            <a:pPr lvl="0" rtl="0">
              <a:spcBef>
                <a:spcPts val="0"/>
              </a:spcBef>
              <a:buClr>
                <a:schemeClr val="dk1"/>
              </a:buClr>
              <a:buFont typeface="Arial"/>
              <a:buNone/>
            </a:pPr>
            <a:r>
              <a:rPr lang="en">
                <a:latin typeface="Courier New"/>
                <a:ea typeface="Courier New"/>
                <a:cs typeface="Courier New"/>
                <a:sym typeface="Courier New"/>
              </a:rPr>
              <a:t>  </a:t>
            </a:r>
            <a:r>
              <a:rPr lang="en">
                <a:solidFill>
                  <a:srgbClr val="3DCD24"/>
                </a:solidFill>
                <a:latin typeface="Courier New"/>
                <a:ea typeface="Courier New"/>
                <a:cs typeface="Courier New"/>
                <a:sym typeface="Courier New"/>
              </a:rPr>
              <a:t> -- do more processing after obtaining holder</a:t>
            </a:r>
          </a:p>
          <a:p>
            <a:pPr lvl="0" rtl="0">
              <a:spcBef>
                <a:spcPts val="0"/>
              </a:spcBef>
              <a:buClr>
                <a:schemeClr val="dk1"/>
              </a:buClr>
              <a:buFont typeface="Arial"/>
              <a:buNone/>
            </a:pPr>
            <a:r>
              <a:rPr b="1" lang="en">
                <a:solidFill>
                  <a:srgbClr val="0000FF"/>
                </a:solidFill>
                <a:latin typeface="Courier New"/>
                <a:ea typeface="Courier New"/>
                <a:cs typeface="Courier New"/>
                <a:sym typeface="Courier New"/>
              </a:rPr>
              <a:t>END</a:t>
            </a:r>
            <a:r>
              <a:rPr lang="en">
                <a:latin typeface="Courier New"/>
                <a:ea typeface="Courier New"/>
                <a:cs typeface="Courier New"/>
                <a:sym typeface="Courier New"/>
              </a:rPr>
              <a:t>;</a:t>
            </a:r>
          </a:p>
          <a:p>
            <a:pPr lvl="0">
              <a:spcBef>
                <a:spcPts val="0"/>
              </a:spcBef>
              <a:buNone/>
            </a:pPr>
            <a:r>
              <a:rPr lang="en">
                <a:latin typeface="Courier New"/>
                <a:ea typeface="Courier New"/>
                <a:cs typeface="Courier New"/>
                <a:sym typeface="Courier New"/>
              </a:rPr>
              <a:t>/</a:t>
            </a:r>
          </a:p>
        </p:txBody>
      </p:sp>
      <p:sp>
        <p:nvSpPr>
          <p:cNvPr id="256" name="Shape 256"/>
          <p:cNvSpPr/>
          <p:nvPr/>
        </p:nvSpPr>
        <p:spPr>
          <a:xfrm>
            <a:off x="2641275" y="1141425"/>
            <a:ext cx="291900" cy="3098099"/>
          </a:xfrm>
          <a:prstGeom prst="leftBrace">
            <a:avLst>
              <a:gd fmla="val 8333" name="adj1"/>
              <a:gd fmla="val 15273"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7" name="Shape 257"/>
          <p:cNvSpPr/>
          <p:nvPr/>
        </p:nvSpPr>
        <p:spPr>
          <a:xfrm>
            <a:off x="2949875" y="1793300"/>
            <a:ext cx="310199" cy="2030999"/>
          </a:xfrm>
          <a:prstGeom prst="leftBrace">
            <a:avLst>
              <a:gd fmla="val 8333" name="adj1"/>
              <a:gd fmla="val 37761"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58" name="Shape 258"/>
          <p:cNvCxnSpPr>
            <a:endCxn id="256" idx="1"/>
          </p:cNvCxnSpPr>
          <p:nvPr/>
        </p:nvCxnSpPr>
        <p:spPr>
          <a:xfrm>
            <a:off x="1755075" y="1363797"/>
            <a:ext cx="886200" cy="250800"/>
          </a:xfrm>
          <a:prstGeom prst="straightConnector1">
            <a:avLst/>
          </a:prstGeom>
          <a:noFill/>
          <a:ln cap="flat" cmpd="sng" w="9525">
            <a:solidFill>
              <a:schemeClr val="dk2"/>
            </a:solidFill>
            <a:prstDash val="solid"/>
            <a:round/>
            <a:headEnd len="lg" w="lg" type="none"/>
            <a:tailEnd len="lg" w="lg" type="triangle"/>
          </a:ln>
        </p:spPr>
      </p:cxnSp>
      <p:cxnSp>
        <p:nvCxnSpPr>
          <p:cNvPr id="259" name="Shape 259"/>
          <p:cNvCxnSpPr>
            <a:endCxn id="257" idx="1"/>
          </p:cNvCxnSpPr>
          <p:nvPr/>
        </p:nvCxnSpPr>
        <p:spPr>
          <a:xfrm>
            <a:off x="2496275" y="2558725"/>
            <a:ext cx="453600" cy="1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8" name="Shape 2038"/>
        <p:cNvGrpSpPr/>
        <p:nvPr/>
      </p:nvGrpSpPr>
      <p:grpSpPr>
        <a:xfrm>
          <a:off x="0" y="0"/>
          <a:ext cx="0" cy="0"/>
          <a:chOff x="0" y="0"/>
          <a:chExt cx="0" cy="0"/>
        </a:xfrm>
      </p:grpSpPr>
      <p:sp>
        <p:nvSpPr>
          <p:cNvPr id="2039" name="Shape 203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Libraries</a:t>
            </a:r>
          </a:p>
        </p:txBody>
      </p:sp>
      <p:sp>
        <p:nvSpPr>
          <p:cNvPr id="2040" name="Shape 204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A pre-built, fully tested PL/SQL library or entire framework can save weeks to months of coding.</a:t>
            </a:r>
          </a:p>
          <a:p>
            <a:pPr indent="-406400" lvl="1" marL="914400" marR="0" rtl="0" algn="l">
              <a:lnSpc>
                <a:spcPct val="100000"/>
              </a:lnSpc>
              <a:spcBef>
                <a:spcPts val="600"/>
              </a:spcBef>
              <a:spcAft>
                <a:spcPts val="0"/>
              </a:spcAft>
              <a:buClr>
                <a:schemeClr val="dk2"/>
              </a:buClr>
              <a:buSzPct val="116666"/>
              <a:buFont typeface="Arial"/>
              <a:buChar char="○"/>
            </a:pPr>
            <a:r>
              <a:rPr lang="en"/>
              <a:t>PL/SQL Starter (</a:t>
            </a:r>
            <a:r>
              <a:rPr lang="en" u="sng">
                <a:solidFill>
                  <a:schemeClr val="hlink"/>
                </a:solidFill>
                <a:hlinkClick r:id="rId3"/>
              </a:rPr>
              <a:t>sourceforge</a:t>
            </a:r>
            <a:r>
              <a:rPr lang="en"/>
              <a:t> / </a:t>
            </a:r>
            <a:r>
              <a:rPr lang="en" u="sng">
                <a:solidFill>
                  <a:schemeClr val="hlink"/>
                </a:solidFill>
                <a:hlinkClick r:id="rId4"/>
              </a:rPr>
              <a:t>github</a:t>
            </a:r>
            <a:r>
              <a:rPr lang="en"/>
              <a:t>)</a:t>
            </a:r>
          </a:p>
          <a:p>
            <a:pPr indent="-406400" lvl="1" marL="914400" marR="0" rtl="0" algn="l">
              <a:lnSpc>
                <a:spcPct val="100000"/>
              </a:lnSpc>
              <a:spcBef>
                <a:spcPts val="600"/>
              </a:spcBef>
              <a:spcAft>
                <a:spcPts val="0"/>
              </a:spcAft>
              <a:buClr>
                <a:schemeClr val="dk2"/>
              </a:buClr>
              <a:buSzPct val="116666"/>
              <a:buFont typeface="Arial"/>
              <a:buChar char="○"/>
            </a:pPr>
            <a:r>
              <a:rPr lang="en"/>
              <a:t>PL/SQL Commons (</a:t>
            </a:r>
            <a:r>
              <a:rPr lang="en" u="sng">
                <a:solidFill>
                  <a:schemeClr val="hlink"/>
                </a:solidFill>
                <a:hlinkClick r:id="rId5"/>
              </a:rPr>
              <a:t>google code</a:t>
            </a:r>
            <a:r>
              <a:rPr lang="en"/>
              <a:t>)</a:t>
            </a:r>
          </a:p>
          <a:p>
            <a:pPr indent="-406400" lvl="1" marL="914400" marR="0" rtl="0" algn="l">
              <a:lnSpc>
                <a:spcPct val="100000"/>
              </a:lnSpc>
              <a:spcBef>
                <a:spcPts val="600"/>
              </a:spcBef>
              <a:spcAft>
                <a:spcPts val="0"/>
              </a:spcAft>
              <a:buClr>
                <a:schemeClr val="dk2"/>
              </a:buClr>
              <a:buSzPct val="116666"/>
              <a:buFont typeface="Arial"/>
              <a:buChar char="○"/>
            </a:pPr>
            <a:r>
              <a:rPr lang="en"/>
              <a:t>Feuerstein’s PL/Vision, QCGU, etc</a:t>
            </a:r>
            <a:r>
              <a:rPr baseline="30000" lang="en"/>
              <a:t>1</a:t>
            </a:r>
            <a:r>
              <a:rPr lang="en"/>
              <a:t>.</a:t>
            </a:r>
          </a:p>
          <a:p>
            <a:pPr indent="-228600" lvl="0" marL="457200" rtl="0">
              <a:spcBef>
                <a:spcPts val="0"/>
              </a:spcBef>
              <a:buChar char="●"/>
            </a:pPr>
            <a:r>
              <a:rPr lang="en"/>
              <a:t>“</a:t>
            </a:r>
            <a:r>
              <a:rPr lang="en" u="sng">
                <a:solidFill>
                  <a:schemeClr val="hlink"/>
                </a:solidFill>
                <a:hlinkClick r:id="rId6"/>
              </a:rPr>
              <a:t>Alexandria Utilities</a:t>
            </a:r>
            <a:r>
              <a:rPr lang="en"/>
              <a:t>” - list of libraries</a:t>
            </a:r>
          </a:p>
          <a:p>
            <a:pPr indent="-228600" lvl="0" marL="457200" rtl="0">
              <a:spcBef>
                <a:spcPts val="0"/>
              </a:spcBef>
              <a:buChar char="●"/>
            </a:pPr>
            <a:r>
              <a:rPr lang="en"/>
              <a:t>There are a dozen+ PL/SQL logging utilities</a:t>
            </a:r>
          </a:p>
          <a:p>
            <a:pPr indent="-228600" lvl="0" marL="457200">
              <a:spcBef>
                <a:spcPts val="0"/>
              </a:spcBef>
              <a:buChar char="●"/>
            </a:pPr>
            <a:r>
              <a:rPr lang="en"/>
              <a:t>And a number of single-feature libraries (like FTP, PDF-generation, Excel integration, etc.)</a:t>
            </a:r>
          </a:p>
        </p:txBody>
      </p:sp>
    </p:spTree>
  </p:cSld>
  <p:clrMapOvr>
    <a:masterClrMapping/>
  </p:clrMapOvr>
  <p:transition spd="slow">
    <p:cut/>
  </p:transition>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4" name="Shape 2044"/>
        <p:cNvGrpSpPr/>
        <p:nvPr/>
      </p:nvGrpSpPr>
      <p:grpSpPr>
        <a:xfrm>
          <a:off x="0" y="0"/>
          <a:ext cx="0" cy="0"/>
          <a:chOff x="0" y="0"/>
          <a:chExt cx="0" cy="0"/>
        </a:xfrm>
      </p:grpSpPr>
      <p:sp>
        <p:nvSpPr>
          <p:cNvPr id="2045" name="Shape 204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Libraries</a:t>
            </a:r>
          </a:p>
        </p:txBody>
      </p:sp>
      <p:sp>
        <p:nvSpPr>
          <p:cNvPr id="2046" name="Shape 2046"/>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Live tours (time permitting):</a:t>
            </a:r>
          </a:p>
          <a:p>
            <a:pPr indent="-228600" lvl="0" marL="457200" rtl="0">
              <a:spcBef>
                <a:spcPts val="0"/>
              </a:spcBef>
              <a:buChar char="●"/>
            </a:pPr>
            <a:r>
              <a:rPr lang="en"/>
              <a:t>PL/SQL Starter</a:t>
            </a:r>
          </a:p>
          <a:p>
            <a:pPr indent="-228600" lvl="0" marL="457200" rtl="0">
              <a:spcBef>
                <a:spcPts val="0"/>
              </a:spcBef>
              <a:buChar char="●"/>
            </a:pPr>
            <a:r>
              <a:rPr lang="en"/>
              <a:t>PL/SQL Commons</a:t>
            </a:r>
          </a:p>
          <a:p>
            <a:pPr indent="-228600" lvl="0" marL="457200" rtl="0">
              <a:spcBef>
                <a:spcPts val="0"/>
              </a:spcBef>
              <a:buChar char="●"/>
            </a:pPr>
            <a:r>
              <a:rPr lang="en"/>
              <a:t>Alexandria PL/SQL Utility Library</a:t>
            </a:r>
          </a:p>
          <a:p>
            <a:pPr lvl="0" rtl="0">
              <a:spcBef>
                <a:spcPts val="0"/>
              </a:spcBef>
              <a:buNone/>
            </a:pPr>
            <a:r>
              <a:t/>
            </a:r>
            <a:endParaRPr/>
          </a:p>
          <a:p>
            <a:pPr lvl="0">
              <a:spcBef>
                <a:spcPts val="0"/>
              </a:spcBef>
              <a:buNone/>
            </a:pPr>
            <a:r>
              <a:rPr lang="en"/>
              <a:t>I can’t stress enough the value of studying the code written by experts who have come before. It is worth your time to examine the composition, style and inner workings of these libraries.</a:t>
            </a:r>
          </a:p>
        </p:txBody>
      </p:sp>
    </p:spTree>
  </p:cSld>
  <p:clrMapOvr>
    <a:masterClrMapping/>
  </p:clrMapOvr>
  <p:transition spd="slow">
    <p:cut/>
  </p:transition>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0" name="Shape 2050"/>
        <p:cNvGrpSpPr/>
        <p:nvPr/>
      </p:nvGrpSpPr>
      <p:grpSpPr>
        <a:xfrm>
          <a:off x="0" y="0"/>
          <a:ext cx="0" cy="0"/>
          <a:chOff x="0" y="0"/>
          <a:chExt cx="0" cy="0"/>
        </a:xfrm>
      </p:grpSpPr>
      <p:sp>
        <p:nvSpPr>
          <p:cNvPr id="2051" name="Shape 205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Libraries</a:t>
            </a:r>
          </a:p>
        </p:txBody>
      </p:sp>
      <p:sp>
        <p:nvSpPr>
          <p:cNvPr id="2052" name="Shape 2052"/>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To spend more time learning about frameworks in-depth, visit </a:t>
            </a:r>
            <a:r>
              <a:rPr lang="en" u="sng">
                <a:solidFill>
                  <a:schemeClr val="hlink"/>
                </a:solidFill>
                <a:hlinkClick r:id="rId3"/>
              </a:rPr>
              <a:t>dbartisans.com/papers</a:t>
            </a:r>
            <a:r>
              <a:rPr lang="en"/>
              <a:t> for a few whitepapers and presentations:</a:t>
            </a:r>
          </a:p>
          <a:p>
            <a:pPr indent="-393700" lvl="0" marL="457200" rtl="0">
              <a:spcBef>
                <a:spcPts val="0"/>
              </a:spcBef>
              <a:buSzPct val="100000"/>
              <a:buChar char="●"/>
            </a:pPr>
            <a:r>
              <a:rPr lang="en" sz="2600"/>
              <a:t>“PL/SQL Application Frameworks for Custom Systems” </a:t>
            </a:r>
            <a:r>
              <a:rPr lang="en" sz="2600" u="sng">
                <a:solidFill>
                  <a:schemeClr val="hlink"/>
                </a:solidFill>
                <a:hlinkClick r:id="rId4"/>
              </a:rPr>
              <a:t>paper</a:t>
            </a:r>
            <a:r>
              <a:rPr lang="en" sz="2600">
                <a:solidFill>
                  <a:schemeClr val="hlink"/>
                </a:solidFill>
                <a:hlinkClick r:id="rId5"/>
              </a:rPr>
              <a:t> </a:t>
            </a:r>
            <a:r>
              <a:rPr lang="en" sz="2600"/>
              <a:t>and </a:t>
            </a:r>
            <a:r>
              <a:rPr lang="en" sz="2600" u="sng">
                <a:solidFill>
                  <a:schemeClr val="hlink"/>
                </a:solidFill>
                <a:hlinkClick r:id="rId6"/>
              </a:rPr>
              <a:t>slides</a:t>
            </a:r>
          </a:p>
          <a:p>
            <a:pPr indent="-393700" lvl="0" marL="457200" rtl="0">
              <a:spcBef>
                <a:spcPts val="0"/>
              </a:spcBef>
              <a:buSzPct val="100000"/>
              <a:buChar char="●"/>
            </a:pPr>
            <a:r>
              <a:rPr lang="en" sz="2600"/>
              <a:t>“Lazy Application Architecture” </a:t>
            </a:r>
            <a:r>
              <a:rPr lang="en" sz="2600" u="sng">
                <a:solidFill>
                  <a:schemeClr val="hlink"/>
                </a:solidFill>
                <a:hlinkClick r:id="rId7"/>
              </a:rPr>
              <a:t>paper</a:t>
            </a:r>
            <a:r>
              <a:rPr lang="en" sz="2600">
                <a:hlinkClick r:id="rId8"/>
              </a:rPr>
              <a:t> </a:t>
            </a:r>
            <a:r>
              <a:rPr lang="en" sz="2600"/>
              <a:t>and </a:t>
            </a:r>
            <a:r>
              <a:rPr lang="en" sz="2600" u="sng">
                <a:solidFill>
                  <a:schemeClr val="hlink"/>
                </a:solidFill>
                <a:hlinkClick r:id="rId9"/>
              </a:rPr>
              <a:t>slides</a:t>
            </a:r>
          </a:p>
          <a:p>
            <a:pPr indent="-393700" lvl="0" marL="457200">
              <a:spcBef>
                <a:spcPts val="0"/>
              </a:spcBef>
              <a:buSzPct val="100000"/>
              <a:buChar char="●"/>
            </a:pPr>
            <a:r>
              <a:rPr lang="en" sz="2600"/>
              <a:t>And </a:t>
            </a:r>
            <a:r>
              <a:rPr lang="en" sz="2600" u="sng">
                <a:solidFill>
                  <a:schemeClr val="hlink"/>
                </a:solidFill>
                <a:hlinkClick r:id="rId10"/>
              </a:rPr>
              <a:t>this list of known frameworks and libraries</a:t>
            </a:r>
          </a:p>
        </p:txBody>
      </p:sp>
    </p:spTree>
  </p:cSld>
  <p:clrMapOvr>
    <a:masterClrMapping/>
  </p:clrMapOvr>
  <p:transition spd="slow">
    <p:cut/>
  </p:transition>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6" name="Shape 2056"/>
        <p:cNvGrpSpPr/>
        <p:nvPr/>
      </p:nvGrpSpPr>
      <p:grpSpPr>
        <a:xfrm>
          <a:off x="0" y="0"/>
          <a:ext cx="0" cy="0"/>
          <a:chOff x="0" y="0"/>
          <a:chExt cx="0" cy="0"/>
        </a:xfrm>
      </p:grpSpPr>
      <p:sp>
        <p:nvSpPr>
          <p:cNvPr id="2057" name="Shape 205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2058" name="Shape 2058"/>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PL/SQL Resources</a:t>
            </a:r>
          </a:p>
          <a:p>
            <a:pPr indent="-381000" lvl="0" marL="457200" rtl="0">
              <a:spcBef>
                <a:spcPts val="0"/>
              </a:spcBef>
              <a:buClr>
                <a:schemeClr val="accent1"/>
              </a:buClr>
              <a:buSzPct val="100000"/>
              <a:buChar char="●"/>
            </a:pPr>
            <a:r>
              <a:rPr lang="en" sz="2400">
                <a:solidFill>
                  <a:schemeClr val="accent1"/>
                </a:solidFill>
              </a:rPr>
              <a:t>Dev Environment</a:t>
            </a:r>
          </a:p>
          <a:p>
            <a:pPr indent="-381000" lvl="0" marL="457200" rtl="0">
              <a:spcBef>
                <a:spcPts val="0"/>
              </a:spcBef>
              <a:buClr>
                <a:schemeClr val="accent1"/>
              </a:buClr>
              <a:buSzPct val="100000"/>
              <a:buChar char="●"/>
            </a:pPr>
            <a:r>
              <a:rPr lang="en" sz="2400">
                <a:solidFill>
                  <a:schemeClr val="accent1"/>
                </a:solidFill>
              </a:rPr>
              <a:t>Blocks &amp; Execution</a:t>
            </a:r>
          </a:p>
          <a:p>
            <a:pPr indent="-381000" lvl="0" marL="457200" rtl="0">
              <a:spcBef>
                <a:spcPts val="0"/>
              </a:spcBef>
              <a:buClr>
                <a:schemeClr val="accent1"/>
              </a:buClr>
              <a:buSzPct val="100000"/>
              <a:buChar char="●"/>
            </a:pPr>
            <a:r>
              <a:rPr lang="en" sz="2400">
                <a:solidFill>
                  <a:schemeClr val="accent1"/>
                </a:solidFill>
              </a:rPr>
              <a:t>Data Types</a:t>
            </a:r>
          </a:p>
          <a:p>
            <a:pPr indent="-381000" lvl="0" marL="457200" rtl="0">
              <a:spcBef>
                <a:spcPts val="0"/>
              </a:spcBef>
              <a:buClr>
                <a:schemeClr val="accent1"/>
              </a:buClr>
              <a:buSzPct val="100000"/>
              <a:buChar char="●"/>
            </a:pPr>
            <a:r>
              <a:rPr lang="en" sz="2400">
                <a:solidFill>
                  <a:schemeClr val="accent1"/>
                </a:solidFill>
              </a:rPr>
              <a:t>Language Fundamentals</a:t>
            </a:r>
          </a:p>
          <a:p>
            <a:pPr indent="-381000" lvl="0" marL="457200" rtl="0">
              <a:spcBef>
                <a:spcPts val="0"/>
              </a:spcBef>
              <a:buClr>
                <a:schemeClr val="accent1"/>
              </a:buClr>
              <a:buSzPct val="100000"/>
              <a:buChar char="●"/>
            </a:pPr>
            <a:r>
              <a:rPr lang="en" sz="2400">
                <a:solidFill>
                  <a:schemeClr val="accent1"/>
                </a:solidFill>
              </a:rPr>
              <a:t>Control Statements</a:t>
            </a:r>
          </a:p>
          <a:p>
            <a:pPr indent="-381000" lvl="0" marL="457200" rtl="0">
              <a:spcBef>
                <a:spcPts val="0"/>
              </a:spcBef>
              <a:buClr>
                <a:schemeClr val="accent1"/>
              </a:buClr>
              <a:buSzPct val="100000"/>
              <a:buChar char="●"/>
            </a:pPr>
            <a:r>
              <a:rPr lang="en" sz="2400">
                <a:solidFill>
                  <a:schemeClr val="accent1"/>
                </a:solidFill>
              </a:rPr>
              <a:t>Static SQL</a:t>
            </a:r>
          </a:p>
          <a:p>
            <a:pPr indent="-381000" lvl="0" marL="457200" rtl="0">
              <a:spcBef>
                <a:spcPts val="0"/>
              </a:spcBef>
              <a:buClr>
                <a:schemeClr val="accent1"/>
              </a:buClr>
              <a:buSzPct val="100000"/>
              <a:buChar char="●"/>
            </a:pPr>
            <a:r>
              <a:rPr lang="en" sz="2400">
                <a:solidFill>
                  <a:schemeClr val="accent1"/>
                </a:solidFill>
              </a:rPr>
              <a:t>Dynamic SQL</a:t>
            </a:r>
          </a:p>
          <a:p>
            <a:pPr indent="-381000" lvl="0" marL="457200" rtl="0">
              <a:spcBef>
                <a:spcPts val="0"/>
              </a:spcBef>
              <a:buClr>
                <a:schemeClr val="accent1"/>
              </a:buClr>
              <a:buSzPct val="100000"/>
              <a:buChar char="●"/>
            </a:pPr>
            <a:r>
              <a:rPr lang="en" sz="2400">
                <a:solidFill>
                  <a:schemeClr val="accent1"/>
                </a:solidFill>
              </a:rPr>
              <a:t>Stored PL/SQL</a:t>
            </a:r>
          </a:p>
          <a:p>
            <a:pPr indent="-381000" lvl="0" marL="457200" rtl="0">
              <a:spcBef>
                <a:spcPts val="0"/>
              </a:spcBef>
              <a:buClr>
                <a:schemeClr val="accent1"/>
              </a:buClr>
              <a:buSzPct val="100000"/>
              <a:buChar char="●"/>
            </a:pPr>
            <a:r>
              <a:rPr lang="en" sz="2400">
                <a:solidFill>
                  <a:schemeClr val="accent1"/>
                </a:solidFill>
              </a:rPr>
              <a:t>Built-ins</a:t>
            </a:r>
          </a:p>
        </p:txBody>
      </p:sp>
      <p:sp>
        <p:nvSpPr>
          <p:cNvPr id="2059" name="Shape 2059"/>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chemeClr val="dk1"/>
                </a:solidFill>
              </a:rPr>
              <a:t>Composite Data Types</a:t>
            </a:r>
          </a:p>
          <a:p>
            <a:pPr indent="-381000" lvl="0" marL="457200" rtl="0">
              <a:spcBef>
                <a:spcPts val="0"/>
              </a:spcBef>
              <a:buClr>
                <a:srgbClr val="000000"/>
              </a:buClr>
              <a:buSzPct val="100000"/>
              <a:buChar char="●"/>
            </a:pPr>
            <a:r>
              <a:rPr lang="en" sz="2400">
                <a:solidFill>
                  <a:srgbClr val="000000"/>
                </a:solidFill>
              </a:rPr>
              <a:t>Bulk Processing</a:t>
            </a:r>
          </a:p>
          <a:p>
            <a:pPr indent="-381000" lvl="0" marL="457200" rtl="0">
              <a:spcBef>
                <a:spcPts val="0"/>
              </a:spcBef>
              <a:buClr>
                <a:srgbClr val="000000"/>
              </a:buClr>
              <a:buSzPct val="100000"/>
              <a:buChar char="●"/>
            </a:pPr>
            <a:r>
              <a:rPr lang="en" sz="2400">
                <a:solidFill>
                  <a:srgbClr val="000000"/>
                </a:solidFill>
              </a:rPr>
              <a:t>Exceptions</a:t>
            </a:r>
          </a:p>
          <a:p>
            <a:pPr indent="-381000" lvl="0" marL="457200" rtl="0">
              <a:spcBef>
                <a:spcPts val="0"/>
              </a:spcBef>
              <a:buClr>
                <a:srgbClr val="000000"/>
              </a:buClr>
              <a:buSzPct val="100000"/>
              <a:buChar char="●"/>
            </a:pPr>
            <a:r>
              <a:rPr lang="en" sz="2400">
                <a:solidFill>
                  <a:srgbClr val="000000"/>
                </a:solidFill>
              </a:rPr>
              <a:t>Data Abstraction</a:t>
            </a:r>
          </a:p>
          <a:p>
            <a:pPr indent="-381000" lvl="0" marL="457200" rtl="0">
              <a:spcBef>
                <a:spcPts val="0"/>
              </a:spcBef>
              <a:buClr>
                <a:srgbClr val="000000"/>
              </a:buClr>
              <a:buSzPct val="100000"/>
              <a:buChar char="●"/>
            </a:pPr>
            <a:r>
              <a:rPr lang="en" sz="2400">
                <a:solidFill>
                  <a:srgbClr val="000000"/>
                </a:solidFill>
              </a:rPr>
              <a:t>Code Org &amp; DevOps</a:t>
            </a:r>
          </a:p>
          <a:p>
            <a:pPr indent="-381000" lvl="0" marL="457200" rtl="0">
              <a:spcBef>
                <a:spcPts val="0"/>
              </a:spcBef>
              <a:buClr>
                <a:srgbClr val="000000"/>
              </a:buClr>
              <a:buSzPct val="100000"/>
              <a:buChar char="●"/>
            </a:pPr>
            <a:r>
              <a:rPr lang="en" sz="2400">
                <a:solidFill>
                  <a:srgbClr val="000000"/>
                </a:solidFill>
              </a:rPr>
              <a:t>Compilation &amp; Debug</a:t>
            </a:r>
          </a:p>
          <a:p>
            <a:pPr indent="-381000" lvl="0" marL="457200" rtl="0">
              <a:spcBef>
                <a:spcPts val="0"/>
              </a:spcBef>
              <a:buClr>
                <a:srgbClr val="000000"/>
              </a:buClr>
              <a:buSzPct val="100000"/>
              <a:buChar char="●"/>
            </a:pPr>
            <a:r>
              <a:rPr lang="en" sz="2400">
                <a:solidFill>
                  <a:srgbClr val="000000"/>
                </a:solidFill>
              </a:rPr>
              <a:t>Instrumentation</a:t>
            </a:r>
          </a:p>
          <a:p>
            <a:pPr indent="-381000" lvl="0" marL="457200" rtl="0">
              <a:spcBef>
                <a:spcPts val="0"/>
              </a:spcBef>
              <a:buClr>
                <a:srgbClr val="000000"/>
              </a:buClr>
              <a:buSzPct val="100000"/>
              <a:buChar char="●"/>
            </a:pPr>
            <a:r>
              <a:rPr lang="en" sz="2400">
                <a:solidFill>
                  <a:srgbClr val="000000"/>
                </a:solidFill>
              </a:rPr>
              <a:t>Security</a:t>
            </a:r>
          </a:p>
          <a:p>
            <a:pPr indent="-381000" lvl="0" marL="457200" rtl="0">
              <a:spcBef>
                <a:spcPts val="0"/>
              </a:spcBef>
              <a:buClr>
                <a:srgbClr val="000000"/>
              </a:buClr>
              <a:buSzPct val="100000"/>
              <a:buChar char="●"/>
            </a:pPr>
            <a:r>
              <a:rPr lang="en" sz="2400">
                <a:solidFill>
                  <a:srgbClr val="000000"/>
                </a:solidFill>
              </a:rPr>
              <a:t>Libraries</a:t>
            </a:r>
          </a:p>
          <a:p>
            <a:pPr indent="-381000" lvl="0" marL="457200" rtl="0">
              <a:spcBef>
                <a:spcPts val="0"/>
              </a:spcBef>
              <a:buClr>
                <a:schemeClr val="accent2"/>
              </a:buClr>
              <a:buSzPct val="100000"/>
              <a:buChar char="●"/>
            </a:pPr>
            <a:r>
              <a:rPr b="1" lang="en" sz="2400">
                <a:solidFill>
                  <a:schemeClr val="accent2"/>
                </a:solidFill>
              </a:rPr>
              <a:t>Templates &amp; Tools</a:t>
            </a:r>
          </a:p>
        </p:txBody>
      </p:sp>
    </p:spTree>
  </p:cSld>
  <p:clrMapOvr>
    <a:masterClrMapping/>
  </p:clrMapOvr>
  <p:transition spd="slow">
    <p:cut/>
  </p:transition>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3" name="Shape 2063"/>
        <p:cNvGrpSpPr/>
        <p:nvPr/>
      </p:nvGrpSpPr>
      <p:grpSpPr>
        <a:xfrm>
          <a:off x="0" y="0"/>
          <a:ext cx="0" cy="0"/>
          <a:chOff x="0" y="0"/>
          <a:chExt cx="0" cy="0"/>
        </a:xfrm>
      </p:grpSpPr>
      <p:sp>
        <p:nvSpPr>
          <p:cNvPr id="2064" name="Shape 206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a:t>
            </a:r>
          </a:p>
        </p:txBody>
      </p:sp>
      <p:sp>
        <p:nvSpPr>
          <p:cNvPr id="2065" name="Shape 206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A basic programming best practice that applies to all aspects of software engineering is known as</a:t>
            </a:r>
          </a:p>
          <a:p>
            <a:pPr lvl="0" rtl="0" algn="ctr">
              <a:spcBef>
                <a:spcPts val="0"/>
              </a:spcBef>
              <a:buNone/>
            </a:pPr>
            <a:r>
              <a:rPr lang="en">
                <a:solidFill>
                  <a:srgbClr val="F1C232"/>
                </a:solidFill>
              </a:rPr>
              <a:t>DRY </a:t>
            </a:r>
            <a:r>
              <a:rPr lang="en"/>
              <a:t>(Don’t Repeat Yourself)</a:t>
            </a:r>
          </a:p>
          <a:p>
            <a:pPr indent="457200" lvl="0" marL="0" rtl="0">
              <a:spcBef>
                <a:spcPts val="0"/>
              </a:spcBef>
              <a:buNone/>
            </a:pPr>
            <a:r>
              <a:rPr lang="en"/>
              <a:t>Duplication is, generally, evil.</a:t>
            </a:r>
          </a:p>
          <a:p>
            <a:pPr indent="-228600" lvl="0" marL="457200" rtl="0">
              <a:spcBef>
                <a:spcPts val="0"/>
              </a:spcBef>
            </a:pPr>
            <a:r>
              <a:rPr lang="en"/>
              <a:t>For some reason most DBAs I meet don’t mind starting from scratch and re-inventing the wheel.</a:t>
            </a:r>
          </a:p>
          <a:p>
            <a:pPr indent="-228600" lvl="0" marL="457200" rtl="0">
              <a:spcBef>
                <a:spcPts val="0"/>
              </a:spcBef>
            </a:pPr>
            <a:r>
              <a:rPr lang="en"/>
              <a:t>Why? Build on existing solid foundations.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xEl>
                                              <p:pRg end="0" st="0"/>
                                            </p:txEl>
                                          </p:spTgt>
                                        </p:tgtEl>
                                        <p:attrNameLst>
                                          <p:attrName>style.visibility</p:attrName>
                                        </p:attrNameLst>
                                      </p:cBhvr>
                                      <p:to>
                                        <p:strVal val="visible"/>
                                      </p:to>
                                    </p:set>
                                    <p:animEffect filter="fade" transition="in">
                                      <p:cBhvr>
                                        <p:cTn dur="1000"/>
                                        <p:tgtEl>
                                          <p:spTgt spid="20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xEl>
                                              <p:pRg end="1" st="1"/>
                                            </p:txEl>
                                          </p:spTgt>
                                        </p:tgtEl>
                                        <p:attrNameLst>
                                          <p:attrName>style.visibility</p:attrName>
                                        </p:attrNameLst>
                                      </p:cBhvr>
                                      <p:to>
                                        <p:strVal val="visible"/>
                                      </p:to>
                                    </p:set>
                                    <p:animEffect filter="fade" transition="in">
                                      <p:cBhvr>
                                        <p:cTn dur="1000"/>
                                        <p:tgtEl>
                                          <p:spTgt spid="20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xEl>
                                              <p:pRg end="2" st="2"/>
                                            </p:txEl>
                                          </p:spTgt>
                                        </p:tgtEl>
                                        <p:attrNameLst>
                                          <p:attrName>style.visibility</p:attrName>
                                        </p:attrNameLst>
                                      </p:cBhvr>
                                      <p:to>
                                        <p:strVal val="visible"/>
                                      </p:to>
                                    </p:set>
                                    <p:animEffect filter="fade" transition="in">
                                      <p:cBhvr>
                                        <p:cTn dur="1000"/>
                                        <p:tgtEl>
                                          <p:spTgt spid="20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xEl>
                                              <p:pRg end="3" st="3"/>
                                            </p:txEl>
                                          </p:spTgt>
                                        </p:tgtEl>
                                        <p:attrNameLst>
                                          <p:attrName>style.visibility</p:attrName>
                                        </p:attrNameLst>
                                      </p:cBhvr>
                                      <p:to>
                                        <p:strVal val="visible"/>
                                      </p:to>
                                    </p:set>
                                    <p:animEffect filter="fade" transition="in">
                                      <p:cBhvr>
                                        <p:cTn dur="1000"/>
                                        <p:tgtEl>
                                          <p:spTgt spid="20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xEl>
                                              <p:pRg end="4" st="4"/>
                                            </p:txEl>
                                          </p:spTgt>
                                        </p:tgtEl>
                                        <p:attrNameLst>
                                          <p:attrName>style.visibility</p:attrName>
                                        </p:attrNameLst>
                                      </p:cBhvr>
                                      <p:to>
                                        <p:strVal val="visible"/>
                                      </p:to>
                                    </p:set>
                                    <p:animEffect filter="fade" transition="in">
                                      <p:cBhvr>
                                        <p:cTn dur="1000"/>
                                        <p:tgtEl>
                                          <p:spTgt spid="206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9" name="Shape 2069"/>
        <p:cNvGrpSpPr/>
        <p:nvPr/>
      </p:nvGrpSpPr>
      <p:grpSpPr>
        <a:xfrm>
          <a:off x="0" y="0"/>
          <a:ext cx="0" cy="0"/>
          <a:chOff x="0" y="0"/>
          <a:chExt cx="0" cy="0"/>
        </a:xfrm>
      </p:grpSpPr>
      <p:sp>
        <p:nvSpPr>
          <p:cNvPr id="2070" name="Shape 207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a:t>
            </a:r>
          </a:p>
        </p:txBody>
      </p:sp>
      <p:sp>
        <p:nvSpPr>
          <p:cNvPr id="2071" name="Shape 207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solidFill>
                  <a:srgbClr val="F1C232"/>
                </a:solidFill>
              </a:rPr>
              <a:t>Whenever you find yourself doing something more than once, find a way to do it only once or automate it.</a:t>
            </a:r>
          </a:p>
          <a:p>
            <a:pPr lvl="0" rtl="0">
              <a:spcBef>
                <a:spcPts val="0"/>
              </a:spcBef>
              <a:buNone/>
            </a:pPr>
            <a:r>
              <a:rPr lang="en"/>
              <a:t>Some items we’ll cover to make automation easier:</a:t>
            </a:r>
          </a:p>
          <a:p>
            <a:pPr indent="-228600" lvl="0" marL="457200" rtl="0">
              <a:spcBef>
                <a:spcPts val="0"/>
              </a:spcBef>
            </a:pPr>
            <a:r>
              <a:rPr lang="en"/>
              <a:t>PL/SQL Programming Standards</a:t>
            </a:r>
          </a:p>
          <a:p>
            <a:pPr indent="-228600" lvl="0" marL="457200" rtl="0">
              <a:spcBef>
                <a:spcPts val="0"/>
              </a:spcBef>
            </a:pPr>
            <a:r>
              <a:rPr lang="en"/>
              <a:t>PL/SQL IDEs</a:t>
            </a:r>
          </a:p>
          <a:p>
            <a:pPr indent="-228600" lvl="0" marL="457200" rtl="0">
              <a:spcBef>
                <a:spcPts val="0"/>
              </a:spcBef>
            </a:pPr>
            <a:r>
              <a:rPr lang="en"/>
              <a:t>Formatting Tools</a:t>
            </a:r>
          </a:p>
          <a:p>
            <a:pPr indent="-228600" lvl="0" marL="457200" rtl="0">
              <a:spcBef>
                <a:spcPts val="0"/>
              </a:spcBef>
            </a:pPr>
            <a:r>
              <a:rPr lang="en"/>
              <a:t>Text Search Tools</a:t>
            </a:r>
          </a:p>
          <a:p>
            <a:pPr indent="-228600" lvl="0" marL="457200" rtl="0">
              <a:spcBef>
                <a:spcPts val="0"/>
              </a:spcBef>
            </a:pPr>
            <a:r>
              <a:rPr lang="en"/>
              <a:t>File Comparison Tools</a:t>
            </a:r>
          </a:p>
          <a:p>
            <a:pPr indent="-228600" lvl="0" marL="457200" rtl="0">
              <a:spcBef>
                <a:spcPts val="0"/>
              </a:spcBef>
            </a:pPr>
            <a:r>
              <a:rPr lang="en"/>
              <a:t>Templates</a:t>
            </a:r>
          </a:p>
        </p:txBody>
      </p:sp>
    </p:spTree>
  </p:cSld>
  <p:clrMapOvr>
    <a:masterClrMapping/>
  </p:clrMapOvr>
  <p:transition spd="slow">
    <p:cut/>
  </p:transition>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5" name="Shape 2075"/>
        <p:cNvGrpSpPr/>
        <p:nvPr/>
      </p:nvGrpSpPr>
      <p:grpSpPr>
        <a:xfrm>
          <a:off x="0" y="0"/>
          <a:ext cx="0" cy="0"/>
          <a:chOff x="0" y="0"/>
          <a:chExt cx="0" cy="0"/>
        </a:xfrm>
      </p:grpSpPr>
      <p:sp>
        <p:nvSpPr>
          <p:cNvPr id="2076" name="Shape 207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Standards</a:t>
            </a:r>
          </a:p>
        </p:txBody>
      </p:sp>
      <p:sp>
        <p:nvSpPr>
          <p:cNvPr id="2077" name="Shape 2077"/>
          <p:cNvSpPr txBox="1"/>
          <p:nvPr>
            <p:ph idx="1" type="body"/>
          </p:nvPr>
        </p:nvSpPr>
        <p:spPr>
          <a:xfrm>
            <a:off x="108900" y="634800"/>
            <a:ext cx="8934599" cy="1057800"/>
          </a:xfrm>
          <a:prstGeom prst="rect">
            <a:avLst/>
          </a:prstGeom>
        </p:spPr>
        <p:txBody>
          <a:bodyPr anchorCtr="0" anchor="t" bIns="91425" lIns="91425" rIns="91425" tIns="91425">
            <a:noAutofit/>
          </a:bodyPr>
          <a:lstStyle/>
          <a:p>
            <a:pPr indent="-400050" lvl="0" marL="457200" rtl="0">
              <a:spcBef>
                <a:spcPts val="0"/>
              </a:spcBef>
              <a:buSzPct val="100000"/>
            </a:pPr>
            <a:r>
              <a:rPr lang="en" sz="2700" u="sng">
                <a:solidFill>
                  <a:schemeClr val="hlink"/>
                </a:solidFill>
                <a:hlinkClick r:id="rId3"/>
              </a:rPr>
              <a:t>Google “PL/SQL Standards” Search</a:t>
            </a:r>
          </a:p>
          <a:p>
            <a:pPr indent="-400050" lvl="0" marL="457200" rtl="0">
              <a:spcBef>
                <a:spcPts val="0"/>
              </a:spcBef>
              <a:buSzPct val="100000"/>
            </a:pPr>
            <a:r>
              <a:rPr lang="en" sz="2700" u="sng">
                <a:solidFill>
                  <a:schemeClr val="hlink"/>
                </a:solidFill>
                <a:hlinkClick r:id="rId4"/>
              </a:rPr>
              <a:t>ToadWorld </a:t>
            </a:r>
            <a:r>
              <a:rPr lang="en" sz="2700"/>
              <a:t>has Steven Feuerstein’s list</a:t>
            </a:r>
          </a:p>
        </p:txBody>
      </p:sp>
      <p:pic>
        <p:nvPicPr>
          <p:cNvPr id="2078" name="Shape 2078"/>
          <p:cNvPicPr preferRelativeResize="0"/>
          <p:nvPr/>
        </p:nvPicPr>
        <p:blipFill>
          <a:blip r:embed="rId5">
            <a:alphaModFix/>
          </a:blip>
          <a:stretch>
            <a:fillRect/>
          </a:stretch>
        </p:blipFill>
        <p:spPr>
          <a:xfrm>
            <a:off x="3700351" y="1646500"/>
            <a:ext cx="5396699" cy="3450950"/>
          </a:xfrm>
          <a:prstGeom prst="rect">
            <a:avLst/>
          </a:prstGeom>
          <a:noFill/>
          <a:ln>
            <a:noFill/>
          </a:ln>
        </p:spPr>
      </p:pic>
      <p:sp>
        <p:nvSpPr>
          <p:cNvPr id="2079" name="Shape 2079"/>
          <p:cNvSpPr txBox="1"/>
          <p:nvPr/>
        </p:nvSpPr>
        <p:spPr>
          <a:xfrm>
            <a:off x="105375" y="1692550"/>
            <a:ext cx="3523499" cy="3365399"/>
          </a:xfrm>
          <a:prstGeom prst="rect">
            <a:avLst/>
          </a:prstGeom>
          <a:noFill/>
          <a:ln>
            <a:noFill/>
          </a:ln>
        </p:spPr>
        <p:txBody>
          <a:bodyPr anchorCtr="0" anchor="t" bIns="91425" lIns="91425" rIns="91425" tIns="91425">
            <a:noAutofit/>
          </a:bodyPr>
          <a:lstStyle/>
          <a:p>
            <a:pPr indent="-400050" lvl="0" marL="457200" rtl="0">
              <a:spcBef>
                <a:spcPts val="0"/>
              </a:spcBef>
              <a:buSzPct val="100000"/>
              <a:buChar char="●"/>
            </a:pPr>
            <a:r>
              <a:rPr lang="en" sz="2700"/>
              <a:t>Read with team</a:t>
            </a:r>
          </a:p>
          <a:p>
            <a:pPr indent="-400050" lvl="0" marL="457200" rtl="0">
              <a:spcBef>
                <a:spcPts val="0"/>
              </a:spcBef>
              <a:buSzPct val="100000"/>
              <a:buChar char="●"/>
            </a:pPr>
            <a:r>
              <a:rPr lang="en" sz="2700"/>
              <a:t>Adopt one</a:t>
            </a:r>
          </a:p>
          <a:p>
            <a:pPr indent="-400050" lvl="0" marL="457200" rtl="0">
              <a:spcBef>
                <a:spcPts val="0"/>
              </a:spcBef>
              <a:buSzPct val="100000"/>
              <a:buChar char="●"/>
            </a:pPr>
            <a:r>
              <a:rPr lang="en" sz="2700"/>
              <a:t>Customize it</a:t>
            </a:r>
          </a:p>
          <a:p>
            <a:pPr indent="-400050" lvl="0" marL="457200">
              <a:spcBef>
                <a:spcPts val="0"/>
              </a:spcBef>
              <a:buSzPct val="100000"/>
              <a:buChar char="●"/>
            </a:pPr>
            <a:r>
              <a:rPr lang="en" sz="2700"/>
              <a:t>Ease and enforce with templates, formatters and peer review.</a:t>
            </a:r>
          </a:p>
        </p:txBody>
      </p:sp>
    </p:spTree>
  </p:cSld>
  <p:clrMapOvr>
    <a:masterClrMapping/>
  </p:clrMapOvr>
  <p:transition spd="slow">
    <p:cut/>
  </p:transition>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3" name="Shape 2083"/>
        <p:cNvGrpSpPr/>
        <p:nvPr/>
      </p:nvGrpSpPr>
      <p:grpSpPr>
        <a:xfrm>
          <a:off x="0" y="0"/>
          <a:ext cx="0" cy="0"/>
          <a:chOff x="0" y="0"/>
          <a:chExt cx="0" cy="0"/>
        </a:xfrm>
      </p:grpSpPr>
      <p:sp>
        <p:nvSpPr>
          <p:cNvPr id="2084" name="Shape 208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IDEs</a:t>
            </a:r>
          </a:p>
        </p:txBody>
      </p:sp>
      <p:sp>
        <p:nvSpPr>
          <p:cNvPr id="2085" name="Shape 208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7350" lvl="0" marL="457200" rtl="0">
              <a:spcBef>
                <a:spcPts val="0"/>
              </a:spcBef>
              <a:buSzPct val="89285"/>
            </a:pPr>
            <a:r>
              <a:rPr lang="en"/>
              <a:t>IDEs provide scores of handy features to ease development, reduce duplication and improve productivity.</a:t>
            </a:r>
          </a:p>
          <a:p>
            <a:pPr indent="-228600" lvl="0" marL="457200" rtl="0">
              <a:spcBef>
                <a:spcPts val="0"/>
              </a:spcBef>
            </a:pPr>
            <a:r>
              <a:rPr lang="en"/>
              <a:t>See </a:t>
            </a:r>
            <a:r>
              <a:rPr lang="en" u="sng">
                <a:solidFill>
                  <a:schemeClr val="hlink"/>
                </a:solidFill>
                <a:hlinkClick r:id="rId3"/>
              </a:rPr>
              <a:t>Developer Client slide</a:t>
            </a:r>
            <a:r>
              <a:rPr lang="en"/>
              <a:t> at the front of Part 1</a:t>
            </a:r>
          </a:p>
        </p:txBody>
      </p:sp>
    </p:spTree>
  </p:cSld>
  <p:clrMapOvr>
    <a:masterClrMapping/>
  </p:clrMapOvr>
  <p:transition spd="slow">
    <p:cut/>
  </p:transition>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9" name="Shape 2089"/>
        <p:cNvGrpSpPr/>
        <p:nvPr/>
      </p:nvGrpSpPr>
      <p:grpSpPr>
        <a:xfrm>
          <a:off x="0" y="0"/>
          <a:ext cx="0" cy="0"/>
          <a:chOff x="0" y="0"/>
          <a:chExt cx="0" cy="0"/>
        </a:xfrm>
      </p:grpSpPr>
      <p:sp>
        <p:nvSpPr>
          <p:cNvPr id="2090" name="Shape 209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Formatters</a:t>
            </a:r>
          </a:p>
        </p:txBody>
      </p:sp>
      <p:sp>
        <p:nvSpPr>
          <p:cNvPr id="2091" name="Shape 209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Instant SQL Formatter</a:t>
            </a:r>
            <a:r>
              <a:rPr lang="en"/>
              <a:t> website</a:t>
            </a:r>
          </a:p>
          <a:p>
            <a:pPr indent="-228600" lvl="0" marL="457200" rtl="0">
              <a:spcBef>
                <a:spcPts val="0"/>
              </a:spcBef>
            </a:pPr>
            <a:r>
              <a:rPr lang="en" u="sng">
                <a:solidFill>
                  <a:schemeClr val="hlink"/>
                </a:solidFill>
                <a:hlinkClick r:id="rId4"/>
              </a:rPr>
              <a:t>SQL Developer’s SQL/Oracle Formatter</a:t>
            </a:r>
          </a:p>
          <a:p>
            <a:pPr indent="-228600" lvl="0" marL="457200" rtl="0">
              <a:spcBef>
                <a:spcPts val="0"/>
              </a:spcBef>
            </a:pPr>
            <a:r>
              <a:rPr lang="en" u="sng">
                <a:solidFill>
                  <a:schemeClr val="hlink"/>
                </a:solidFill>
                <a:hlinkClick r:id="rId5"/>
              </a:rPr>
              <a:t>TOAD’s Formatter</a:t>
            </a:r>
            <a:r>
              <a:rPr lang="en"/>
              <a:t> - Great, flexible formatter</a:t>
            </a:r>
          </a:p>
          <a:p>
            <a:pPr indent="-228600" lvl="0" marL="457200" rtl="0">
              <a:spcBef>
                <a:spcPts val="0"/>
              </a:spcBef>
            </a:pPr>
            <a:r>
              <a:rPr lang="en" u="sng">
                <a:solidFill>
                  <a:schemeClr val="hlink"/>
                </a:solidFill>
                <a:hlinkClick r:id="rId6"/>
              </a:rPr>
              <a:t>PL/SQL Developer’s Beautifier</a:t>
            </a:r>
            <a:r>
              <a:rPr lang="en"/>
              <a:t> - 98% there</a:t>
            </a:r>
          </a:p>
          <a:p>
            <a:pPr indent="-228600" lvl="0" marL="457200" rtl="0">
              <a:spcBef>
                <a:spcPts val="0"/>
              </a:spcBef>
            </a:pPr>
            <a:r>
              <a:rPr lang="en" u="sng">
                <a:solidFill>
                  <a:schemeClr val="hlink"/>
                </a:solidFill>
                <a:hlinkClick r:id="rId7"/>
              </a:rPr>
              <a:t>SQL Detective’s Code Analyzer</a:t>
            </a:r>
            <a:r>
              <a:rPr lang="en"/>
              <a:t> - formatter + more</a:t>
            </a:r>
          </a:p>
          <a:p>
            <a:pPr indent="-228600" lvl="0" marL="457200" rtl="0">
              <a:spcBef>
                <a:spcPts val="0"/>
              </a:spcBef>
            </a:pPr>
            <a:r>
              <a:rPr lang="en" u="sng">
                <a:solidFill>
                  <a:schemeClr val="hlink"/>
                </a:solidFill>
                <a:hlinkClick r:id="rId8"/>
              </a:rPr>
              <a:t>DDL Wizard</a:t>
            </a:r>
            <a:r>
              <a:rPr lang="en"/>
              <a:t> - for messy DDL</a:t>
            </a:r>
          </a:p>
        </p:txBody>
      </p:sp>
    </p:spTree>
  </p:cSld>
  <p:clrMapOvr>
    <a:masterClrMapping/>
  </p:clrMapOvr>
  <p:transition spd="slow">
    <p:cut/>
  </p:transition>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5" name="Shape 2095"/>
        <p:cNvGrpSpPr/>
        <p:nvPr/>
      </p:nvGrpSpPr>
      <p:grpSpPr>
        <a:xfrm>
          <a:off x="0" y="0"/>
          <a:ext cx="0" cy="0"/>
          <a:chOff x="0" y="0"/>
          <a:chExt cx="0" cy="0"/>
        </a:xfrm>
      </p:grpSpPr>
      <p:sp>
        <p:nvSpPr>
          <p:cNvPr id="2096" name="Shape 209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Text Search</a:t>
            </a:r>
          </a:p>
        </p:txBody>
      </p:sp>
      <p:sp>
        <p:nvSpPr>
          <p:cNvPr id="2097" name="Shape 209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In 2012 I compared ~40 text search tools</a:t>
            </a:r>
          </a:p>
          <a:p>
            <a:pPr indent="-228600" lvl="0" marL="457200" rtl="0">
              <a:spcBef>
                <a:spcPts val="0"/>
              </a:spcBef>
            </a:pPr>
            <a:r>
              <a:rPr lang="en"/>
              <a:t>Had a small set of requirements</a:t>
            </a:r>
          </a:p>
          <a:p>
            <a:pPr indent="-228600" lvl="0" marL="457200" rtl="0">
              <a:spcBef>
                <a:spcPts val="0"/>
              </a:spcBef>
            </a:pPr>
            <a:r>
              <a:rPr lang="en"/>
              <a:t>Many passed, but most were far too slow for deep search, especially with regex.</a:t>
            </a:r>
          </a:p>
          <a:p>
            <a:pPr indent="-228600" lvl="0" marL="457200" rtl="0">
              <a:spcBef>
                <a:spcPts val="0"/>
              </a:spcBef>
            </a:pPr>
            <a:r>
              <a:rPr lang="en"/>
              <a:t>Best for little to no cost were:</a:t>
            </a:r>
          </a:p>
          <a:p>
            <a:pPr indent="-228600" lvl="1" marL="914400" rtl="0">
              <a:spcBef>
                <a:spcPts val="0"/>
              </a:spcBef>
            </a:pPr>
            <a:r>
              <a:rPr lang="en" u="sng">
                <a:solidFill>
                  <a:schemeClr val="hlink"/>
                </a:solidFill>
                <a:hlinkClick r:id="rId3"/>
              </a:rPr>
              <a:t>Cygwin</a:t>
            </a:r>
            <a:r>
              <a:rPr lang="en"/>
              <a:t> grep and find with custom wrappers that also searched the entire database</a:t>
            </a:r>
          </a:p>
          <a:p>
            <a:pPr indent="-228600" lvl="1" marL="914400" rtl="0">
              <a:spcBef>
                <a:spcPts val="0"/>
              </a:spcBef>
            </a:pPr>
            <a:r>
              <a:rPr lang="en" u="sng">
                <a:solidFill>
                  <a:schemeClr val="hlink"/>
                </a:solidFill>
                <a:hlinkClick r:id="rId4"/>
              </a:rPr>
              <a:t>TextCrawler</a:t>
            </a:r>
            <a:r>
              <a:rPr lang="en"/>
              <a:t> 3.0.3 Free Edition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06950" y="36001"/>
            <a:ext cx="8229600" cy="598799"/>
          </a:xfrm>
          <a:prstGeom prst="rect">
            <a:avLst/>
          </a:prstGeom>
        </p:spPr>
        <p:txBody>
          <a:bodyPr anchorCtr="0" anchor="ctr" bIns="91425" lIns="91425" rIns="91425" tIns="91425">
            <a:noAutofit/>
          </a:bodyPr>
          <a:lstStyle/>
          <a:p>
            <a:pPr lvl="0" algn="ctr">
              <a:spcBef>
                <a:spcPts val="0"/>
              </a:spcBef>
              <a:buNone/>
            </a:pPr>
            <a:r>
              <a:rPr lang="en"/>
              <a:t>The Goal</a:t>
            </a:r>
          </a:p>
        </p:txBody>
      </p:sp>
      <p:sp>
        <p:nvSpPr>
          <p:cNvPr id="55" name="Shape 55"/>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Make you aware of most PL/SQL key terms, concepts and features.</a:t>
            </a:r>
          </a:p>
          <a:p>
            <a:pPr indent="-228600" lvl="0" marL="457200" rtl="0">
              <a:spcBef>
                <a:spcPts val="0"/>
              </a:spcBef>
              <a:buChar char="●"/>
            </a:pPr>
            <a:r>
              <a:rPr lang="en"/>
              <a:t>Whet your appetite for more and provide code samples, links and resources to learn in-depth on your own.</a:t>
            </a:r>
          </a:p>
          <a:p>
            <a:pPr indent="-228600" lvl="0" marL="457200" rtl="0">
              <a:spcBef>
                <a:spcPts val="0"/>
              </a:spcBef>
              <a:buClr>
                <a:schemeClr val="accent2"/>
              </a:buClr>
              <a:buChar char="●"/>
            </a:pPr>
            <a:r>
              <a:rPr b="1" lang="en">
                <a:solidFill>
                  <a:schemeClr val="accent2"/>
                </a:solidFill>
              </a:rPr>
              <a:t>Part 1: Familiarity with the fundamentals.</a:t>
            </a:r>
          </a:p>
          <a:p>
            <a:pPr indent="-228600" lvl="0" marL="457200">
              <a:spcBef>
                <a:spcPts val="0"/>
              </a:spcBef>
              <a:buChar char="●"/>
            </a:pPr>
            <a:r>
              <a:rPr lang="en"/>
              <a:t>Part 2: Exposure to enterprise-grade PL/SQL and database development best practices.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Effect filter="fade" transition="in">
                                      <p:cBhvr>
                                        <p:cTn dur="1000"/>
                                        <p:tgtEl>
                                          <p:spTgt spid="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animEffect filter="fade" transition="in">
                                      <p:cBhvr>
                                        <p:cTn dur="1000"/>
                                        <p:tgtEl>
                                          <p:spTgt spid="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animEffect filter="fade" transition="in">
                                      <p:cBhvr>
                                        <p:cTn dur="1000"/>
                                        <p:tgtEl>
                                          <p:spTgt spid="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animEffect filter="fade" transition="in">
                                      <p:cBhvr>
                                        <p:cTn dur="1000"/>
                                        <p:tgtEl>
                                          <p:spTgt spid="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dbms_output.put_line() replacement</a:t>
            </a:r>
          </a:p>
        </p:txBody>
      </p:sp>
      <p:sp>
        <p:nvSpPr>
          <p:cNvPr id="265" name="Shape 265"/>
          <p:cNvSpPr txBox="1"/>
          <p:nvPr>
            <p:ph idx="1" type="body"/>
          </p:nvPr>
        </p:nvSpPr>
        <p:spPr>
          <a:xfrm>
            <a:off x="108900" y="634800"/>
            <a:ext cx="8934599" cy="1570799"/>
          </a:xfrm>
          <a:prstGeom prst="rect">
            <a:avLst/>
          </a:prstGeom>
        </p:spPr>
        <p:txBody>
          <a:bodyPr anchorCtr="0" anchor="t" bIns="91425" lIns="91425" rIns="91425" tIns="91425">
            <a:noAutofit/>
          </a:bodyPr>
          <a:lstStyle/>
          <a:p>
            <a:pPr indent="-228600" lvl="0" marL="457200">
              <a:spcBef>
                <a:spcPts val="0"/>
              </a:spcBef>
              <a:buChar char="●"/>
            </a:pPr>
            <a:r>
              <a:rPr lang="en"/>
              <a:t>That’s a long routine to call. To conserve visual real-estate in the examples in this presentation, compile the following procedure in your account.</a:t>
            </a:r>
          </a:p>
        </p:txBody>
      </p:sp>
      <p:sp>
        <p:nvSpPr>
          <p:cNvPr id="266" name="Shape 266"/>
          <p:cNvSpPr txBox="1"/>
          <p:nvPr/>
        </p:nvSpPr>
        <p:spPr>
          <a:xfrm>
            <a:off x="406950" y="2309100"/>
            <a:ext cx="8229600" cy="1608599"/>
          </a:xfrm>
          <a:prstGeom prst="rect">
            <a:avLst/>
          </a:prstGeom>
          <a:solidFill>
            <a:srgbClr val="FFF2CC"/>
          </a:solidFill>
          <a:ln>
            <a:noFill/>
          </a:ln>
        </p:spPr>
        <p:txBody>
          <a:bodyPr anchorCtr="0" anchor="ctr" bIns="91425" lIns="91425" rIns="91425" tIns="91425">
            <a:noAutofit/>
          </a:bodyPr>
          <a:lstStyle/>
          <a:p>
            <a:pPr lvl="0" rtl="0">
              <a:lnSpc>
                <a:spcPct val="115000"/>
              </a:lnSpc>
              <a:spcBef>
                <a:spcPts val="0"/>
              </a:spcBef>
              <a:buNone/>
            </a:pPr>
            <a:r>
              <a:rPr b="1" lang="en" sz="1800">
                <a:solidFill>
                  <a:srgbClr val="003366"/>
                </a:solidFill>
                <a:latin typeface="Courier New"/>
                <a:ea typeface="Courier New"/>
                <a:cs typeface="Courier New"/>
                <a:sym typeface="Courier New"/>
              </a:rPr>
              <a:t>CREATE</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OR</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REPLACE</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PROCEDURE</a:t>
            </a:r>
            <a:r>
              <a:rPr lang="en" sz="1800">
                <a:solidFill>
                  <a:srgbClr val="000080"/>
                </a:solidFill>
                <a:latin typeface="Courier New"/>
                <a:ea typeface="Courier New"/>
                <a:cs typeface="Courier New"/>
                <a:sym typeface="Courier New"/>
              </a:rPr>
              <a:t> pr(i_str </a:t>
            </a:r>
            <a:r>
              <a:rPr b="1" lang="en" sz="1800">
                <a:solidFill>
                  <a:srgbClr val="003366"/>
                </a:solidFill>
                <a:latin typeface="Courier New"/>
                <a:ea typeface="Courier New"/>
                <a:cs typeface="Courier New"/>
                <a:sym typeface="Courier New"/>
              </a:rPr>
              <a:t>IN</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VARCHAR2</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IS</a:t>
            </a:r>
          </a:p>
          <a:p>
            <a:pPr lvl="0" rtl="0">
              <a:lnSpc>
                <a:spcPct val="115000"/>
              </a:lnSpc>
              <a:spcBef>
                <a:spcPts val="0"/>
              </a:spcBef>
              <a:buNone/>
            </a:pPr>
            <a:r>
              <a:rPr b="1" lang="en" sz="1800">
                <a:solidFill>
                  <a:srgbClr val="003366"/>
                </a:solidFill>
                <a:latin typeface="Courier New"/>
                <a:ea typeface="Courier New"/>
                <a:cs typeface="Courier New"/>
                <a:sym typeface="Courier New"/>
              </a:rPr>
              <a:t>BEGIN</a:t>
            </a:r>
          </a:p>
          <a:p>
            <a:pPr lvl="0" rtl="0">
              <a:lnSpc>
                <a:spcPct val="115000"/>
              </a:lnSpc>
              <a:spcBef>
                <a:spcPts val="0"/>
              </a:spcBef>
              <a:buNone/>
            </a:pPr>
            <a:r>
              <a:rPr lang="en" sz="1800">
                <a:solidFill>
                  <a:srgbClr val="000080"/>
                </a:solidFill>
                <a:latin typeface="Courier New"/>
                <a:ea typeface="Courier New"/>
                <a:cs typeface="Courier New"/>
                <a:sym typeface="Courier New"/>
              </a:rPr>
              <a:t>   dbms_output.put_line(i_str);</a:t>
            </a:r>
          </a:p>
          <a:p>
            <a:pPr lvl="0" rtl="0">
              <a:lnSpc>
                <a:spcPct val="115000"/>
              </a:lnSpc>
              <a:spcBef>
                <a:spcPts val="0"/>
              </a:spcBef>
              <a:buNone/>
            </a:pP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 pr;</a:t>
            </a:r>
          </a:p>
          <a:p>
            <a:pPr lvl="0" rtl="0">
              <a:lnSpc>
                <a:spcPct val="115000"/>
              </a:lnSpc>
              <a:spcBef>
                <a:spcPts val="0"/>
              </a:spcBef>
              <a:buNone/>
            </a:pPr>
            <a:r>
              <a:rPr lang="en" sz="1800">
                <a:solidFill>
                  <a:srgbClr val="000080"/>
                </a:solidFill>
                <a:latin typeface="Courier New"/>
                <a:ea typeface="Courier New"/>
                <a:cs typeface="Courier New"/>
                <a:sym typeface="Courier New"/>
              </a:rPr>
              <a:t>/</a:t>
            </a:r>
          </a:p>
        </p:txBody>
      </p:sp>
      <p:sp>
        <p:nvSpPr>
          <p:cNvPr id="267" name="Shape 267"/>
          <p:cNvSpPr txBox="1"/>
          <p:nvPr/>
        </p:nvSpPr>
        <p:spPr>
          <a:xfrm>
            <a:off x="406950" y="3917700"/>
            <a:ext cx="8229600" cy="813600"/>
          </a:xfrm>
          <a:prstGeom prst="rect">
            <a:avLst/>
          </a:prstGeom>
          <a:solidFill>
            <a:srgbClr val="D9D9D9"/>
          </a:solidFill>
          <a:ln>
            <a:noFill/>
          </a:ln>
        </p:spPr>
        <p:txBody>
          <a:bodyPr anchorCtr="0" anchor="ctr" bIns="91425" lIns="91425" rIns="91425" tIns="91425">
            <a:noAutofit/>
          </a:bodyPr>
          <a:lstStyle/>
          <a:p>
            <a:pPr lvl="0" rtl="0">
              <a:lnSpc>
                <a:spcPct val="115000"/>
              </a:lnSpc>
              <a:spcBef>
                <a:spcPts val="0"/>
              </a:spcBef>
              <a:buNone/>
            </a:pPr>
            <a:r>
              <a:rPr lang="en" sz="1800">
                <a:latin typeface="Courier New"/>
                <a:ea typeface="Courier New"/>
                <a:cs typeface="Courier New"/>
                <a:sym typeface="Courier New"/>
              </a:rPr>
              <a:t>SQL&gt; </a:t>
            </a:r>
          </a:p>
          <a:p>
            <a:pPr lvl="0" rtl="0">
              <a:lnSpc>
                <a:spcPct val="115000"/>
              </a:lnSpc>
              <a:spcBef>
                <a:spcPts val="0"/>
              </a:spcBef>
              <a:buNone/>
            </a:pPr>
            <a:r>
              <a:rPr lang="en" sz="1800">
                <a:latin typeface="Courier New"/>
                <a:ea typeface="Courier New"/>
                <a:cs typeface="Courier New"/>
                <a:sym typeface="Courier New"/>
              </a:rPr>
              <a:t>Procedure created</a:t>
            </a:r>
          </a:p>
        </p:txBody>
      </p:sp>
    </p:spTree>
  </p:cSld>
  <p:clrMapOvr>
    <a:masterClrMapping/>
  </p:clrMapOvr>
  <p:transition spd="slow">
    <p:cut/>
  </p:transition>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1" name="Shape 2101"/>
        <p:cNvGrpSpPr/>
        <p:nvPr/>
      </p:nvGrpSpPr>
      <p:grpSpPr>
        <a:xfrm>
          <a:off x="0" y="0"/>
          <a:ext cx="0" cy="0"/>
          <a:chOff x="0" y="0"/>
          <a:chExt cx="0" cy="0"/>
        </a:xfrm>
      </p:grpSpPr>
      <p:sp>
        <p:nvSpPr>
          <p:cNvPr id="2102" name="Shape 210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File Comparison</a:t>
            </a:r>
          </a:p>
        </p:txBody>
      </p:sp>
      <p:sp>
        <p:nvSpPr>
          <p:cNvPr id="2103" name="Shape 210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In 2011 I compared ~30 text/file comparison tools</a:t>
            </a:r>
          </a:p>
          <a:p>
            <a:pPr indent="-228600" lvl="0" marL="457200" rtl="0">
              <a:spcBef>
                <a:spcPts val="0"/>
              </a:spcBef>
            </a:pPr>
            <a:r>
              <a:rPr lang="en"/>
              <a:t>Had a small set of requirements</a:t>
            </a:r>
          </a:p>
          <a:p>
            <a:pPr indent="-228600" lvl="0" marL="457200" rtl="0">
              <a:spcBef>
                <a:spcPts val="0"/>
              </a:spcBef>
            </a:pPr>
            <a:r>
              <a:rPr lang="en"/>
              <a:t>Most did not pass, even commercial tools</a:t>
            </a:r>
          </a:p>
          <a:p>
            <a:pPr indent="-228600" lvl="0" marL="457200" rtl="0">
              <a:spcBef>
                <a:spcPts val="0"/>
              </a:spcBef>
            </a:pPr>
            <a:r>
              <a:rPr lang="en"/>
              <a:t>Best for little to no cost were:</a:t>
            </a:r>
          </a:p>
          <a:p>
            <a:pPr indent="-228600" lvl="1" marL="914400" rtl="0">
              <a:spcBef>
                <a:spcPts val="0"/>
              </a:spcBef>
            </a:pPr>
            <a:r>
              <a:rPr lang="en" u="sng">
                <a:solidFill>
                  <a:schemeClr val="hlink"/>
                </a:solidFill>
                <a:hlinkClick r:id="rId3"/>
              </a:rPr>
              <a:t>CompareIt!</a:t>
            </a:r>
            <a:r>
              <a:rPr lang="en"/>
              <a:t> by Grigsoft</a:t>
            </a:r>
          </a:p>
          <a:p>
            <a:pPr indent="-228600" lvl="1" marL="914400" rtl="0">
              <a:spcBef>
                <a:spcPts val="0"/>
              </a:spcBef>
            </a:pPr>
            <a:r>
              <a:rPr lang="en" u="sng">
                <a:solidFill>
                  <a:schemeClr val="hlink"/>
                </a:solidFill>
                <a:hlinkClick r:id="rId4"/>
              </a:rPr>
              <a:t>WinMerge </a:t>
            </a:r>
            <a:r>
              <a:rPr lang="en"/>
              <a:t>open source SourceForge project</a:t>
            </a:r>
          </a:p>
        </p:txBody>
      </p:sp>
    </p:spTree>
  </p:cSld>
  <p:clrMapOvr>
    <a:masterClrMapping/>
  </p:clrMapOvr>
  <p:transition spd="slow">
    <p:cut/>
  </p:transition>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7" name="Shape 2107"/>
        <p:cNvGrpSpPr/>
        <p:nvPr/>
      </p:nvGrpSpPr>
      <p:grpSpPr>
        <a:xfrm>
          <a:off x="0" y="0"/>
          <a:ext cx="0" cy="0"/>
          <a:chOff x="0" y="0"/>
          <a:chExt cx="0" cy="0"/>
        </a:xfrm>
      </p:grpSpPr>
      <p:sp>
        <p:nvSpPr>
          <p:cNvPr id="2108" name="Shape 210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Templates</a:t>
            </a:r>
          </a:p>
        </p:txBody>
      </p:sp>
      <p:sp>
        <p:nvSpPr>
          <p:cNvPr id="2109" name="Shape 210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Most PL/SQL IDEs come with a default set of templates and frequent code/code completion features</a:t>
            </a:r>
          </a:p>
          <a:p>
            <a:pPr indent="-228600" lvl="0" marL="457200" rtl="0">
              <a:spcBef>
                <a:spcPts val="0"/>
              </a:spcBef>
            </a:pPr>
            <a:r>
              <a:rPr lang="en"/>
              <a:t>Best if the IDE can be pointed to a single, networked template, formatting rules, and password collection</a:t>
            </a:r>
          </a:p>
          <a:p>
            <a:pPr indent="-228600" lvl="1" marL="914400" rtl="0">
              <a:spcBef>
                <a:spcPts val="0"/>
              </a:spcBef>
            </a:pPr>
            <a:r>
              <a:rPr lang="en"/>
              <a:t>Approved changes are immediately shared by all</a:t>
            </a:r>
          </a:p>
          <a:p>
            <a:pPr indent="-228600" lvl="0" marL="457200" rtl="0">
              <a:spcBef>
                <a:spcPts val="0"/>
              </a:spcBef>
            </a:pPr>
            <a:r>
              <a:rPr lang="en"/>
              <a:t>I love the rich template language in Allround Automations’ PL/SQL Developer IDE</a:t>
            </a:r>
          </a:p>
          <a:p>
            <a:pPr indent="-228600" lvl="1" marL="914400" rtl="0">
              <a:spcBef>
                <a:spcPts val="0"/>
              </a:spcBef>
            </a:pPr>
            <a:r>
              <a:rPr lang="en"/>
              <a:t>See the templates in Appendix A of the </a:t>
            </a:r>
            <a:r>
              <a:rPr lang="en" u="sng">
                <a:solidFill>
                  <a:schemeClr val="hlink"/>
                </a:solidFill>
                <a:hlinkClick r:id="rId3"/>
              </a:rPr>
              <a:t>PL/SQL Programming Standards pdf</a:t>
            </a:r>
            <a:r>
              <a:rPr lang="en"/>
              <a:t> mentioned 5 slides ago</a:t>
            </a:r>
          </a:p>
        </p:txBody>
      </p:sp>
    </p:spTree>
  </p:cSld>
  <p:clrMapOvr>
    <a:masterClrMapping/>
  </p:clrMapOvr>
  <p:transition spd="slow">
    <p:cut/>
  </p:transition>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3" name="Shape 2113"/>
        <p:cNvGrpSpPr/>
        <p:nvPr/>
      </p:nvGrpSpPr>
      <p:grpSpPr>
        <a:xfrm>
          <a:off x="0" y="0"/>
          <a:ext cx="0" cy="0"/>
          <a:chOff x="0" y="0"/>
          <a:chExt cx="0" cy="0"/>
        </a:xfrm>
      </p:grpSpPr>
      <p:sp>
        <p:nvSpPr>
          <p:cNvPr id="2114" name="Shape 211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Templates  &amp; Tools: Other Tools</a:t>
            </a:r>
          </a:p>
        </p:txBody>
      </p:sp>
      <p:sp>
        <p:nvSpPr>
          <p:cNvPr id="2115" name="Shape 2115"/>
          <p:cNvSpPr txBox="1"/>
          <p:nvPr>
            <p:ph idx="1" type="body"/>
          </p:nvPr>
        </p:nvSpPr>
        <p:spPr>
          <a:xfrm>
            <a:off x="108900" y="634800"/>
            <a:ext cx="8934599" cy="4455899"/>
          </a:xfrm>
          <a:prstGeom prst="rect">
            <a:avLst/>
          </a:prstGeom>
        </p:spPr>
        <p:txBody>
          <a:bodyPr anchorCtr="0" anchor="t" bIns="91425" lIns="91425" rIns="91425" tIns="91425">
            <a:noAutofit/>
          </a:bodyPr>
          <a:lstStyle/>
          <a:p>
            <a:pPr indent="-228600" lvl="0" marL="457200" rtl="0">
              <a:spcBef>
                <a:spcPts val="0"/>
              </a:spcBef>
            </a:pPr>
            <a:r>
              <a:rPr lang="en"/>
              <a:t>If you’re on Apple, I’m no help</a:t>
            </a:r>
          </a:p>
          <a:p>
            <a:pPr lvl="0" rtl="0">
              <a:spcBef>
                <a:spcPts val="0"/>
              </a:spcBef>
              <a:buNone/>
            </a:pPr>
            <a:r>
              <a:rPr lang="en"/>
              <a:t>Other free* productivity helpers I use and love:</a:t>
            </a:r>
          </a:p>
          <a:p>
            <a:pPr indent="-381000" lvl="0" marL="457200" rtl="0">
              <a:spcBef>
                <a:spcPts val="0"/>
              </a:spcBef>
              <a:buSzPct val="100000"/>
            </a:pPr>
            <a:r>
              <a:rPr lang="en" sz="2400" u="sng">
                <a:solidFill>
                  <a:schemeClr val="hlink"/>
                </a:solidFill>
                <a:hlinkClick r:id="rId3"/>
              </a:rPr>
              <a:t>Cygwin </a:t>
            </a:r>
            <a:r>
              <a:rPr lang="en" sz="2400"/>
              <a:t>- linux terminal power on Windows</a:t>
            </a:r>
          </a:p>
          <a:p>
            <a:pPr indent="-381000" lvl="0" marL="457200" rtl="0">
              <a:spcBef>
                <a:spcPts val="0"/>
              </a:spcBef>
              <a:buSzPct val="100000"/>
            </a:pPr>
            <a:r>
              <a:rPr lang="en" sz="2400" u="sng">
                <a:solidFill>
                  <a:schemeClr val="hlink"/>
                </a:solidFill>
                <a:hlinkClick r:id="rId4"/>
              </a:rPr>
              <a:t>Ditto </a:t>
            </a:r>
            <a:r>
              <a:rPr lang="en" sz="2400"/>
              <a:t>- deep clipboard</a:t>
            </a:r>
          </a:p>
          <a:p>
            <a:pPr indent="-381000" lvl="0" marL="457200" rtl="0">
              <a:spcBef>
                <a:spcPts val="0"/>
              </a:spcBef>
              <a:buSzPct val="100000"/>
            </a:pPr>
            <a:r>
              <a:rPr lang="en" sz="2400" u="sng">
                <a:solidFill>
                  <a:schemeClr val="hlink"/>
                </a:solidFill>
                <a:hlinkClick r:id="rId5"/>
              </a:rPr>
              <a:t>DuckLink </a:t>
            </a:r>
            <a:r>
              <a:rPr lang="en" sz="2400"/>
              <a:t>- rich screen capture tool</a:t>
            </a:r>
          </a:p>
          <a:p>
            <a:pPr indent="-381000" lvl="0" marL="457200" rtl="0">
              <a:spcBef>
                <a:spcPts val="0"/>
              </a:spcBef>
              <a:buSzPct val="100000"/>
            </a:pPr>
            <a:r>
              <a:rPr lang="en" sz="2400" u="sng">
                <a:solidFill>
                  <a:schemeClr val="hlink"/>
                </a:solidFill>
                <a:hlinkClick r:id="rId6"/>
              </a:rPr>
              <a:t>FileZilla </a:t>
            </a:r>
            <a:r>
              <a:rPr lang="en" sz="2400"/>
              <a:t>- ftp client</a:t>
            </a:r>
          </a:p>
          <a:p>
            <a:pPr indent="-381000" lvl="0" marL="457200" rtl="0">
              <a:spcBef>
                <a:spcPts val="0"/>
              </a:spcBef>
              <a:buSzPct val="100000"/>
            </a:pPr>
            <a:r>
              <a:rPr lang="en" sz="2400" u="sng">
                <a:solidFill>
                  <a:schemeClr val="hlink"/>
                </a:solidFill>
                <a:hlinkClick r:id="rId7"/>
              </a:rPr>
              <a:t>FreeCommander</a:t>
            </a:r>
            <a:r>
              <a:rPr lang="en" sz="2400"/>
              <a:t> XE - powerful file explorer</a:t>
            </a:r>
          </a:p>
          <a:p>
            <a:pPr indent="-381000" lvl="0" marL="457200" rtl="0">
              <a:spcBef>
                <a:spcPts val="0"/>
              </a:spcBef>
              <a:buSzPct val="100000"/>
            </a:pPr>
            <a:r>
              <a:rPr lang="en" sz="2400" u="sng">
                <a:solidFill>
                  <a:schemeClr val="hlink"/>
                </a:solidFill>
                <a:hlinkClick r:id="rId8"/>
              </a:rPr>
              <a:t>KeePass </a:t>
            </a:r>
            <a:r>
              <a:rPr lang="en" sz="2400"/>
              <a:t>- password safe</a:t>
            </a:r>
          </a:p>
          <a:p>
            <a:pPr indent="-381000" lvl="0" marL="457200" rtl="0">
              <a:spcBef>
                <a:spcPts val="0"/>
              </a:spcBef>
              <a:buSzPct val="100000"/>
            </a:pPr>
            <a:r>
              <a:rPr lang="en" sz="2400" u="sng">
                <a:solidFill>
                  <a:schemeClr val="hlink"/>
                </a:solidFill>
                <a:hlinkClick r:id="rId9"/>
              </a:rPr>
              <a:t>MobaXterm</a:t>
            </a:r>
            <a:r>
              <a:rPr lang="en" sz="2400"/>
              <a:t>/</a:t>
            </a:r>
            <a:r>
              <a:rPr lang="en" sz="2400" u="sng">
                <a:solidFill>
                  <a:schemeClr val="hlink"/>
                </a:solidFill>
                <a:hlinkClick r:id="rId10"/>
              </a:rPr>
              <a:t>PuTTY</a:t>
            </a:r>
            <a:r>
              <a:rPr lang="en" sz="2400"/>
              <a:t> - *nix terminal manager</a:t>
            </a:r>
          </a:p>
          <a:p>
            <a:pPr indent="-381000" lvl="0" marL="457200" rtl="0">
              <a:spcBef>
                <a:spcPts val="0"/>
              </a:spcBef>
              <a:buSzPct val="100000"/>
            </a:pPr>
            <a:r>
              <a:rPr lang="en" sz="2400" u="sng">
                <a:solidFill>
                  <a:schemeClr val="hlink"/>
                </a:solidFill>
                <a:hlinkClick r:id="rId11"/>
              </a:rPr>
              <a:t>Notepad++</a:t>
            </a:r>
            <a:r>
              <a:rPr lang="en" sz="2400"/>
              <a:t> - text editor</a:t>
            </a:r>
          </a:p>
          <a:p>
            <a:pPr indent="-381000" lvl="0" marL="457200" rtl="0">
              <a:spcBef>
                <a:spcPts val="0"/>
              </a:spcBef>
              <a:buSzPct val="100000"/>
            </a:pPr>
            <a:r>
              <a:rPr lang="en" sz="2400"/>
              <a:t>OneNote/</a:t>
            </a:r>
            <a:r>
              <a:rPr lang="en" sz="2400" u="sng">
                <a:solidFill>
                  <a:schemeClr val="hlink"/>
                </a:solidFill>
                <a:hlinkClick r:id="rId12"/>
              </a:rPr>
              <a:t>EverNote</a:t>
            </a:r>
            <a:r>
              <a:rPr lang="en" sz="2400"/>
              <a:t> - do-everything notekeeper</a:t>
            </a:r>
          </a:p>
        </p:txBody>
      </p:sp>
    </p:spTree>
  </p:cSld>
  <p:clrMapOvr>
    <a:masterClrMapping/>
  </p:clrMapOvr>
  <p:transition spd="slow">
    <p:cut/>
  </p:transition>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9" name="Shape 2119"/>
        <p:cNvGrpSpPr/>
        <p:nvPr/>
      </p:nvGrpSpPr>
      <p:grpSpPr>
        <a:xfrm>
          <a:off x="0" y="0"/>
          <a:ext cx="0" cy="0"/>
          <a:chOff x="0" y="0"/>
          <a:chExt cx="0" cy="0"/>
        </a:xfrm>
      </p:grpSpPr>
      <p:sp>
        <p:nvSpPr>
          <p:cNvPr id="2120" name="Shape 212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Oracle Application Development</a:t>
            </a:r>
          </a:p>
        </p:txBody>
      </p:sp>
      <p:sp>
        <p:nvSpPr>
          <p:cNvPr id="2121" name="Shape 2121"/>
          <p:cNvSpPr txBox="1"/>
          <p:nvPr>
            <p:ph idx="1" type="body"/>
          </p:nvPr>
        </p:nvSpPr>
        <p:spPr>
          <a:xfrm>
            <a:off x="108900" y="634800"/>
            <a:ext cx="8934599" cy="4508700"/>
          </a:xfrm>
          <a:prstGeom prst="rect">
            <a:avLst/>
          </a:prstGeom>
        </p:spPr>
        <p:txBody>
          <a:bodyPr anchorCtr="0" anchor="t" bIns="91425" lIns="91425" rIns="91425" tIns="91425">
            <a:noAutofit/>
          </a:bodyPr>
          <a:lstStyle/>
          <a:p>
            <a:pPr lvl="0" rtl="0">
              <a:spcBef>
                <a:spcPts val="0"/>
              </a:spcBef>
              <a:buNone/>
            </a:pPr>
            <a:r>
              <a:rPr lang="en" sz="2200"/>
              <a:t>There are other aspects and tools of database development that have not been covered here, each of which could occupy 4 to 8 hours just becoming familiar with all the features. You are encouraged to investigate these areas on your own:</a:t>
            </a:r>
          </a:p>
          <a:p>
            <a:pPr indent="-323850" lvl="0" marL="457200" rtl="0">
              <a:spcBef>
                <a:spcPts val="0"/>
              </a:spcBef>
              <a:buSzPct val="100000"/>
              <a:buChar char="●"/>
            </a:pPr>
            <a:r>
              <a:rPr lang="en" sz="1500" u="sng">
                <a:solidFill>
                  <a:schemeClr val="hlink"/>
                </a:solidFill>
                <a:hlinkClick r:id="rId3"/>
              </a:rPr>
              <a:t>Edition-based Redefinition</a:t>
            </a:r>
          </a:p>
          <a:p>
            <a:pPr indent="-323850" lvl="0" marL="457200" rtl="0">
              <a:spcBef>
                <a:spcPts val="0"/>
              </a:spcBef>
              <a:buSzPct val="100000"/>
              <a:buChar char="●"/>
            </a:pPr>
            <a:r>
              <a:rPr lang="en" sz="1500" u="sng">
                <a:solidFill>
                  <a:schemeClr val="hlink"/>
                </a:solidFill>
                <a:hlinkClick r:id="rId4"/>
              </a:rPr>
              <a:t>Continuous Query Notification</a:t>
            </a:r>
          </a:p>
          <a:p>
            <a:pPr indent="-323850" lvl="0" marL="457200" rtl="0">
              <a:spcBef>
                <a:spcPts val="0"/>
              </a:spcBef>
              <a:buSzPct val="100000"/>
              <a:buChar char="●"/>
            </a:pPr>
            <a:r>
              <a:rPr lang="en" sz="1500" u="sng">
                <a:solidFill>
                  <a:schemeClr val="hlink"/>
                </a:solidFill>
                <a:hlinkClick r:id="rId5"/>
              </a:rPr>
              <a:t>Data replication, asynchronous transactions and queues</a:t>
            </a:r>
          </a:p>
          <a:p>
            <a:pPr indent="-323850" lvl="0" marL="457200" rtl="0">
              <a:spcBef>
                <a:spcPts val="0"/>
              </a:spcBef>
              <a:buSzPct val="100000"/>
              <a:buChar char="●"/>
            </a:pPr>
            <a:r>
              <a:rPr lang="en" sz="1500" u="sng">
                <a:solidFill>
                  <a:schemeClr val="hlink"/>
                </a:solidFill>
                <a:hlinkClick r:id="rId6"/>
              </a:rPr>
              <a:t>Publish/subscribe</a:t>
            </a:r>
          </a:p>
          <a:p>
            <a:pPr indent="-323850" lvl="0" marL="457200" rtl="0">
              <a:spcBef>
                <a:spcPts val="0"/>
              </a:spcBef>
              <a:buSzPct val="100000"/>
              <a:buChar char="●"/>
            </a:pPr>
            <a:r>
              <a:rPr lang="en" sz="1500" u="sng">
                <a:solidFill>
                  <a:schemeClr val="hlink"/>
                </a:solidFill>
                <a:hlinkClick r:id="rId7"/>
              </a:rPr>
              <a:t>PL/Scope</a:t>
            </a:r>
            <a:r>
              <a:rPr lang="en" sz="1500"/>
              <a:t> and the </a:t>
            </a:r>
            <a:r>
              <a:rPr lang="en" sz="1500" u="sng">
                <a:solidFill>
                  <a:schemeClr val="hlink"/>
                </a:solidFill>
                <a:hlinkClick r:id="rId8"/>
              </a:rPr>
              <a:t>Hierarchical Profiler</a:t>
            </a:r>
          </a:p>
          <a:p>
            <a:pPr indent="-323850" lvl="0" marL="457200" rtl="0">
              <a:spcBef>
                <a:spcPts val="0"/>
              </a:spcBef>
              <a:buSzPct val="100000"/>
              <a:buChar char="●"/>
            </a:pPr>
            <a:r>
              <a:rPr lang="en" sz="1500" u="sng">
                <a:solidFill>
                  <a:schemeClr val="hlink"/>
                </a:solidFill>
                <a:hlinkClick r:id="rId9"/>
              </a:rPr>
              <a:t>Oracle Text</a:t>
            </a:r>
          </a:p>
          <a:p>
            <a:pPr indent="-323850" lvl="0" marL="457200" rtl="0">
              <a:spcBef>
                <a:spcPts val="0"/>
              </a:spcBef>
              <a:buSzPct val="100000"/>
              <a:buChar char="●"/>
            </a:pPr>
            <a:r>
              <a:rPr lang="en" sz="1500" u="sng">
                <a:solidFill>
                  <a:schemeClr val="hlink"/>
                </a:solidFill>
                <a:hlinkClick r:id="rId10"/>
              </a:rPr>
              <a:t>Object-relational features of Oracle</a:t>
            </a:r>
          </a:p>
          <a:p>
            <a:pPr indent="-323850" lvl="0" marL="457200" rtl="0">
              <a:spcBef>
                <a:spcPts val="0"/>
              </a:spcBef>
              <a:buSzPct val="100000"/>
              <a:buChar char="●"/>
            </a:pPr>
            <a:r>
              <a:rPr lang="en" sz="1500" u="sng">
                <a:solidFill>
                  <a:schemeClr val="hlink"/>
                </a:solidFill>
                <a:hlinkClick r:id="rId11"/>
              </a:rPr>
              <a:t>JSON and web services support</a:t>
            </a:r>
          </a:p>
          <a:p>
            <a:pPr indent="-323850" lvl="0" marL="457200" rtl="0">
              <a:spcBef>
                <a:spcPts val="0"/>
              </a:spcBef>
              <a:buSzPct val="100000"/>
              <a:buChar char="●"/>
            </a:pPr>
            <a:r>
              <a:rPr lang="en" sz="1500" u="sng">
                <a:solidFill>
                  <a:schemeClr val="hlink"/>
                </a:solidFill>
                <a:hlinkClick r:id="rId12"/>
              </a:rPr>
              <a:t>Application Express</a:t>
            </a:r>
            <a:r>
              <a:rPr lang="en" sz="1500"/>
              <a:t> (APEX)</a:t>
            </a:r>
          </a:p>
          <a:p>
            <a:pPr indent="-323850" lvl="0" marL="457200" rtl="0">
              <a:spcBef>
                <a:spcPts val="0"/>
              </a:spcBef>
              <a:buSzPct val="100000"/>
              <a:buChar char="●"/>
            </a:pPr>
            <a:r>
              <a:rPr lang="en" sz="1500" u="sng">
                <a:solidFill>
                  <a:schemeClr val="hlink"/>
                </a:solidFill>
                <a:hlinkClick r:id="rId13"/>
              </a:rPr>
              <a:t>Spatial </a:t>
            </a:r>
            <a:r>
              <a:rPr lang="en" sz="1500"/>
              <a:t>and </a:t>
            </a:r>
            <a:r>
              <a:rPr lang="en" sz="1500" u="sng">
                <a:solidFill>
                  <a:schemeClr val="hlink"/>
                </a:solidFill>
                <a:hlinkClick r:id="rId14"/>
              </a:rPr>
              <a:t>Multimedia</a:t>
            </a:r>
          </a:p>
          <a:p>
            <a:pPr indent="-323850" lvl="0" marL="457200" rtl="0">
              <a:spcBef>
                <a:spcPts val="0"/>
              </a:spcBef>
              <a:buSzPct val="100000"/>
              <a:buChar char="●"/>
            </a:pPr>
            <a:r>
              <a:rPr lang="en" sz="1500" u="sng">
                <a:solidFill>
                  <a:schemeClr val="hlink"/>
                </a:solidFill>
                <a:hlinkClick r:id="rId15"/>
              </a:rPr>
              <a:t>XML</a:t>
            </a:r>
            <a:r>
              <a:rPr lang="en" sz="1500"/>
              <a:t>, </a:t>
            </a:r>
            <a:r>
              <a:rPr lang="en" sz="1500" u="sng">
                <a:solidFill>
                  <a:schemeClr val="hlink"/>
                </a:solidFill>
                <a:hlinkClick r:id="rId16"/>
              </a:rPr>
              <a:t>.NET</a:t>
            </a:r>
            <a:r>
              <a:rPr lang="en" sz="1500"/>
              <a:t>, </a:t>
            </a:r>
            <a:r>
              <a:rPr lang="en" sz="1500" u="sng">
                <a:solidFill>
                  <a:schemeClr val="hlink"/>
                </a:solidFill>
                <a:hlinkClick r:id="rId17"/>
              </a:rPr>
              <a:t>Java</a:t>
            </a:r>
            <a:r>
              <a:rPr lang="en" sz="1500"/>
              <a:t> and </a:t>
            </a:r>
            <a:r>
              <a:rPr lang="en" sz="1500" u="sng">
                <a:solidFill>
                  <a:schemeClr val="hlink"/>
                </a:solidFill>
                <a:hlinkClick r:id="rId18"/>
              </a:rPr>
              <a:t>JDBC</a:t>
            </a:r>
          </a:p>
          <a:p>
            <a:pPr indent="-323850" lvl="0" marL="457200">
              <a:spcBef>
                <a:spcPts val="0"/>
              </a:spcBef>
              <a:buSzPct val="100000"/>
              <a:buChar char="●"/>
            </a:pPr>
            <a:r>
              <a:rPr lang="en" sz="1500" u="sng">
                <a:solidFill>
                  <a:schemeClr val="hlink"/>
                </a:solidFill>
                <a:hlinkClick r:id="rId19"/>
              </a:rPr>
              <a:t>Globalization/i18n</a:t>
            </a:r>
            <a:r>
              <a:rPr lang="en" sz="1500"/>
              <a:t> features and more</a:t>
            </a:r>
          </a:p>
        </p:txBody>
      </p:sp>
    </p:spTree>
  </p:cSld>
  <p:clrMapOvr>
    <a:masterClrMapping/>
  </p:clrMapOvr>
  <p:transition spd="slow">
    <p:cut/>
  </p:transition>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5" name="Shape 2125"/>
        <p:cNvGrpSpPr/>
        <p:nvPr/>
      </p:nvGrpSpPr>
      <p:grpSpPr>
        <a:xfrm>
          <a:off x="0" y="0"/>
          <a:ext cx="0" cy="0"/>
          <a:chOff x="0" y="0"/>
          <a:chExt cx="0" cy="0"/>
        </a:xfrm>
      </p:grpSpPr>
      <p:sp>
        <p:nvSpPr>
          <p:cNvPr id="2126" name="Shape 212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Some Parting Hard-won Lessons</a:t>
            </a:r>
          </a:p>
        </p:txBody>
      </p:sp>
      <p:sp>
        <p:nvSpPr>
          <p:cNvPr id="2127" name="Shape 212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lr>
                <a:srgbClr val="F1C232"/>
              </a:buClr>
            </a:pPr>
            <a:r>
              <a:rPr lang="en">
                <a:solidFill>
                  <a:srgbClr val="F1C232"/>
                </a:solidFill>
              </a:rPr>
              <a:t>Model data correctly first. Then make it friendly</a:t>
            </a:r>
            <a:r>
              <a:rPr baseline="30000" lang="en">
                <a:solidFill>
                  <a:srgbClr val="F1C232"/>
                </a:solidFill>
              </a:rPr>
              <a:t>1</a:t>
            </a:r>
            <a:r>
              <a:rPr lang="en">
                <a:solidFill>
                  <a:srgbClr val="F1C232"/>
                </a:solidFill>
              </a:rPr>
              <a:t>.</a:t>
            </a:r>
          </a:p>
          <a:p>
            <a:pPr indent="-228600" lvl="0" marL="457200" rtl="0">
              <a:spcBef>
                <a:spcPts val="0"/>
              </a:spcBef>
              <a:buClr>
                <a:srgbClr val="F1C232"/>
              </a:buClr>
            </a:pPr>
            <a:r>
              <a:rPr lang="en">
                <a:solidFill>
                  <a:srgbClr val="F1C232"/>
                </a:solidFill>
              </a:rPr>
              <a:t>Get another pair of eyes on it.</a:t>
            </a:r>
          </a:p>
          <a:p>
            <a:pPr indent="-228600" lvl="0" marL="457200" rtl="0">
              <a:spcBef>
                <a:spcPts val="0"/>
              </a:spcBef>
              <a:buClr>
                <a:srgbClr val="F1C232"/>
              </a:buClr>
            </a:pPr>
            <a:r>
              <a:rPr lang="en">
                <a:solidFill>
                  <a:srgbClr val="F1C232"/>
                </a:solidFill>
              </a:rPr>
              <a:t>Involve users early and often.</a:t>
            </a:r>
          </a:p>
          <a:p>
            <a:pPr indent="-228600" lvl="0" marL="457200" rtl="0">
              <a:spcBef>
                <a:spcPts val="0"/>
              </a:spcBef>
              <a:buClr>
                <a:srgbClr val="F1C232"/>
              </a:buClr>
            </a:pPr>
            <a:r>
              <a:rPr lang="en">
                <a:solidFill>
                  <a:srgbClr val="F1C232"/>
                </a:solidFill>
              </a:rPr>
              <a:t>Reduce and Reuse. Don’t Repeat.</a:t>
            </a:r>
          </a:p>
          <a:p>
            <a:pPr indent="-228600" lvl="0" marL="457200" rtl="0">
              <a:spcBef>
                <a:spcPts val="0"/>
              </a:spcBef>
              <a:buClr>
                <a:srgbClr val="F1C232"/>
              </a:buClr>
            </a:pPr>
            <a:r>
              <a:rPr lang="en">
                <a:solidFill>
                  <a:srgbClr val="F1C232"/>
                </a:solidFill>
              </a:rPr>
              <a:t>Test with plenty of dirty data.</a:t>
            </a:r>
          </a:p>
          <a:p>
            <a:pPr indent="-228600" lvl="0" marL="457200" rtl="0">
              <a:spcBef>
                <a:spcPts val="0"/>
              </a:spcBef>
              <a:buClr>
                <a:srgbClr val="F1C232"/>
              </a:buClr>
            </a:pPr>
            <a:r>
              <a:rPr lang="en">
                <a:solidFill>
                  <a:srgbClr val="F1C232"/>
                </a:solidFill>
              </a:rPr>
              <a:t>Document it well.</a:t>
            </a:r>
          </a:p>
          <a:p>
            <a:pPr indent="-228600" lvl="0" marL="457200" rtl="0">
              <a:spcBef>
                <a:spcPts val="0"/>
              </a:spcBef>
              <a:buClr>
                <a:srgbClr val="F1C232"/>
              </a:buClr>
            </a:pPr>
            <a:r>
              <a:rPr lang="en">
                <a:solidFill>
                  <a:srgbClr val="F1C232"/>
                </a:solidFill>
              </a:rPr>
              <a:t>Simplify.</a:t>
            </a:r>
          </a:p>
        </p:txBody>
      </p:sp>
    </p:spTree>
  </p:cSld>
  <p:clrMapOvr>
    <a:masterClrMapping/>
  </p:clrMapOvr>
  <p:transition spd="slow">
    <p:cut/>
  </p:transition>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1" name="Shape 2131"/>
        <p:cNvGrpSpPr/>
        <p:nvPr/>
      </p:nvGrpSpPr>
      <p:grpSpPr>
        <a:xfrm>
          <a:off x="0" y="0"/>
          <a:ext cx="0" cy="0"/>
          <a:chOff x="0" y="0"/>
          <a:chExt cx="0" cy="0"/>
        </a:xfrm>
      </p:grpSpPr>
      <p:sp>
        <p:nvSpPr>
          <p:cNvPr id="2132" name="Shape 213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t/>
            </a:r>
            <a:endParaRPr/>
          </a:p>
        </p:txBody>
      </p:sp>
      <p:sp>
        <p:nvSpPr>
          <p:cNvPr id="2133" name="Shape 2133"/>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rPr lang="en"/>
              <a:t>End Part 2</a:t>
            </a: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273" name="Shape 273"/>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chemeClr val="accent2"/>
              </a:buClr>
              <a:buSzPct val="100000"/>
              <a:buChar char="●"/>
            </a:pPr>
            <a:r>
              <a:rPr b="1" lang="en" sz="2400">
                <a:solidFill>
                  <a:schemeClr val="accent2"/>
                </a:solidFill>
              </a:rPr>
              <a:t>Data Types</a:t>
            </a:r>
          </a:p>
          <a:p>
            <a:pPr indent="-381000" lvl="0" marL="457200" rtl="0">
              <a:spcBef>
                <a:spcPts val="0"/>
              </a:spcBef>
              <a:buSzPct val="100000"/>
              <a:buChar char="●"/>
            </a:pPr>
            <a:r>
              <a:rPr lang="en" sz="2400"/>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274" name="Shape 274"/>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Composite Data Types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a:t>
            </a:r>
          </a:p>
        </p:txBody>
      </p:sp>
      <p:sp>
        <p:nvSpPr>
          <p:cNvPr id="280" name="Shape 280"/>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The data type of a constant, parameter, variable or column determines:</a:t>
            </a:r>
          </a:p>
          <a:p>
            <a:pPr indent="-228600" lvl="0" marL="457200" rtl="0">
              <a:spcBef>
                <a:spcPts val="0"/>
              </a:spcBef>
              <a:buChar char="●"/>
            </a:pPr>
            <a:r>
              <a:rPr lang="en"/>
              <a:t>Format of bytes (character, numeric, date, binary, etc.)</a:t>
            </a:r>
          </a:p>
          <a:p>
            <a:pPr indent="-228600" lvl="0" marL="457200" rtl="0">
              <a:spcBef>
                <a:spcPts val="0"/>
              </a:spcBef>
              <a:buChar char="●"/>
            </a:pPr>
            <a:r>
              <a:rPr lang="en"/>
              <a:t>Length of bytes</a:t>
            </a:r>
          </a:p>
          <a:p>
            <a:pPr indent="-228600" lvl="0" marL="457200" rtl="0">
              <a:spcBef>
                <a:spcPts val="0"/>
              </a:spcBef>
              <a:buChar char="●"/>
            </a:pPr>
            <a:r>
              <a:rPr lang="en"/>
              <a:t>Allowable operations (addition, concatenation, etc.)</a:t>
            </a:r>
          </a:p>
          <a:p>
            <a:pPr indent="-228600" lvl="0" marL="457200" rtl="0">
              <a:spcBef>
                <a:spcPts val="0"/>
              </a:spcBef>
              <a:buChar char="●"/>
            </a:pPr>
            <a:r>
              <a:rPr lang="en"/>
              <a:t>Other attributes (precision, time zone, etc.)</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0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10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10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10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1000"/>
                                        <p:tgtEl>
                                          <p:spTgt spid="2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a:t>
            </a:r>
          </a:p>
        </p:txBody>
      </p:sp>
      <p:sp>
        <p:nvSpPr>
          <p:cNvPr id="286" name="Shape 286"/>
          <p:cNvSpPr txBox="1"/>
          <p:nvPr>
            <p:ph idx="1" type="body"/>
          </p:nvPr>
        </p:nvSpPr>
        <p:spPr>
          <a:xfrm>
            <a:off x="108900" y="634800"/>
            <a:ext cx="8934599" cy="4247699"/>
          </a:xfrm>
          <a:prstGeom prst="rect">
            <a:avLst/>
          </a:prstGeom>
        </p:spPr>
        <p:txBody>
          <a:bodyPr anchorCtr="0" anchor="ctr" bIns="91425" lIns="91425" rIns="91425" tIns="91425">
            <a:noAutofit/>
          </a:bodyPr>
          <a:lstStyle/>
          <a:p>
            <a:pPr lvl="0">
              <a:spcBef>
                <a:spcPts val="0"/>
              </a:spcBef>
              <a:buClr>
                <a:schemeClr val="dk1"/>
              </a:buClr>
              <a:buSzPct val="39285"/>
              <a:buFont typeface="Arial"/>
              <a:buNone/>
            </a:pPr>
            <a:r>
              <a:rPr lang="en"/>
              <a:t>Using the correct data type is an activity of good data modeling and programming, implicitly defining an integrity constraint that helps ensure the right kind of data is used.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a:t>
            </a:r>
          </a:p>
        </p:txBody>
      </p:sp>
      <p:sp>
        <p:nvSpPr>
          <p:cNvPr id="292" name="Shape 292"/>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We will cover</a:t>
            </a:r>
          </a:p>
          <a:p>
            <a:pPr indent="-228600" lvl="0" marL="457200" rtl="0">
              <a:spcBef>
                <a:spcPts val="0"/>
              </a:spcBef>
              <a:buChar char="●"/>
            </a:pPr>
            <a:r>
              <a:rPr lang="en"/>
              <a:t>Scalar (Simple) Data Types (Part 1)</a:t>
            </a:r>
          </a:p>
          <a:p>
            <a:pPr indent="-228600" lvl="0" marL="457200" rtl="0">
              <a:spcBef>
                <a:spcPts val="0"/>
              </a:spcBef>
              <a:buClr>
                <a:schemeClr val="accent1"/>
              </a:buClr>
              <a:buChar char="●"/>
            </a:pPr>
            <a:r>
              <a:rPr lang="en">
                <a:solidFill>
                  <a:schemeClr val="accent1"/>
                </a:solidFill>
              </a:rPr>
              <a:t>Composite Data Types (Part 2)</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Apologies</a:t>
            </a:r>
          </a:p>
        </p:txBody>
      </p:sp>
      <p:sp>
        <p:nvSpPr>
          <p:cNvPr id="298" name="Shape 298"/>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
                <a:solidFill>
                  <a:schemeClr val="dk1"/>
                </a:solidFill>
              </a:rPr>
              <a:t>Will not have time/space to examine:</a:t>
            </a:r>
          </a:p>
          <a:p>
            <a:pPr indent="-228600" lvl="0" marL="457200" rtl="0">
              <a:spcBef>
                <a:spcPts val="0"/>
              </a:spcBef>
              <a:buClr>
                <a:schemeClr val="dk1"/>
              </a:buClr>
              <a:buChar char="●"/>
            </a:pPr>
            <a:r>
              <a:rPr lang="en">
                <a:solidFill>
                  <a:schemeClr val="dk1"/>
                </a:solidFill>
              </a:rPr>
              <a:t>ROWID/UROWID</a:t>
            </a:r>
          </a:p>
          <a:p>
            <a:pPr indent="-228600" lvl="0" marL="457200" rtl="0">
              <a:spcBef>
                <a:spcPts val="0"/>
              </a:spcBef>
              <a:buClr>
                <a:schemeClr val="dk1"/>
              </a:buClr>
              <a:buChar char="●"/>
            </a:pPr>
            <a:r>
              <a:rPr lang="en">
                <a:solidFill>
                  <a:schemeClr val="dk1"/>
                </a:solidFill>
              </a:rPr>
              <a:t>INTERVAL YEAR TO MONTH/DAY TO SECOND</a:t>
            </a:r>
          </a:p>
          <a:p>
            <a:pPr indent="-228600" lvl="0" marL="457200" rtl="0">
              <a:spcBef>
                <a:spcPts val="0"/>
              </a:spcBef>
              <a:buClr>
                <a:schemeClr val="dk1"/>
              </a:buClr>
              <a:buChar char="●"/>
            </a:pPr>
            <a:r>
              <a:rPr lang="en">
                <a:solidFill>
                  <a:schemeClr val="dk1"/>
                </a:solidFill>
              </a:rPr>
              <a:t>Unicode types (NCHAR, NVARCHAR2, NCLOB)</a:t>
            </a:r>
          </a:p>
          <a:p>
            <a:pPr indent="-228600" lvl="0" marL="457200" rtl="0">
              <a:spcBef>
                <a:spcPts val="0"/>
              </a:spcBef>
              <a:buClr>
                <a:schemeClr val="dk1"/>
              </a:buClr>
              <a:buChar char="●"/>
            </a:pPr>
            <a:r>
              <a:rPr lang="en">
                <a:solidFill>
                  <a:schemeClr val="dk1"/>
                </a:solidFill>
              </a:rPr>
              <a:t>Large Objects (CLOB, BLOB, BFILE, etc.)</a:t>
            </a:r>
          </a:p>
          <a:p>
            <a:pPr indent="-228600" lvl="0" marL="457200" rtl="0">
              <a:spcBef>
                <a:spcPts val="0"/>
              </a:spcBef>
              <a:buClr>
                <a:schemeClr val="dk1"/>
              </a:buClr>
              <a:buChar char="●"/>
            </a:pPr>
            <a:r>
              <a:rPr lang="en">
                <a:solidFill>
                  <a:schemeClr val="dk1"/>
                </a:solidFill>
              </a:rPr>
              <a:t>RAW, LONG or LONG RAW</a:t>
            </a:r>
          </a:p>
          <a:p>
            <a:pPr indent="-228600" lvl="0" marL="457200" rtl="0">
              <a:spcBef>
                <a:spcPts val="0"/>
              </a:spcBef>
              <a:buClr>
                <a:schemeClr val="dk1"/>
              </a:buClr>
              <a:buChar char="●"/>
            </a:pPr>
            <a:r>
              <a:rPr lang="en">
                <a:solidFill>
                  <a:schemeClr val="dk1"/>
                </a:solidFill>
              </a:rPr>
              <a:t>User-defined/Abstract/Object data types</a:t>
            </a:r>
          </a:p>
          <a:p>
            <a:pPr indent="-228600" lvl="0" marL="457200" rtl="0">
              <a:spcBef>
                <a:spcPts val="0"/>
              </a:spcBef>
              <a:buClr>
                <a:schemeClr val="dk1"/>
              </a:buClr>
              <a:buChar char="●"/>
            </a:pPr>
            <a:r>
              <a:rPr lang="en">
                <a:solidFill>
                  <a:schemeClr val="dk1"/>
                </a:solidFill>
              </a:rPr>
              <a:t>AnyData, AnyType, AnyDataSet</a:t>
            </a:r>
          </a:p>
          <a:p>
            <a:pPr indent="-228600" lvl="0" marL="457200">
              <a:spcBef>
                <a:spcPts val="0"/>
              </a:spcBef>
              <a:buClr>
                <a:schemeClr val="dk1"/>
              </a:buClr>
              <a:buChar char="●"/>
            </a:pPr>
            <a:r>
              <a:rPr lang="en">
                <a:solidFill>
                  <a:schemeClr val="dk1"/>
                </a:solidFill>
              </a:rPr>
              <a:t>Spatial, Media, Still Image or XML types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“Scalar”</a:t>
            </a:r>
          </a:p>
        </p:txBody>
      </p:sp>
      <p:sp>
        <p:nvSpPr>
          <p:cNvPr id="304" name="Shape 30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SQL data types like:</a:t>
            </a:r>
          </a:p>
          <a:p>
            <a:pPr indent="-228600" lvl="1" marL="914400" rtl="0">
              <a:spcBef>
                <a:spcPts val="0"/>
              </a:spcBef>
              <a:buChar char="○"/>
            </a:pPr>
            <a:r>
              <a:rPr b="1" lang="en"/>
              <a:t>CHAR </a:t>
            </a:r>
            <a:r>
              <a:rPr lang="en"/>
              <a:t>and </a:t>
            </a:r>
            <a:r>
              <a:rPr b="1" lang="en"/>
              <a:t>VARCHAR2</a:t>
            </a:r>
          </a:p>
          <a:p>
            <a:pPr indent="-228600" lvl="1" marL="914400" rtl="0">
              <a:spcBef>
                <a:spcPts val="0"/>
              </a:spcBef>
              <a:buChar char="○"/>
            </a:pPr>
            <a:r>
              <a:rPr b="1" lang="en"/>
              <a:t>DATE </a:t>
            </a:r>
            <a:r>
              <a:rPr lang="en"/>
              <a:t>and </a:t>
            </a:r>
            <a:r>
              <a:rPr b="1" lang="en"/>
              <a:t>TIMESTAMP</a:t>
            </a:r>
          </a:p>
          <a:p>
            <a:pPr indent="-228600" lvl="1" marL="914400" rtl="0">
              <a:spcBef>
                <a:spcPts val="0"/>
              </a:spcBef>
              <a:buChar char="○"/>
            </a:pPr>
            <a:r>
              <a:rPr b="1" lang="en"/>
              <a:t>NUMBER</a:t>
            </a:r>
          </a:p>
          <a:p>
            <a:pPr indent="-228600" lvl="0" marL="457200" rtl="0">
              <a:spcBef>
                <a:spcPts val="0"/>
              </a:spcBef>
              <a:buChar char="●"/>
            </a:pPr>
            <a:r>
              <a:rPr lang="en"/>
              <a:t>PL/SQL data types like:</a:t>
            </a:r>
          </a:p>
          <a:p>
            <a:pPr indent="-228600" lvl="1" marL="914400" rtl="0">
              <a:spcBef>
                <a:spcPts val="0"/>
              </a:spcBef>
              <a:buClr>
                <a:srgbClr val="000000"/>
              </a:buClr>
              <a:buChar char="○"/>
            </a:pPr>
            <a:r>
              <a:rPr b="1" lang="en">
                <a:solidFill>
                  <a:srgbClr val="000000"/>
                </a:solidFill>
              </a:rPr>
              <a:t>BINARY_INTEGER, PLS_INTEGER and SIMPLE_INTEGER</a:t>
            </a:r>
          </a:p>
          <a:p>
            <a:pPr indent="-228600" lvl="1" marL="914400" rtl="0">
              <a:spcBef>
                <a:spcPts val="0"/>
              </a:spcBef>
              <a:buClr>
                <a:srgbClr val="000000"/>
              </a:buClr>
              <a:buChar char="○"/>
            </a:pPr>
            <a:r>
              <a:rPr b="1" lang="en">
                <a:solidFill>
                  <a:srgbClr val="000000"/>
                </a:solidFill>
              </a:rPr>
              <a:t>BOOLEAN</a:t>
            </a:r>
          </a:p>
          <a:p>
            <a:pPr indent="-228600" lvl="1" marL="914400" rtl="0">
              <a:spcBef>
                <a:spcPts val="0"/>
              </a:spcBef>
              <a:buClr>
                <a:srgbClr val="000000"/>
              </a:buClr>
              <a:buChar char="○"/>
            </a:pPr>
            <a:r>
              <a:rPr b="1" lang="en">
                <a:solidFill>
                  <a:srgbClr val="000000"/>
                </a:solidFill>
              </a:rPr>
              <a:t>REF CURSOR</a:t>
            </a:r>
          </a:p>
          <a:p>
            <a:pPr lvl="0">
              <a:spcBef>
                <a:spcPts val="0"/>
              </a:spcBef>
              <a:buNone/>
            </a:pPr>
            <a:r>
              <a:rPr lang="en"/>
              <a:t>See </a:t>
            </a:r>
            <a:r>
              <a:rPr lang="en" u="sng">
                <a:solidFill>
                  <a:schemeClr val="hlink"/>
                </a:solidFill>
                <a:hlinkClick r:id="rId3"/>
              </a:rPr>
              <a:t>this list</a:t>
            </a:r>
            <a:r>
              <a:rPr lang="en"/>
              <a:t> for all datatypes defined by STANDARD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1000"/>
                                        <p:tgtEl>
                                          <p:spTgt spid="3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1" st="1"/>
                                            </p:txEl>
                                          </p:spTgt>
                                        </p:tgtEl>
                                        <p:attrNameLst>
                                          <p:attrName>style.visibility</p:attrName>
                                        </p:attrNameLst>
                                      </p:cBhvr>
                                      <p:to>
                                        <p:strVal val="visible"/>
                                      </p:to>
                                    </p:set>
                                    <p:animEffect filter="fade" transition="in">
                                      <p:cBhvr>
                                        <p:cTn dur="1000"/>
                                        <p:tgtEl>
                                          <p:spTgt spid="3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2" st="2"/>
                                            </p:txEl>
                                          </p:spTgt>
                                        </p:tgtEl>
                                        <p:attrNameLst>
                                          <p:attrName>style.visibility</p:attrName>
                                        </p:attrNameLst>
                                      </p:cBhvr>
                                      <p:to>
                                        <p:strVal val="visible"/>
                                      </p:to>
                                    </p:set>
                                    <p:animEffect filter="fade" transition="in">
                                      <p:cBhvr>
                                        <p:cTn dur="1000"/>
                                        <p:tgtEl>
                                          <p:spTgt spid="3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3" st="3"/>
                                            </p:txEl>
                                          </p:spTgt>
                                        </p:tgtEl>
                                        <p:attrNameLst>
                                          <p:attrName>style.visibility</p:attrName>
                                        </p:attrNameLst>
                                      </p:cBhvr>
                                      <p:to>
                                        <p:strVal val="visible"/>
                                      </p:to>
                                    </p:set>
                                    <p:animEffect filter="fade" transition="in">
                                      <p:cBhvr>
                                        <p:cTn dur="1000"/>
                                        <p:tgtEl>
                                          <p:spTgt spid="3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4" st="4"/>
                                            </p:txEl>
                                          </p:spTgt>
                                        </p:tgtEl>
                                        <p:attrNameLst>
                                          <p:attrName>style.visibility</p:attrName>
                                        </p:attrNameLst>
                                      </p:cBhvr>
                                      <p:to>
                                        <p:strVal val="visible"/>
                                      </p:to>
                                    </p:set>
                                    <p:animEffect filter="fade" transition="in">
                                      <p:cBhvr>
                                        <p:cTn dur="1000"/>
                                        <p:tgtEl>
                                          <p:spTgt spid="3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5" st="5"/>
                                            </p:txEl>
                                          </p:spTgt>
                                        </p:tgtEl>
                                        <p:attrNameLst>
                                          <p:attrName>style.visibility</p:attrName>
                                        </p:attrNameLst>
                                      </p:cBhvr>
                                      <p:to>
                                        <p:strVal val="visible"/>
                                      </p:to>
                                    </p:set>
                                    <p:animEffect filter="fade" transition="in">
                                      <p:cBhvr>
                                        <p:cTn dur="1000"/>
                                        <p:tgtEl>
                                          <p:spTgt spid="3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6" st="6"/>
                                            </p:txEl>
                                          </p:spTgt>
                                        </p:tgtEl>
                                        <p:attrNameLst>
                                          <p:attrName>style.visibility</p:attrName>
                                        </p:attrNameLst>
                                      </p:cBhvr>
                                      <p:to>
                                        <p:strVal val="visible"/>
                                      </p:to>
                                    </p:set>
                                    <p:animEffect filter="fade" transition="in">
                                      <p:cBhvr>
                                        <p:cTn dur="1000"/>
                                        <p:tgtEl>
                                          <p:spTgt spid="3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7" st="7"/>
                                            </p:txEl>
                                          </p:spTgt>
                                        </p:tgtEl>
                                        <p:attrNameLst>
                                          <p:attrName>style.visibility</p:attrName>
                                        </p:attrNameLst>
                                      </p:cBhvr>
                                      <p:to>
                                        <p:strVal val="visible"/>
                                      </p:to>
                                    </p:set>
                                    <p:animEffect filter="fade" transition="in">
                                      <p:cBhvr>
                                        <p:cTn dur="1000"/>
                                        <p:tgtEl>
                                          <p:spTgt spid="30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8" st="8"/>
                                            </p:txEl>
                                          </p:spTgt>
                                        </p:tgtEl>
                                        <p:attrNameLst>
                                          <p:attrName>style.visibility</p:attrName>
                                        </p:attrNameLst>
                                      </p:cBhvr>
                                      <p:to>
                                        <p:strVal val="visible"/>
                                      </p:to>
                                    </p:set>
                                    <p:animEffect filter="fade" transition="in">
                                      <p:cBhvr>
                                        <p:cTn dur="1000"/>
                                        <p:tgtEl>
                                          <p:spTgt spid="30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Scalar SQL</a:t>
            </a:r>
          </a:p>
        </p:txBody>
      </p:sp>
      <p:sp>
        <p:nvSpPr>
          <p:cNvPr id="310" name="Shape 310"/>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b="1" lang="en"/>
              <a:t>SQL Datatypes</a:t>
            </a:r>
            <a:r>
              <a:rPr lang="en"/>
              <a:t>...</a:t>
            </a:r>
          </a:p>
          <a:p>
            <a:pPr indent="-381000" lvl="0" marL="457200" rtl="0">
              <a:spcBef>
                <a:spcPts val="0"/>
              </a:spcBef>
              <a:buSzPct val="100000"/>
              <a:buChar char="●"/>
            </a:pPr>
            <a:r>
              <a:rPr lang="en" sz="2400"/>
              <a:t>Can be used to define table columns</a:t>
            </a:r>
          </a:p>
          <a:p>
            <a:pPr indent="-381000" lvl="0" marL="457200" rtl="0">
              <a:spcBef>
                <a:spcPts val="0"/>
              </a:spcBef>
              <a:buSzPct val="100000"/>
              <a:buChar char="●"/>
            </a:pPr>
            <a:r>
              <a:rPr lang="en" sz="2400"/>
              <a:t>Commonly used: CHAR, VARCHAR2, DATE, TIMESTAMP, NUMBER, BLOB, CLOB</a:t>
            </a:r>
          </a:p>
          <a:p>
            <a:pPr indent="-381000" lvl="0" marL="457200" rtl="0">
              <a:spcBef>
                <a:spcPts val="0"/>
              </a:spcBef>
              <a:buClr>
                <a:schemeClr val="accent1"/>
              </a:buClr>
              <a:buSzPct val="100000"/>
              <a:buChar char="●"/>
            </a:pPr>
            <a:r>
              <a:rPr lang="en" sz="2400">
                <a:solidFill>
                  <a:schemeClr val="accent1"/>
                </a:solidFill>
              </a:rPr>
              <a:t>Less Common: Nchar types, INTERVAL, FLOAT, BINARY_FLOAT, BINARY DOUBLE, BFILE, ROWID/UROWID, RAW, LONG, LONG RAW</a:t>
            </a:r>
          </a:p>
          <a:p>
            <a:pPr indent="-381000" lvl="0" marL="457200" rtl="0">
              <a:spcBef>
                <a:spcPts val="0"/>
              </a:spcBef>
              <a:buClr>
                <a:schemeClr val="accent1"/>
              </a:buClr>
              <a:buSzPct val="100000"/>
              <a:buChar char="●"/>
            </a:pPr>
            <a:r>
              <a:rPr lang="en" sz="2400" u="sng">
                <a:solidFill>
                  <a:schemeClr val="accent1"/>
                </a:solidFill>
                <a:hlinkClick r:id="rId3"/>
              </a:rPr>
              <a:t>ANSI Subtypes</a:t>
            </a:r>
            <a:r>
              <a:rPr lang="en" sz="2400">
                <a:solidFill>
                  <a:schemeClr val="accent1"/>
                </a:solidFill>
              </a:rPr>
              <a:t> like INTEGER, REAL, DECIMAL, etc.</a:t>
            </a:r>
          </a:p>
          <a:p>
            <a:pPr indent="-381000" lvl="0" marL="457200" rtl="0">
              <a:spcBef>
                <a:spcPts val="0"/>
              </a:spcBef>
              <a:buClr>
                <a:schemeClr val="accent1"/>
              </a:buClr>
              <a:buSzPct val="100000"/>
              <a:buChar char="●"/>
            </a:pPr>
            <a:r>
              <a:rPr lang="en" sz="2400">
                <a:solidFill>
                  <a:schemeClr val="accent1"/>
                </a:solidFill>
              </a:rPr>
              <a:t>User-defined Types</a:t>
            </a:r>
          </a:p>
          <a:p>
            <a:pPr indent="-381000" lvl="0" marL="457200" rtl="0">
              <a:spcBef>
                <a:spcPts val="0"/>
              </a:spcBef>
              <a:buClr>
                <a:schemeClr val="accent1"/>
              </a:buClr>
              <a:buSzPct val="100000"/>
              <a:buChar char="●"/>
            </a:pPr>
            <a:r>
              <a:rPr lang="en" sz="2400">
                <a:solidFill>
                  <a:schemeClr val="accent1"/>
                </a:solidFill>
              </a:rPr>
              <a:t>Oracle-supplied: SYS.Any* types, XMLType, URIType, Spatial types, Media types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Effect filter="fade" transition="in">
                                      <p:cBhvr>
                                        <p:cTn dur="1000"/>
                                        <p:tgtEl>
                                          <p:spTgt spid="3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Effect filter="fade" transition="in">
                                      <p:cBhvr>
                                        <p:cTn dur="1000"/>
                                        <p:tgtEl>
                                          <p:spTgt spid="3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5" st="5"/>
                                            </p:txEl>
                                          </p:spTgt>
                                        </p:tgtEl>
                                        <p:attrNameLst>
                                          <p:attrName>style.visibility</p:attrName>
                                        </p:attrNameLst>
                                      </p:cBhvr>
                                      <p:to>
                                        <p:strVal val="visible"/>
                                      </p:to>
                                    </p:set>
                                    <p:animEffect filter="fade" transition="in">
                                      <p:cBhvr>
                                        <p:cTn dur="1000"/>
                                        <p:tgtEl>
                                          <p:spTgt spid="3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6" st="6"/>
                                            </p:txEl>
                                          </p:spTgt>
                                        </p:tgtEl>
                                        <p:attrNameLst>
                                          <p:attrName>style.visibility</p:attrName>
                                        </p:attrNameLst>
                                      </p:cBhvr>
                                      <p:to>
                                        <p:strVal val="visible"/>
                                      </p:to>
                                    </p:set>
                                    <p:animEffect filter="fade" transition="in">
                                      <p:cBhvr>
                                        <p:cTn dur="1000"/>
                                        <p:tgtEl>
                                          <p:spTgt spid="31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Scalar PL/SQL</a:t>
            </a:r>
          </a:p>
        </p:txBody>
      </p:sp>
      <p:sp>
        <p:nvSpPr>
          <p:cNvPr id="316" name="Shape 316"/>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b="1" lang="en"/>
              <a:t>PL/SQL Datatypes</a:t>
            </a:r>
            <a:r>
              <a:rPr lang="en"/>
              <a:t>...</a:t>
            </a:r>
          </a:p>
          <a:p>
            <a:pPr indent="-381000" lvl="0" marL="457200" marR="0" rtl="0" algn="l">
              <a:lnSpc>
                <a:spcPct val="100000"/>
              </a:lnSpc>
              <a:spcBef>
                <a:spcPts val="600"/>
              </a:spcBef>
              <a:spcAft>
                <a:spcPts val="0"/>
              </a:spcAft>
              <a:buClr>
                <a:schemeClr val="dk2"/>
              </a:buClr>
              <a:buSzPct val="100000"/>
              <a:buFont typeface="Arial"/>
              <a:buChar char="●"/>
            </a:pPr>
            <a:r>
              <a:rPr lang="en" sz="2400"/>
              <a:t>PL/SQL-only: BOOLEAN, BINARY_INTEGER, PLS_INTEGER, SIMPLE_INTEGER, REF CURSOR, and User-defined Subtypes</a:t>
            </a:r>
          </a:p>
          <a:p>
            <a:pPr indent="-381000" lvl="0" marL="457200" rtl="0">
              <a:spcBef>
                <a:spcPts val="0"/>
              </a:spcBef>
              <a:buSzPct val="100000"/>
              <a:buChar char="●"/>
            </a:pPr>
            <a:r>
              <a:rPr lang="en" sz="2400"/>
              <a:t>Cannot be used to define table columns</a:t>
            </a:r>
          </a:p>
          <a:p>
            <a:pPr indent="-381000" lvl="0" marL="457200" rtl="0">
              <a:spcBef>
                <a:spcPts val="0"/>
              </a:spcBef>
              <a:buSzPct val="100000"/>
              <a:buChar char="●"/>
            </a:pPr>
            <a:r>
              <a:rPr lang="en" sz="2400"/>
              <a:t>Visit the PL/SQL Ref </a:t>
            </a:r>
            <a:r>
              <a:rPr lang="en" sz="2400" u="sng">
                <a:solidFill>
                  <a:schemeClr val="hlink"/>
                </a:solidFill>
                <a:hlinkClick r:id="rId3"/>
              </a:rPr>
              <a:t>Appendix E</a:t>
            </a:r>
            <a:r>
              <a:rPr lang="en" sz="2400"/>
              <a:t> for the full list</a:t>
            </a:r>
          </a:p>
          <a:p>
            <a:pPr indent="-381000" lvl="0" marL="457200">
              <a:spcBef>
                <a:spcPts val="0"/>
              </a:spcBef>
              <a:buSzPct val="100000"/>
              <a:buChar char="●"/>
            </a:pPr>
            <a:r>
              <a:rPr lang="en" sz="2400"/>
              <a:t>You may use all of the SQL data types within PL/SQL as well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Scalar Differences</a:t>
            </a:r>
          </a:p>
        </p:txBody>
      </p:sp>
      <p:sp>
        <p:nvSpPr>
          <p:cNvPr id="322" name="Shape 322"/>
          <p:cNvSpPr txBox="1"/>
          <p:nvPr>
            <p:ph idx="1" type="body"/>
          </p:nvPr>
        </p:nvSpPr>
        <p:spPr>
          <a:xfrm>
            <a:off x="108900" y="651287"/>
            <a:ext cx="3487800" cy="38409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i="1" lang="en" sz="2400">
                <a:solidFill>
                  <a:schemeClr val="dk1"/>
                </a:solidFill>
              </a:rPr>
              <a:t>Because PL/SQL lets you work so seamlessly with SQL and database objects, it is important to realize that there are slight differences between SQL and PL/SQL character datatypes of the same name.</a:t>
            </a:r>
          </a:p>
        </p:txBody>
      </p:sp>
      <p:graphicFrame>
        <p:nvGraphicFramePr>
          <p:cNvPr id="323" name="Shape 323"/>
          <p:cNvGraphicFramePr/>
          <p:nvPr/>
        </p:nvGraphicFramePr>
        <p:xfrm>
          <a:off x="3840900" y="923200"/>
          <a:ext cx="3000000" cy="3000000"/>
        </p:xfrm>
        <a:graphic>
          <a:graphicData uri="http://schemas.openxmlformats.org/drawingml/2006/table">
            <a:tbl>
              <a:tblPr>
                <a:noFill/>
                <a:tableStyleId>{3C02302D-1A38-4B88-AC61-B8E5A3A355C6}</a:tableStyleId>
              </a:tblPr>
              <a:tblGrid>
                <a:gridCol w="1524200"/>
                <a:gridCol w="1420300"/>
                <a:gridCol w="2031025"/>
              </a:tblGrid>
              <a:tr h="345275">
                <a:tc>
                  <a:txBody>
                    <a:bodyPr>
                      <a:noAutofit/>
                    </a:bodyPr>
                    <a:lstStyle/>
                    <a:p>
                      <a:pPr lvl="0">
                        <a:spcBef>
                          <a:spcPts val="0"/>
                        </a:spcBef>
                        <a:buNone/>
                      </a:pPr>
                      <a:r>
                        <a:rPr b="1" lang="en" sz="1200"/>
                        <a:t>Data Type</a:t>
                      </a:r>
                    </a:p>
                  </a:txBody>
                  <a:tcPr marT="91425" marB="91425" marR="91425" marL="91425">
                    <a:solidFill>
                      <a:srgbClr val="9FC5E8"/>
                    </a:solidFill>
                  </a:tcPr>
                </a:tc>
                <a:tc>
                  <a:txBody>
                    <a:bodyPr>
                      <a:noAutofit/>
                    </a:bodyPr>
                    <a:lstStyle/>
                    <a:p>
                      <a:pPr lvl="0">
                        <a:spcBef>
                          <a:spcPts val="0"/>
                        </a:spcBef>
                        <a:buNone/>
                      </a:pPr>
                      <a:r>
                        <a:rPr b="1" lang="en" sz="1200"/>
                        <a:t>PL/SQL</a:t>
                      </a:r>
                    </a:p>
                  </a:txBody>
                  <a:tcPr marT="91425" marB="91425" marR="91425" marL="91425">
                    <a:solidFill>
                      <a:srgbClr val="9FC5E8"/>
                    </a:solidFill>
                  </a:tcPr>
                </a:tc>
                <a:tc>
                  <a:txBody>
                    <a:bodyPr>
                      <a:noAutofit/>
                    </a:bodyPr>
                    <a:lstStyle/>
                    <a:p>
                      <a:pPr lvl="0">
                        <a:spcBef>
                          <a:spcPts val="0"/>
                        </a:spcBef>
                        <a:buNone/>
                      </a:pPr>
                      <a:r>
                        <a:rPr b="1" lang="en" sz="1200"/>
                        <a:t>SQL</a:t>
                      </a:r>
                    </a:p>
                  </a:txBody>
                  <a:tcPr marT="91425" marB="91425" marR="91425" marL="91425">
                    <a:solidFill>
                      <a:srgbClr val="9FC5E8"/>
                    </a:solidFill>
                  </a:tcPr>
                </a:tc>
              </a:tr>
              <a:tr h="354225">
                <a:tc>
                  <a:txBody>
                    <a:bodyPr>
                      <a:noAutofit/>
                    </a:bodyPr>
                    <a:lstStyle/>
                    <a:p>
                      <a:pPr lvl="0">
                        <a:spcBef>
                          <a:spcPts val="0"/>
                        </a:spcBef>
                        <a:buNone/>
                      </a:pPr>
                      <a:r>
                        <a:rPr lang="en" sz="1200"/>
                        <a:t>CHAR</a:t>
                      </a:r>
                    </a:p>
                  </a:txBody>
                  <a:tcPr marT="91425" marB="91425" marR="91425" marL="91425"/>
                </a:tc>
                <a:tc>
                  <a:txBody>
                    <a:bodyPr>
                      <a:noAutofit/>
                    </a:bodyPr>
                    <a:lstStyle/>
                    <a:p>
                      <a:pPr lvl="0">
                        <a:spcBef>
                          <a:spcPts val="0"/>
                        </a:spcBef>
                        <a:buNone/>
                      </a:pPr>
                      <a:r>
                        <a:rPr lang="en" sz="1200"/>
                        <a:t>Y, max 32K</a:t>
                      </a:r>
                    </a:p>
                  </a:txBody>
                  <a:tcPr marT="91425" marB="91425" marR="91425" marL="91425"/>
                </a:tc>
                <a:tc>
                  <a:txBody>
                    <a:bodyPr>
                      <a:noAutofit/>
                    </a:bodyPr>
                    <a:lstStyle/>
                    <a:p>
                      <a:pPr lvl="0">
                        <a:spcBef>
                          <a:spcPts val="0"/>
                        </a:spcBef>
                        <a:buNone/>
                      </a:pPr>
                      <a:r>
                        <a:rPr lang="en" sz="1200"/>
                        <a:t>Y, max 2000</a:t>
                      </a:r>
                    </a:p>
                  </a:txBody>
                  <a:tcPr marT="91425" marB="91425" marR="91425" marL="91425"/>
                </a:tc>
              </a:tr>
              <a:tr h="354225">
                <a:tc>
                  <a:txBody>
                    <a:bodyPr>
                      <a:noAutofit/>
                    </a:bodyPr>
                    <a:lstStyle/>
                    <a:p>
                      <a:pPr lvl="0">
                        <a:spcBef>
                          <a:spcPts val="0"/>
                        </a:spcBef>
                        <a:buNone/>
                      </a:pPr>
                      <a:r>
                        <a:rPr lang="en" sz="1200"/>
                        <a:t>VARCHAR2</a:t>
                      </a:r>
                    </a:p>
                  </a:txBody>
                  <a:tcPr marT="91425" marB="91425" marR="91425" marL="91425"/>
                </a:tc>
                <a:tc>
                  <a:txBody>
                    <a:bodyPr>
                      <a:noAutofit/>
                    </a:bodyPr>
                    <a:lstStyle/>
                    <a:p>
                      <a:pPr lvl="0">
                        <a:spcBef>
                          <a:spcPts val="0"/>
                        </a:spcBef>
                        <a:buNone/>
                      </a:pPr>
                      <a:r>
                        <a:rPr lang="en" sz="1200"/>
                        <a:t>Y, max 32K</a:t>
                      </a:r>
                    </a:p>
                  </a:txBody>
                  <a:tcPr marT="91425" marB="91425" marR="91425" marL="91425"/>
                </a:tc>
                <a:tc>
                  <a:txBody>
                    <a:bodyPr>
                      <a:noAutofit/>
                    </a:bodyPr>
                    <a:lstStyle/>
                    <a:p>
                      <a:pPr lvl="0">
                        <a:spcBef>
                          <a:spcPts val="0"/>
                        </a:spcBef>
                        <a:buNone/>
                      </a:pPr>
                      <a:r>
                        <a:rPr lang="en" sz="1200"/>
                        <a:t>Y, max 4000 (</a:t>
                      </a:r>
                      <a:r>
                        <a:rPr lang="en" sz="1200">
                          <a:solidFill>
                            <a:srgbClr val="3DCD24"/>
                          </a:solidFill>
                        </a:rPr>
                        <a:t>32K in 12c</a:t>
                      </a:r>
                      <a:r>
                        <a:rPr baseline="30000" lang="en" sz="1200">
                          <a:solidFill>
                            <a:srgbClr val="3DCD24"/>
                          </a:solidFill>
                        </a:rPr>
                        <a:t>1</a:t>
                      </a:r>
                      <a:r>
                        <a:rPr lang="en" sz="1200"/>
                        <a:t>)</a:t>
                      </a:r>
                    </a:p>
                  </a:txBody>
                  <a:tcPr marT="91425" marB="91425" marR="91425" marL="91425"/>
                </a:tc>
              </a:tr>
              <a:tr h="354225">
                <a:tc>
                  <a:txBody>
                    <a:bodyPr>
                      <a:noAutofit/>
                    </a:bodyPr>
                    <a:lstStyle/>
                    <a:p>
                      <a:pPr lvl="0">
                        <a:spcBef>
                          <a:spcPts val="0"/>
                        </a:spcBef>
                        <a:buNone/>
                      </a:pPr>
                      <a:r>
                        <a:rPr lang="en" sz="1200"/>
                        <a:t>NUMBER</a:t>
                      </a:r>
                    </a:p>
                  </a:txBody>
                  <a:tcPr marT="91425" marB="91425" marR="91425" marL="91425"/>
                </a:tc>
                <a:tc>
                  <a:txBody>
                    <a:bodyPr>
                      <a:noAutofit/>
                    </a:bodyPr>
                    <a:lstStyle/>
                    <a:p>
                      <a:pPr lvl="0">
                        <a:spcBef>
                          <a:spcPts val="0"/>
                        </a:spcBef>
                        <a:buNone/>
                      </a:pPr>
                      <a:r>
                        <a:rPr lang="en" sz="1200"/>
                        <a:t>Y</a:t>
                      </a:r>
                    </a:p>
                  </a:txBody>
                  <a:tcPr marT="91425" marB="91425" marR="91425" marL="91425"/>
                </a:tc>
                <a:tc>
                  <a:txBody>
                    <a:bodyPr>
                      <a:noAutofit/>
                    </a:bodyPr>
                    <a:lstStyle/>
                    <a:p>
                      <a:pPr lvl="0">
                        <a:spcBef>
                          <a:spcPts val="0"/>
                        </a:spcBef>
                        <a:buNone/>
                      </a:pPr>
                      <a:r>
                        <a:rPr lang="en" sz="1200"/>
                        <a:t>Y</a:t>
                      </a:r>
                    </a:p>
                  </a:txBody>
                  <a:tcPr marT="91425" marB="91425" marR="91425" marL="91425"/>
                </a:tc>
              </a:tr>
              <a:tr h="354225">
                <a:tc>
                  <a:txBody>
                    <a:bodyPr>
                      <a:noAutofit/>
                    </a:bodyPr>
                    <a:lstStyle/>
                    <a:p>
                      <a:pPr lvl="0" rtl="0">
                        <a:spcBef>
                          <a:spcPts val="0"/>
                        </a:spcBef>
                        <a:buNone/>
                      </a:pPr>
                      <a:r>
                        <a:rPr lang="en" sz="1200"/>
                        <a:t>DATE</a:t>
                      </a:r>
                    </a:p>
                    <a:p>
                      <a:pPr lvl="0">
                        <a:spcBef>
                          <a:spcPts val="0"/>
                        </a:spcBef>
                        <a:buNone/>
                      </a:pPr>
                      <a:r>
                        <a:rPr lang="en" sz="1200"/>
                        <a:t>TIMESTAMP</a:t>
                      </a:r>
                    </a:p>
                  </a:txBody>
                  <a:tcPr marT="91425" marB="91425" marR="91425" marL="91425"/>
                </a:tc>
                <a:tc>
                  <a:txBody>
                    <a:bodyPr>
                      <a:noAutofit/>
                    </a:bodyPr>
                    <a:lstStyle/>
                    <a:p>
                      <a:pPr lvl="0">
                        <a:spcBef>
                          <a:spcPts val="0"/>
                        </a:spcBef>
                        <a:buNone/>
                      </a:pPr>
                      <a:r>
                        <a:rPr lang="en" sz="1200"/>
                        <a:t>Y</a:t>
                      </a:r>
                    </a:p>
                  </a:txBody>
                  <a:tcPr marT="91425" marB="91425" marR="91425" marL="91425" anchor="ctr"/>
                </a:tc>
                <a:tc>
                  <a:txBody>
                    <a:bodyPr>
                      <a:noAutofit/>
                    </a:bodyPr>
                    <a:lstStyle/>
                    <a:p>
                      <a:pPr lvl="0">
                        <a:spcBef>
                          <a:spcPts val="0"/>
                        </a:spcBef>
                        <a:buNone/>
                      </a:pPr>
                      <a:r>
                        <a:rPr lang="en" sz="1200"/>
                        <a:t>Y</a:t>
                      </a:r>
                    </a:p>
                  </a:txBody>
                  <a:tcPr marT="91425" marB="91425" marR="91425" marL="91425" anchor="ctr"/>
                </a:tc>
              </a:tr>
              <a:tr h="354225">
                <a:tc>
                  <a:txBody>
                    <a:bodyPr>
                      <a:noAutofit/>
                    </a:bodyPr>
                    <a:lstStyle/>
                    <a:p>
                      <a:pPr lvl="0" rtl="0">
                        <a:spcBef>
                          <a:spcPts val="0"/>
                        </a:spcBef>
                        <a:buNone/>
                      </a:pPr>
                      <a:r>
                        <a:rPr lang="en" sz="1200"/>
                        <a:t>BINARY_INTEGER</a:t>
                      </a:r>
                    </a:p>
                    <a:p>
                      <a:pPr lvl="0" rtl="0">
                        <a:spcBef>
                          <a:spcPts val="0"/>
                        </a:spcBef>
                        <a:buNone/>
                      </a:pPr>
                      <a:r>
                        <a:rPr lang="en" sz="1200"/>
                        <a:t>PLS_INTEGER</a:t>
                      </a:r>
                    </a:p>
                    <a:p>
                      <a:pPr lvl="0">
                        <a:spcBef>
                          <a:spcPts val="0"/>
                        </a:spcBef>
                        <a:buNone/>
                      </a:pPr>
                      <a:r>
                        <a:rPr lang="en" sz="1200"/>
                        <a:t>SIMPLE_INTEGER</a:t>
                      </a:r>
                    </a:p>
                  </a:txBody>
                  <a:tcPr marT="91425" marB="91425" marR="91425" marL="91425"/>
                </a:tc>
                <a:tc>
                  <a:txBody>
                    <a:bodyPr>
                      <a:noAutofit/>
                    </a:bodyPr>
                    <a:lstStyle/>
                    <a:p>
                      <a:pPr lvl="0">
                        <a:spcBef>
                          <a:spcPts val="0"/>
                        </a:spcBef>
                        <a:buNone/>
                      </a:pPr>
                      <a:r>
                        <a:rPr lang="en" sz="1200"/>
                        <a:t>Y</a:t>
                      </a:r>
                    </a:p>
                  </a:txBody>
                  <a:tcPr marT="91425" marB="91425" marR="91425" marL="91425" anchor="ctr"/>
                </a:tc>
                <a:tc>
                  <a:txBody>
                    <a:bodyPr>
                      <a:noAutofit/>
                    </a:bodyPr>
                    <a:lstStyle/>
                    <a:p>
                      <a:pPr lvl="0">
                        <a:spcBef>
                          <a:spcPts val="0"/>
                        </a:spcBef>
                        <a:buNone/>
                      </a:pPr>
                      <a:r>
                        <a:rPr lang="en" sz="1200">
                          <a:solidFill>
                            <a:srgbClr val="FF0000"/>
                          </a:solidFill>
                        </a:rPr>
                        <a:t>N</a:t>
                      </a:r>
                    </a:p>
                  </a:txBody>
                  <a:tcPr marT="91425" marB="91425" marR="91425" marL="91425" anchor="ctr"/>
                </a:tc>
              </a:tr>
              <a:tr h="345275">
                <a:tc>
                  <a:txBody>
                    <a:bodyPr>
                      <a:noAutofit/>
                    </a:bodyPr>
                    <a:lstStyle/>
                    <a:p>
                      <a:pPr lvl="0">
                        <a:spcBef>
                          <a:spcPts val="0"/>
                        </a:spcBef>
                        <a:buNone/>
                      </a:pPr>
                      <a:r>
                        <a:rPr lang="en" sz="1200"/>
                        <a:t>Boolean</a:t>
                      </a:r>
                    </a:p>
                  </a:txBody>
                  <a:tcPr marT="91425" marB="91425" marR="91425" marL="91425"/>
                </a:tc>
                <a:tc>
                  <a:txBody>
                    <a:bodyPr>
                      <a:noAutofit/>
                    </a:bodyPr>
                    <a:lstStyle/>
                    <a:p>
                      <a:pPr lvl="0">
                        <a:spcBef>
                          <a:spcPts val="0"/>
                        </a:spcBef>
                        <a:buNone/>
                      </a:pPr>
                      <a:r>
                        <a:rPr lang="en" sz="1200"/>
                        <a:t>Y</a:t>
                      </a:r>
                    </a:p>
                  </a:txBody>
                  <a:tcPr marT="91425" marB="91425" marR="91425" marL="91425"/>
                </a:tc>
                <a:tc>
                  <a:txBody>
                    <a:bodyPr>
                      <a:noAutofit/>
                    </a:bodyPr>
                    <a:lstStyle/>
                    <a:p>
                      <a:pPr lvl="0">
                        <a:spcBef>
                          <a:spcPts val="0"/>
                        </a:spcBef>
                        <a:buNone/>
                      </a:pPr>
                      <a:r>
                        <a:rPr lang="en" sz="1200">
                          <a:solidFill>
                            <a:srgbClr val="FF0000"/>
                          </a:solidFill>
                        </a:rPr>
                        <a:t>N</a:t>
                      </a:r>
                    </a:p>
                  </a:txBody>
                  <a:tcPr marT="91425" marB="91425" marR="91425" marL="91425"/>
                </a:tc>
              </a:tr>
              <a:tr h="345275">
                <a:tc>
                  <a:txBody>
                    <a:bodyPr>
                      <a:noAutofit/>
                    </a:bodyPr>
                    <a:lstStyle/>
                    <a:p>
                      <a:pPr lvl="0" rtl="0">
                        <a:spcBef>
                          <a:spcPts val="0"/>
                        </a:spcBef>
                        <a:buNone/>
                      </a:pPr>
                      <a:r>
                        <a:rPr lang="en" sz="1200"/>
                        <a:t>REF CURSOR</a:t>
                      </a:r>
                    </a:p>
                  </a:txBody>
                  <a:tcPr marT="91425" marB="91425" marR="91425" marL="91425"/>
                </a:tc>
                <a:tc>
                  <a:txBody>
                    <a:bodyPr>
                      <a:noAutofit/>
                    </a:bodyPr>
                    <a:lstStyle/>
                    <a:p>
                      <a:pPr lvl="0" rtl="0">
                        <a:spcBef>
                          <a:spcPts val="0"/>
                        </a:spcBef>
                        <a:buNone/>
                      </a:pPr>
                      <a:r>
                        <a:rPr lang="en" sz="1200"/>
                        <a:t>Y</a:t>
                      </a:r>
                    </a:p>
                  </a:txBody>
                  <a:tcPr marT="91425" marB="91425" marR="91425" marL="91425"/>
                </a:tc>
                <a:tc>
                  <a:txBody>
                    <a:bodyPr>
                      <a:noAutofit/>
                    </a:bodyPr>
                    <a:lstStyle/>
                    <a:p>
                      <a:pPr lvl="0" rtl="0">
                        <a:spcBef>
                          <a:spcPts val="0"/>
                        </a:spcBef>
                        <a:buNone/>
                      </a:pPr>
                      <a:r>
                        <a:rPr lang="en" sz="1200">
                          <a:solidFill>
                            <a:srgbClr val="FF0000"/>
                          </a:solidFill>
                        </a:rPr>
                        <a:t>N</a:t>
                      </a:r>
                    </a:p>
                  </a:txBody>
                  <a:tcPr marT="91425" marB="91425" marR="91425" marL="91425"/>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Conventions Used</a:t>
            </a:r>
          </a:p>
        </p:txBody>
      </p:sp>
      <p:sp>
        <p:nvSpPr>
          <p:cNvPr id="61" name="Shape 61"/>
          <p:cNvSpPr txBox="1"/>
          <p:nvPr>
            <p:ph idx="1" type="body"/>
          </p:nvPr>
        </p:nvSpPr>
        <p:spPr>
          <a:xfrm>
            <a:off x="108900" y="634800"/>
            <a:ext cx="8934599" cy="4466699"/>
          </a:xfrm>
          <a:prstGeom prst="rect">
            <a:avLst/>
          </a:prstGeom>
        </p:spPr>
        <p:txBody>
          <a:bodyPr anchorCtr="0" anchor="t" bIns="91425" lIns="91425" rIns="91425" tIns="91425">
            <a:noAutofit/>
          </a:bodyPr>
          <a:lstStyle/>
          <a:p>
            <a:pPr lvl="0" rtl="0">
              <a:spcBef>
                <a:spcPts val="0"/>
              </a:spcBef>
              <a:buNone/>
            </a:pPr>
            <a:r>
              <a:rPr b="1" lang="en" sz="2400">
                <a:latin typeface="Courier New"/>
                <a:ea typeface="Courier New"/>
                <a:cs typeface="Courier New"/>
                <a:sym typeface="Courier New"/>
              </a:rPr>
              <a:t>COURIER NEW</a:t>
            </a:r>
            <a:r>
              <a:rPr lang="en" sz="2400"/>
              <a:t>:  Bold = Required syntax text</a:t>
            </a:r>
          </a:p>
          <a:p>
            <a:pPr lvl="0" rtl="0">
              <a:spcBef>
                <a:spcPts val="0"/>
              </a:spcBef>
              <a:buNone/>
            </a:pPr>
            <a:r>
              <a:rPr i="1" lang="en" sz="2400">
                <a:latin typeface="Courier New"/>
                <a:ea typeface="Courier New"/>
                <a:cs typeface="Courier New"/>
                <a:sym typeface="Courier New"/>
              </a:rPr>
              <a:t>Courier New</a:t>
            </a:r>
            <a:r>
              <a:rPr lang="en" sz="2400"/>
              <a:t>:</a:t>
            </a:r>
            <a:r>
              <a:rPr i="1" lang="en" sz="2400"/>
              <a:t>  </a:t>
            </a:r>
            <a:r>
              <a:rPr lang="en" sz="2200"/>
              <a:t>Italics = Replace this with own identifier/expression</a:t>
            </a:r>
          </a:p>
          <a:p>
            <a:pPr lvl="0" rtl="0">
              <a:spcBef>
                <a:spcPts val="0"/>
              </a:spcBef>
              <a:buClr>
                <a:schemeClr val="dk1"/>
              </a:buClr>
              <a:buSzPct val="45833"/>
              <a:buFont typeface="Arial"/>
              <a:buNone/>
            </a:pPr>
            <a:r>
              <a:rPr lang="en" sz="2400">
                <a:latin typeface="Courier New"/>
                <a:ea typeface="Courier New"/>
                <a:cs typeface="Courier New"/>
                <a:sym typeface="Courier New"/>
              </a:rPr>
              <a:t>{Courier New}</a:t>
            </a:r>
            <a:r>
              <a:rPr lang="en" sz="2400"/>
              <a:t>:  Curly Brace: Required code with options</a:t>
            </a:r>
          </a:p>
          <a:p>
            <a:pPr lvl="0" rtl="0">
              <a:spcBef>
                <a:spcPts val="0"/>
              </a:spcBef>
              <a:buNone/>
            </a:pPr>
            <a:r>
              <a:rPr lang="en" sz="2400">
                <a:latin typeface="Courier New"/>
                <a:ea typeface="Courier New"/>
                <a:cs typeface="Courier New"/>
                <a:sym typeface="Courier New"/>
              </a:rPr>
              <a:t>[Courier New]</a:t>
            </a:r>
            <a:r>
              <a:rPr lang="en" sz="2400"/>
              <a:t>:  Square Brackets: Optional code</a:t>
            </a:r>
          </a:p>
          <a:p>
            <a:pPr lvl="0" rtl="0">
              <a:spcBef>
                <a:spcPts val="0"/>
              </a:spcBef>
              <a:buNone/>
            </a:pPr>
            <a:r>
              <a:rPr lang="en" sz="2400"/>
              <a:t>Word</a:t>
            </a:r>
            <a:r>
              <a:rPr baseline="30000" lang="en" sz="2400"/>
              <a:t>#</a:t>
            </a:r>
            <a:r>
              <a:rPr lang="en" sz="2400"/>
              <a:t>:  See slide notes for comment, caveat, or further info</a:t>
            </a:r>
          </a:p>
          <a:p>
            <a:pPr lvl="0" rtl="0">
              <a:spcBef>
                <a:spcPts val="0"/>
              </a:spcBef>
              <a:buNone/>
            </a:pPr>
            <a:r>
              <a:rPr b="1" lang="en" sz="2400">
                <a:solidFill>
                  <a:schemeClr val="accent2"/>
                </a:solidFill>
              </a:rPr>
              <a:t>Word</a:t>
            </a:r>
            <a:r>
              <a:rPr lang="en" sz="2400"/>
              <a:t>:  Current topic of focus</a:t>
            </a:r>
          </a:p>
          <a:p>
            <a:pPr lvl="0" rtl="0">
              <a:spcBef>
                <a:spcPts val="0"/>
              </a:spcBef>
              <a:buNone/>
            </a:pPr>
            <a:r>
              <a:rPr lang="en" sz="2400" u="sng">
                <a:solidFill>
                  <a:schemeClr val="hlink"/>
                </a:solidFill>
                <a:hlinkClick r:id="rId3"/>
              </a:rPr>
              <a:t>Word</a:t>
            </a:r>
            <a:r>
              <a:rPr lang="en" sz="2400"/>
              <a:t>:  Hyperlink to Oracle Docs or other resource</a:t>
            </a:r>
          </a:p>
          <a:p>
            <a:pPr lvl="0" rtl="0">
              <a:spcBef>
                <a:spcPts val="0"/>
              </a:spcBef>
              <a:buNone/>
            </a:pPr>
            <a:r>
              <a:rPr b="1" lang="en" sz="2400"/>
              <a:t>Word</a:t>
            </a:r>
            <a:r>
              <a:rPr lang="en" sz="2400"/>
              <a:t>:  Significant point for the slide</a:t>
            </a:r>
          </a:p>
          <a:p>
            <a:pPr lvl="0" rtl="0">
              <a:spcBef>
                <a:spcPts val="0"/>
              </a:spcBef>
              <a:buNone/>
            </a:pPr>
            <a:r>
              <a:rPr lang="en" sz="2400">
                <a:solidFill>
                  <a:schemeClr val="accent1"/>
                </a:solidFill>
              </a:rPr>
              <a:t>Word</a:t>
            </a:r>
            <a:r>
              <a:rPr lang="en" sz="2400"/>
              <a:t>:  Outside of presentation/slide scope.</a:t>
            </a:r>
          </a:p>
          <a:p>
            <a:pPr lvl="0">
              <a:spcBef>
                <a:spcPts val="0"/>
              </a:spcBef>
              <a:buNone/>
            </a:pPr>
            <a:r>
              <a:rPr lang="en" sz="2400">
                <a:solidFill>
                  <a:srgbClr val="F1C232"/>
                </a:solidFill>
              </a:rPr>
              <a:t>Word</a:t>
            </a:r>
            <a:r>
              <a:rPr lang="en" sz="2400"/>
              <a:t>: Golden advice. Hard-won wisdom. Best practice.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CHAR</a:t>
            </a:r>
          </a:p>
        </p:txBody>
      </p:sp>
      <p:sp>
        <p:nvSpPr>
          <p:cNvPr id="329" name="Shape 32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0050" lvl="0" marL="457200" rtl="0">
              <a:spcBef>
                <a:spcPts val="0"/>
              </a:spcBef>
              <a:buSzPct val="100000"/>
            </a:pPr>
            <a:r>
              <a:rPr lang="en" sz="2700"/>
              <a:t>The CHAR data type specifies a </a:t>
            </a:r>
            <a:r>
              <a:rPr lang="en" sz="2700" u="sng"/>
              <a:t>fixed-length</a:t>
            </a:r>
            <a:r>
              <a:rPr lang="en" sz="2700"/>
              <a:t> character string.</a:t>
            </a:r>
          </a:p>
          <a:p>
            <a:pPr indent="-400050" lvl="1" marL="914400" rtl="0">
              <a:spcBef>
                <a:spcPts val="0"/>
              </a:spcBef>
              <a:buSzPct val="100000"/>
            </a:pPr>
            <a:r>
              <a:rPr lang="en" sz="2700"/>
              <a:t>Value is blank-padded until it matches the declared CHAR length.</a:t>
            </a:r>
          </a:p>
          <a:p>
            <a:pPr indent="0" lvl="0" marL="914400" rtl="0">
              <a:spcBef>
                <a:spcPts val="0"/>
              </a:spcBef>
              <a:buNone/>
            </a:pPr>
            <a:r>
              <a:rPr b="1" lang="en" sz="2400">
                <a:solidFill>
                  <a:srgbClr val="003366"/>
                </a:solidFill>
                <a:latin typeface="Courier New"/>
                <a:ea typeface="Courier New"/>
                <a:cs typeface="Courier New"/>
                <a:sym typeface="Courier New"/>
              </a:rPr>
              <a:t>CHAR</a:t>
            </a:r>
            <a:r>
              <a:rPr lang="en" sz="2400">
                <a:solidFill>
                  <a:srgbClr val="000080"/>
                </a:solidFill>
                <a:latin typeface="Courier New"/>
                <a:ea typeface="Courier New"/>
                <a:cs typeface="Courier New"/>
                <a:sym typeface="Courier New"/>
              </a:rPr>
              <a:t>(</a:t>
            </a:r>
            <a:r>
              <a:rPr lang="en" sz="2400">
                <a:solidFill>
                  <a:srgbClr val="0000FF"/>
                </a:solidFill>
                <a:latin typeface="Courier New"/>
                <a:ea typeface="Courier New"/>
                <a:cs typeface="Courier New"/>
                <a:sym typeface="Courier New"/>
              </a:rPr>
              <a:t>5</a:t>
            </a:r>
            <a:r>
              <a:rPr lang="en" sz="2400">
                <a:solidFill>
                  <a:srgbClr val="000080"/>
                </a:solidFill>
                <a:latin typeface="Courier New"/>
                <a:ea typeface="Courier New"/>
                <a:cs typeface="Courier New"/>
                <a:sym typeface="Courier New"/>
              </a:rPr>
              <a:t>) := </a:t>
            </a:r>
            <a:r>
              <a:rPr lang="en" sz="2400">
                <a:solidFill>
                  <a:srgbClr val="FF0000"/>
                </a:solidFill>
                <a:latin typeface="Courier New"/>
                <a:ea typeface="Courier New"/>
                <a:cs typeface="Courier New"/>
                <a:sym typeface="Courier New"/>
              </a:rPr>
              <a:t>'CAT'</a:t>
            </a:r>
            <a:r>
              <a:rPr lang="en" sz="2400">
                <a:latin typeface="Courier New"/>
                <a:ea typeface="Courier New"/>
                <a:cs typeface="Courier New"/>
                <a:sym typeface="Courier New"/>
              </a:rPr>
              <a:t> </a:t>
            </a:r>
            <a:r>
              <a:rPr lang="en" sz="2700"/>
              <a:t>is actually </a:t>
            </a:r>
            <a:r>
              <a:rPr lang="en" sz="2400">
                <a:solidFill>
                  <a:srgbClr val="FF0000"/>
                </a:solidFill>
                <a:latin typeface="Courier New"/>
                <a:ea typeface="Courier New"/>
                <a:cs typeface="Courier New"/>
                <a:sym typeface="Courier New"/>
              </a:rPr>
              <a:t>'CAT</a:t>
            </a:r>
            <a:r>
              <a:rPr lang="en" sz="2700"/>
              <a:t>   </a:t>
            </a:r>
            <a:r>
              <a:rPr lang="en" sz="2400">
                <a:solidFill>
                  <a:srgbClr val="FF0000"/>
                </a:solidFill>
                <a:latin typeface="Courier New"/>
                <a:ea typeface="Courier New"/>
                <a:cs typeface="Courier New"/>
                <a:sym typeface="Courier New"/>
              </a:rPr>
              <a:t>'</a:t>
            </a:r>
          </a:p>
          <a:p>
            <a:pPr indent="-400050" lvl="0" marL="457200">
              <a:spcBef>
                <a:spcPts val="0"/>
              </a:spcBef>
              <a:buSzPct val="100000"/>
            </a:pPr>
            <a:r>
              <a:rPr lang="en" sz="2700"/>
              <a:t>This makes the fixed-width CHAR (and related subtypes) of little use except for old-style ETL processes.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1000"/>
                                        <p:tgtEl>
                                          <p:spTgt spid="3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CHAR</a:t>
            </a:r>
          </a:p>
        </p:txBody>
      </p:sp>
      <p:sp>
        <p:nvSpPr>
          <p:cNvPr id="335" name="Shape 335"/>
          <p:cNvSpPr txBox="1"/>
          <p:nvPr>
            <p:ph idx="1" type="body"/>
          </p:nvPr>
        </p:nvSpPr>
        <p:spPr>
          <a:xfrm>
            <a:off x="108900" y="634800"/>
            <a:ext cx="8934599" cy="2370000"/>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68750"/>
              <a:buFont typeface="Arial"/>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None/>
            </a:pPr>
            <a:r>
              <a:rPr b="1" lang="en" sz="1600">
                <a:solidFill>
                  <a:srgbClr val="003366"/>
                </a:solidFill>
                <a:latin typeface="Courier New"/>
                <a:ea typeface="Courier New"/>
                <a:cs typeface="Courier New"/>
                <a:sym typeface="Courier New"/>
              </a:rPr>
              <a:t>DECLARE</a:t>
            </a:r>
          </a:p>
          <a:p>
            <a:pPr lvl="0" rtl="0">
              <a:lnSpc>
                <a:spcPct val="115000"/>
              </a:lnSpc>
              <a:spcBef>
                <a:spcPts val="0"/>
              </a:spcBef>
              <a:buNone/>
            </a:pPr>
            <a:r>
              <a:rPr lang="en" sz="1600">
                <a:solidFill>
                  <a:srgbClr val="000080"/>
                </a:solidFill>
                <a:latin typeface="Courier New"/>
                <a:ea typeface="Courier New"/>
                <a:cs typeface="Courier New"/>
                <a:sym typeface="Courier New"/>
              </a:rPr>
              <a:t>   l_mma_style </a:t>
            </a:r>
            <a:r>
              <a:rPr b="1" lang="en" sz="1600">
                <a:solidFill>
                  <a:srgbClr val="003366"/>
                </a:solidFill>
                <a:latin typeface="Courier New"/>
                <a:ea typeface="Courier New"/>
                <a:cs typeface="Courier New"/>
                <a:sym typeface="Courier New"/>
              </a:rPr>
              <a:t>CHAR</a:t>
            </a:r>
            <a:r>
              <a:rPr lang="en" sz="1600">
                <a:solidFill>
                  <a:srgbClr val="000080"/>
                </a:solidFill>
                <a:latin typeface="Courier New"/>
                <a:ea typeface="Courier New"/>
                <a:cs typeface="Courier New"/>
                <a:sym typeface="Courier New"/>
              </a:rPr>
              <a:t>(</a:t>
            </a:r>
            <a:r>
              <a:rPr lang="en" sz="1600">
                <a:solidFill>
                  <a:srgbClr val="0000FF"/>
                </a:solidFill>
                <a:latin typeface="Courier New"/>
                <a:ea typeface="Courier New"/>
                <a:cs typeface="Courier New"/>
                <a:sym typeface="Courier New"/>
              </a:rPr>
              <a:t>10</a:t>
            </a:r>
            <a:r>
              <a:rPr lang="en" sz="1600">
                <a:solidFill>
                  <a:srgbClr val="000080"/>
                </a:solidFill>
                <a:latin typeface="Courier New"/>
                <a:ea typeface="Courier New"/>
                <a:cs typeface="Courier New"/>
                <a:sym typeface="Courier New"/>
              </a:rPr>
              <a:t>) := </a:t>
            </a:r>
            <a:r>
              <a:rPr lang="en" sz="1600">
                <a:solidFill>
                  <a:srgbClr val="FF0000"/>
                </a:solidFill>
                <a:latin typeface="Courier New"/>
                <a:ea typeface="Courier New"/>
                <a:cs typeface="Courier New"/>
                <a:sym typeface="Courier New"/>
              </a:rPr>
              <a:t>'Hapkido'</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BEGIN</a:t>
            </a:r>
          </a:p>
          <a:p>
            <a:pPr lvl="0" rtl="0">
              <a:lnSpc>
                <a:spcPct val="115000"/>
              </a:lnSpc>
              <a:spcBef>
                <a:spcPts val="0"/>
              </a:spcBef>
              <a:buNone/>
            </a:pPr>
            <a:r>
              <a:rPr lang="en" sz="1600">
                <a:solidFill>
                  <a:srgbClr val="000080"/>
                </a:solidFill>
                <a:latin typeface="Courier New"/>
                <a:ea typeface="Courier New"/>
                <a:cs typeface="Courier New"/>
                <a:sym typeface="Courier New"/>
              </a:rPr>
              <a:t>   pr(</a:t>
            </a:r>
            <a:r>
              <a:rPr lang="en" sz="1600">
                <a:solidFill>
                  <a:srgbClr val="FF0000"/>
                </a:solidFill>
                <a:latin typeface="Courier New"/>
                <a:ea typeface="Courier New"/>
                <a:cs typeface="Courier New"/>
                <a:sym typeface="Courier New"/>
              </a:rPr>
              <a:t>'l_mma_style: value ['</a:t>
            </a:r>
            <a:r>
              <a:rPr lang="en" sz="1600">
                <a:solidFill>
                  <a:srgbClr val="000080"/>
                </a:solidFill>
                <a:latin typeface="Courier New"/>
                <a:ea typeface="Courier New"/>
                <a:cs typeface="Courier New"/>
                <a:sym typeface="Courier New"/>
              </a:rPr>
              <a:t>||l_mma_style||</a:t>
            </a:r>
            <a:r>
              <a:rPr lang="en" sz="1600">
                <a:solidFill>
                  <a:srgbClr val="FF0000"/>
                </a:solidFill>
                <a:latin typeface="Courier New"/>
                <a:ea typeface="Courier New"/>
                <a:cs typeface="Courier New"/>
                <a:sym typeface="Courier New"/>
              </a:rPr>
              <a:t>']'</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 length ['</a:t>
            </a:r>
            <a:r>
              <a:rPr lang="en" sz="1600">
                <a:solidFill>
                  <a:srgbClr val="000080"/>
                </a:solidFill>
                <a:latin typeface="Courier New"/>
                <a:ea typeface="Courier New"/>
                <a:cs typeface="Courier New"/>
                <a:sym typeface="Courier New"/>
              </a:rPr>
              <a:t>||</a:t>
            </a:r>
            <a:r>
              <a:rPr b="1" lang="en" sz="1600">
                <a:solidFill>
                  <a:srgbClr val="003366"/>
                </a:solidFill>
                <a:latin typeface="Courier New"/>
                <a:ea typeface="Courier New"/>
                <a:cs typeface="Courier New"/>
                <a:sym typeface="Courier New"/>
              </a:rPr>
              <a:t>LENGTH</a:t>
            </a:r>
            <a:r>
              <a:rPr lang="en" sz="1600">
                <a:solidFill>
                  <a:srgbClr val="000080"/>
                </a:solidFill>
                <a:latin typeface="Courier New"/>
                <a:ea typeface="Courier New"/>
                <a:cs typeface="Courier New"/>
                <a:sym typeface="Courier New"/>
              </a:rPr>
              <a:t>(l_mma_style)||</a:t>
            </a:r>
            <a:r>
              <a:rPr lang="en" sz="1600">
                <a:solidFill>
                  <a:srgbClr val="FF0000"/>
                </a:solidFill>
                <a:latin typeface="Courier New"/>
                <a:ea typeface="Courier New"/>
                <a:cs typeface="Courier New"/>
                <a:sym typeface="Courier New"/>
              </a:rPr>
              <a:t>']'</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8750"/>
              <a:buFont typeface="Arial"/>
              <a:buNone/>
            </a:pPr>
            <a:r>
              <a:rPr lang="en" sz="1600">
                <a:solidFill>
                  <a:srgbClr val="000080"/>
                </a:solidFill>
                <a:latin typeface="Courier New"/>
                <a:ea typeface="Courier New"/>
                <a:cs typeface="Courier New"/>
                <a:sym typeface="Courier New"/>
              </a:rPr>
              <a:t>/</a:t>
            </a:r>
          </a:p>
          <a:p>
            <a:pPr lvl="0">
              <a:spcBef>
                <a:spcPts val="0"/>
              </a:spcBef>
              <a:buNone/>
            </a:pPr>
            <a:r>
              <a:t/>
            </a:r>
            <a:endParaRPr sz="1400">
              <a:latin typeface="Courier New"/>
              <a:ea typeface="Courier New"/>
              <a:cs typeface="Courier New"/>
              <a:sym typeface="Courier New"/>
            </a:endParaRPr>
          </a:p>
        </p:txBody>
      </p:sp>
      <p:sp>
        <p:nvSpPr>
          <p:cNvPr id="336" name="Shape 336"/>
          <p:cNvSpPr txBox="1"/>
          <p:nvPr/>
        </p:nvSpPr>
        <p:spPr>
          <a:xfrm>
            <a:off x="103675" y="3019575"/>
            <a:ext cx="8947500" cy="1968599"/>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Font typeface="Arial"/>
              <a:buNone/>
            </a:pPr>
            <a:r>
              <a:rPr lang="en">
                <a:latin typeface="Courier New"/>
                <a:ea typeface="Courier New"/>
                <a:cs typeface="Courier New"/>
                <a:sym typeface="Courier New"/>
              </a:rPr>
              <a:t>SQL&gt; </a:t>
            </a:r>
          </a:p>
          <a:p>
            <a:pPr lvl="0" rtl="0">
              <a:spcBef>
                <a:spcPts val="0"/>
              </a:spcBef>
              <a:buClr>
                <a:schemeClr val="dk1"/>
              </a:buClr>
              <a:buFont typeface="Arial"/>
              <a:buNone/>
            </a:pPr>
            <a:r>
              <a:rPr lang="en">
                <a:latin typeface="Courier New"/>
                <a:ea typeface="Courier New"/>
                <a:cs typeface="Courier New"/>
                <a:sym typeface="Courier New"/>
              </a:rPr>
              <a:t>l_mma_style: value [Hapkido   ] length [</a:t>
            </a:r>
            <a:r>
              <a:rPr b="1" lang="en" sz="1800">
                <a:latin typeface="Courier New"/>
                <a:ea typeface="Courier New"/>
                <a:cs typeface="Courier New"/>
                <a:sym typeface="Courier New"/>
              </a:rPr>
              <a:t>10</a:t>
            </a:r>
            <a:r>
              <a:rPr lang="en">
                <a:latin typeface="Courier New"/>
                <a:ea typeface="Courier New"/>
                <a:cs typeface="Courier New"/>
                <a:sym typeface="Courier New"/>
              </a:rPr>
              <a:t>]</a:t>
            </a:r>
          </a:p>
          <a:p>
            <a:pPr lvl="0">
              <a:spcBef>
                <a:spcPts val="0"/>
              </a:spcBef>
              <a:buClr>
                <a:schemeClr val="dk1"/>
              </a:buClr>
              <a:buFont typeface="Arial"/>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VARCHAR2</a:t>
            </a:r>
          </a:p>
        </p:txBody>
      </p:sp>
      <p:sp>
        <p:nvSpPr>
          <p:cNvPr id="342" name="Shape 34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The VARCHAR2 data type specifies a </a:t>
            </a:r>
            <a:r>
              <a:rPr lang="en" u="sng"/>
              <a:t>varying-length</a:t>
            </a:r>
            <a:r>
              <a:rPr lang="en"/>
              <a:t> character string.</a:t>
            </a:r>
          </a:p>
          <a:p>
            <a:pPr indent="-228600" lvl="0" marL="457200" rtl="0">
              <a:spcBef>
                <a:spcPts val="0"/>
              </a:spcBef>
            </a:pPr>
            <a:r>
              <a:rPr lang="en"/>
              <a:t>Character values are stored as-is without alteration.</a:t>
            </a:r>
          </a:p>
          <a:p>
            <a:pPr indent="-228600" lvl="0" marL="457200" rtl="0">
              <a:spcBef>
                <a:spcPts val="0"/>
              </a:spcBef>
            </a:pPr>
            <a:r>
              <a:rPr lang="en"/>
              <a:t>The length of the item matches the length of the characters stored within</a:t>
            </a:r>
            <a:r>
              <a:rPr baseline="30000" lang="en"/>
              <a:t>1</a:t>
            </a:r>
            <a:r>
              <a:rPr lang="en"/>
              <a:t>, not the declared length.</a:t>
            </a:r>
          </a:p>
          <a:p>
            <a:pPr indent="0" lvl="0" marL="457200" rtl="0">
              <a:spcBef>
                <a:spcPts val="0"/>
              </a:spcBef>
              <a:buNone/>
            </a:pPr>
            <a:r>
              <a:rPr b="1" lang="en" sz="2400">
                <a:solidFill>
                  <a:srgbClr val="003366"/>
                </a:solidFill>
                <a:latin typeface="Courier New"/>
                <a:ea typeface="Courier New"/>
                <a:cs typeface="Courier New"/>
                <a:sym typeface="Courier New"/>
              </a:rPr>
              <a:t>VARCHAR2</a:t>
            </a:r>
            <a:r>
              <a:rPr lang="en" sz="2400">
                <a:solidFill>
                  <a:srgbClr val="000080"/>
                </a:solidFill>
                <a:latin typeface="Courier New"/>
                <a:ea typeface="Courier New"/>
                <a:cs typeface="Courier New"/>
                <a:sym typeface="Courier New"/>
              </a:rPr>
              <a:t>(</a:t>
            </a:r>
            <a:r>
              <a:rPr lang="en" sz="2400">
                <a:solidFill>
                  <a:srgbClr val="0000FF"/>
                </a:solidFill>
                <a:latin typeface="Courier New"/>
                <a:ea typeface="Courier New"/>
                <a:cs typeface="Courier New"/>
                <a:sym typeface="Courier New"/>
              </a:rPr>
              <a:t>50</a:t>
            </a:r>
            <a:r>
              <a:rPr lang="en" sz="2400">
                <a:solidFill>
                  <a:srgbClr val="000080"/>
                </a:solidFill>
                <a:latin typeface="Courier New"/>
                <a:ea typeface="Courier New"/>
                <a:cs typeface="Courier New"/>
                <a:sym typeface="Courier New"/>
              </a:rPr>
              <a:t>) := </a:t>
            </a:r>
            <a:r>
              <a:rPr lang="en" sz="2400">
                <a:solidFill>
                  <a:srgbClr val="FF0000"/>
                </a:solidFill>
                <a:latin typeface="Courier New"/>
                <a:ea typeface="Courier New"/>
                <a:cs typeface="Courier New"/>
                <a:sym typeface="Courier New"/>
              </a:rPr>
              <a:t>'CAT'</a:t>
            </a:r>
            <a:r>
              <a:rPr lang="en" sz="2400">
                <a:latin typeface="Courier New"/>
                <a:ea typeface="Courier New"/>
                <a:cs typeface="Courier New"/>
                <a:sym typeface="Courier New"/>
              </a:rPr>
              <a:t> </a:t>
            </a:r>
            <a:r>
              <a:rPr lang="en" sz="2700"/>
              <a:t>is </a:t>
            </a:r>
            <a:r>
              <a:rPr lang="en" sz="2400">
                <a:solidFill>
                  <a:srgbClr val="FF0000"/>
                </a:solidFill>
                <a:latin typeface="Courier New"/>
                <a:ea typeface="Courier New"/>
                <a:cs typeface="Courier New"/>
                <a:sym typeface="Courier New"/>
              </a:rPr>
              <a:t>'CAT'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VARCHAR2</a:t>
            </a:r>
          </a:p>
        </p:txBody>
      </p:sp>
      <p:sp>
        <p:nvSpPr>
          <p:cNvPr id="348" name="Shape 348"/>
          <p:cNvSpPr txBox="1"/>
          <p:nvPr>
            <p:ph idx="1" type="body"/>
          </p:nvPr>
        </p:nvSpPr>
        <p:spPr>
          <a:xfrm>
            <a:off x="108900" y="634800"/>
            <a:ext cx="8934599" cy="2370000"/>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None/>
            </a:pPr>
            <a:r>
              <a:rPr b="1" lang="en" sz="1600">
                <a:solidFill>
                  <a:srgbClr val="003366"/>
                </a:solidFill>
                <a:latin typeface="Courier New"/>
                <a:ea typeface="Courier New"/>
                <a:cs typeface="Courier New"/>
                <a:sym typeface="Courier New"/>
              </a:rPr>
              <a:t>DECLARE</a:t>
            </a:r>
          </a:p>
          <a:p>
            <a:pPr lvl="0" rtl="0">
              <a:lnSpc>
                <a:spcPct val="115000"/>
              </a:lnSpc>
              <a:spcBef>
                <a:spcPts val="0"/>
              </a:spcBef>
              <a:buNone/>
            </a:pPr>
            <a:r>
              <a:rPr lang="en" sz="1600">
                <a:solidFill>
                  <a:srgbClr val="000080"/>
                </a:solidFill>
                <a:latin typeface="Courier New"/>
                <a:ea typeface="Courier New"/>
                <a:cs typeface="Courier New"/>
                <a:sym typeface="Courier New"/>
              </a:rPr>
              <a:t>   l_mma_style </a:t>
            </a:r>
            <a:r>
              <a:rPr b="1" lang="en" sz="1600">
                <a:solidFill>
                  <a:srgbClr val="003366"/>
                </a:solidFill>
                <a:latin typeface="Courier New"/>
                <a:ea typeface="Courier New"/>
                <a:cs typeface="Courier New"/>
                <a:sym typeface="Courier New"/>
              </a:rPr>
              <a:t>VARCHAR2</a:t>
            </a:r>
            <a:r>
              <a:rPr lang="en" sz="1600">
                <a:solidFill>
                  <a:srgbClr val="000080"/>
                </a:solidFill>
                <a:latin typeface="Courier New"/>
                <a:ea typeface="Courier New"/>
                <a:cs typeface="Courier New"/>
                <a:sym typeface="Courier New"/>
              </a:rPr>
              <a:t>(</a:t>
            </a:r>
            <a:r>
              <a:rPr lang="en" sz="1600">
                <a:solidFill>
                  <a:srgbClr val="0000FF"/>
                </a:solidFill>
                <a:latin typeface="Courier New"/>
                <a:ea typeface="Courier New"/>
                <a:cs typeface="Courier New"/>
                <a:sym typeface="Courier New"/>
              </a:rPr>
              <a:t>10</a:t>
            </a:r>
            <a:r>
              <a:rPr lang="en" sz="1600">
                <a:solidFill>
                  <a:srgbClr val="000080"/>
                </a:solidFill>
                <a:latin typeface="Courier New"/>
                <a:ea typeface="Courier New"/>
                <a:cs typeface="Courier New"/>
                <a:sym typeface="Courier New"/>
              </a:rPr>
              <a:t>) := </a:t>
            </a:r>
            <a:r>
              <a:rPr lang="en" sz="1600">
                <a:solidFill>
                  <a:srgbClr val="FF0000"/>
                </a:solidFill>
                <a:latin typeface="Courier New"/>
                <a:ea typeface="Courier New"/>
                <a:cs typeface="Courier New"/>
                <a:sym typeface="Courier New"/>
              </a:rPr>
              <a:t>'Hapkido'</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BEGIN</a:t>
            </a:r>
          </a:p>
          <a:p>
            <a:pPr lvl="0" rtl="0">
              <a:lnSpc>
                <a:spcPct val="115000"/>
              </a:lnSpc>
              <a:spcBef>
                <a:spcPts val="0"/>
              </a:spcBef>
              <a:buNone/>
            </a:pPr>
            <a:r>
              <a:rPr lang="en" sz="1600">
                <a:solidFill>
                  <a:srgbClr val="000080"/>
                </a:solidFill>
                <a:latin typeface="Courier New"/>
                <a:ea typeface="Courier New"/>
                <a:cs typeface="Courier New"/>
                <a:sym typeface="Courier New"/>
              </a:rPr>
              <a:t>   pr(</a:t>
            </a:r>
            <a:r>
              <a:rPr lang="en" sz="1600">
                <a:solidFill>
                  <a:srgbClr val="FF0000"/>
                </a:solidFill>
                <a:latin typeface="Courier New"/>
                <a:ea typeface="Courier New"/>
                <a:cs typeface="Courier New"/>
                <a:sym typeface="Courier New"/>
              </a:rPr>
              <a:t>'l_mma_style value: ['</a:t>
            </a:r>
            <a:r>
              <a:rPr lang="en" sz="1600">
                <a:solidFill>
                  <a:srgbClr val="000080"/>
                </a:solidFill>
                <a:latin typeface="Courier New"/>
                <a:ea typeface="Courier New"/>
                <a:cs typeface="Courier New"/>
                <a:sym typeface="Courier New"/>
              </a:rPr>
              <a:t>||l_mma_style||</a:t>
            </a:r>
            <a:r>
              <a:rPr lang="en" sz="1600">
                <a:solidFill>
                  <a:srgbClr val="FF0000"/>
                </a:solidFill>
                <a:latin typeface="Courier New"/>
                <a:ea typeface="Courier New"/>
                <a:cs typeface="Courier New"/>
                <a:sym typeface="Courier New"/>
              </a:rPr>
              <a:t>']'</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 length ['</a:t>
            </a:r>
            <a:r>
              <a:rPr lang="en" sz="1600">
                <a:solidFill>
                  <a:srgbClr val="000080"/>
                </a:solidFill>
                <a:latin typeface="Courier New"/>
                <a:ea typeface="Courier New"/>
                <a:cs typeface="Courier New"/>
                <a:sym typeface="Courier New"/>
              </a:rPr>
              <a:t>||</a:t>
            </a:r>
            <a:r>
              <a:rPr b="1" lang="en" sz="1600">
                <a:solidFill>
                  <a:srgbClr val="003366"/>
                </a:solidFill>
                <a:latin typeface="Courier New"/>
                <a:ea typeface="Courier New"/>
                <a:cs typeface="Courier New"/>
                <a:sym typeface="Courier New"/>
              </a:rPr>
              <a:t>LENGTH</a:t>
            </a:r>
            <a:r>
              <a:rPr lang="en" sz="1600">
                <a:solidFill>
                  <a:srgbClr val="000080"/>
                </a:solidFill>
                <a:latin typeface="Courier New"/>
                <a:ea typeface="Courier New"/>
                <a:cs typeface="Courier New"/>
                <a:sym typeface="Courier New"/>
              </a:rPr>
              <a:t>(l_mma_style)||</a:t>
            </a:r>
            <a:r>
              <a:rPr lang="en" sz="1600">
                <a:solidFill>
                  <a:srgbClr val="FF0000"/>
                </a:solidFill>
                <a:latin typeface="Courier New"/>
                <a:ea typeface="Courier New"/>
                <a:cs typeface="Courier New"/>
                <a:sym typeface="Courier New"/>
              </a:rPr>
              <a:t>']'</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a:t>
            </a:r>
          </a:p>
          <a:p>
            <a:pPr lvl="0" rtl="0">
              <a:spcBef>
                <a:spcPts val="0"/>
              </a:spcBef>
              <a:buNone/>
            </a:pPr>
            <a:r>
              <a:t/>
            </a:r>
            <a:endParaRPr sz="1400">
              <a:latin typeface="Courier New"/>
              <a:ea typeface="Courier New"/>
              <a:cs typeface="Courier New"/>
              <a:sym typeface="Courier New"/>
            </a:endParaRPr>
          </a:p>
        </p:txBody>
      </p:sp>
      <p:sp>
        <p:nvSpPr>
          <p:cNvPr id="349" name="Shape 349"/>
          <p:cNvSpPr txBox="1"/>
          <p:nvPr/>
        </p:nvSpPr>
        <p:spPr>
          <a:xfrm>
            <a:off x="103675" y="3019575"/>
            <a:ext cx="8947500" cy="1968599"/>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SQL&gt; </a:t>
            </a:r>
          </a:p>
          <a:p>
            <a:pPr lvl="0" rtl="0">
              <a:spcBef>
                <a:spcPts val="0"/>
              </a:spcBef>
              <a:buNone/>
            </a:pPr>
            <a:r>
              <a:rPr lang="en">
                <a:latin typeface="Courier New"/>
                <a:ea typeface="Courier New"/>
                <a:cs typeface="Courier New"/>
                <a:sym typeface="Courier New"/>
              </a:rPr>
              <a:t>l_mma_style: value [Hapkido] length [</a:t>
            </a:r>
            <a:r>
              <a:rPr b="1" lang="en" sz="1800">
                <a:latin typeface="Courier New"/>
                <a:ea typeface="Courier New"/>
                <a:cs typeface="Courier New"/>
                <a:sym typeface="Courier New"/>
              </a:rPr>
              <a:t>7</a:t>
            </a:r>
            <a:r>
              <a:rPr lang="en">
                <a:latin typeface="Courier New"/>
                <a:ea typeface="Courier New"/>
                <a:cs typeface="Courier New"/>
                <a:sym typeface="Courier New"/>
              </a:rPr>
              <a:t>]</a:t>
            </a:r>
          </a:p>
          <a:p>
            <a:pPr lvl="0" rtl="0">
              <a:spcBef>
                <a:spcPts val="0"/>
              </a:spcBef>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Character Functions</a:t>
            </a:r>
          </a:p>
        </p:txBody>
      </p:sp>
      <p:graphicFrame>
        <p:nvGraphicFramePr>
          <p:cNvPr id="355" name="Shape 355"/>
          <p:cNvGraphicFramePr/>
          <p:nvPr/>
        </p:nvGraphicFramePr>
        <p:xfrm>
          <a:off x="100500" y="686070"/>
          <a:ext cx="3000000" cy="3000000"/>
        </p:xfrm>
        <a:graphic>
          <a:graphicData uri="http://schemas.openxmlformats.org/drawingml/2006/table">
            <a:tbl>
              <a:tblPr>
                <a:noFill/>
                <a:tableStyleId>{3C02302D-1A38-4B88-AC61-B8E5A3A355C6}</a:tableStyleId>
              </a:tblPr>
              <a:tblGrid>
                <a:gridCol w="1493100"/>
                <a:gridCol w="2103325"/>
                <a:gridCol w="5405925"/>
              </a:tblGrid>
              <a:tr h="365725">
                <a:tc>
                  <a:txBody>
                    <a:bodyPr>
                      <a:noAutofit/>
                    </a:bodyPr>
                    <a:lstStyle/>
                    <a:p>
                      <a:pPr lvl="0" algn="ctr">
                        <a:spcBef>
                          <a:spcPts val="0"/>
                        </a:spcBef>
                        <a:buNone/>
                      </a:pPr>
                      <a:r>
                        <a:rPr b="1" lang="en" sz="1200"/>
                        <a:t>Function</a:t>
                      </a:r>
                    </a:p>
                  </a:txBody>
                  <a:tcPr marT="91425" marB="91425" marR="91425" marL="91425">
                    <a:solidFill>
                      <a:srgbClr val="9FC5E8"/>
                    </a:solidFill>
                  </a:tcPr>
                </a:tc>
                <a:tc>
                  <a:txBody>
                    <a:bodyPr>
                      <a:noAutofit/>
                    </a:bodyPr>
                    <a:lstStyle/>
                    <a:p>
                      <a:pPr lvl="0" algn="ctr">
                        <a:spcBef>
                          <a:spcPts val="0"/>
                        </a:spcBef>
                        <a:buNone/>
                      </a:pPr>
                      <a:r>
                        <a:rPr b="1" lang="en" sz="1200"/>
                        <a:t>Used For</a:t>
                      </a:r>
                    </a:p>
                  </a:txBody>
                  <a:tcPr marT="91425" marB="91425" marR="91425" marL="91425">
                    <a:solidFill>
                      <a:srgbClr val="9FC5E8"/>
                    </a:solidFill>
                  </a:tcPr>
                </a:tc>
                <a:tc>
                  <a:txBody>
                    <a:bodyPr>
                      <a:noAutofit/>
                    </a:bodyPr>
                    <a:lstStyle/>
                    <a:p>
                      <a:pPr lvl="0" rtl="0" algn="ctr">
                        <a:spcBef>
                          <a:spcPts val="0"/>
                        </a:spcBef>
                        <a:buNone/>
                      </a:pPr>
                      <a:r>
                        <a:rPr b="1" lang="en" sz="1200"/>
                        <a:t>Example</a:t>
                      </a:r>
                    </a:p>
                  </a:txBody>
                  <a:tcPr marT="91425" marB="91425" marR="91425" marL="91425">
                    <a:solidFill>
                      <a:srgbClr val="9FC5E8"/>
                    </a:solidFill>
                  </a:tcPr>
                </a:tc>
              </a:tr>
              <a:tr h="365750">
                <a:tc>
                  <a:txBody>
                    <a:bodyPr>
                      <a:noAutofit/>
                    </a:bodyPr>
                    <a:lstStyle/>
                    <a:p>
                      <a:pPr lvl="0" rtl="0">
                        <a:spcBef>
                          <a:spcPts val="0"/>
                        </a:spcBef>
                        <a:buNone/>
                      </a:pPr>
                      <a:r>
                        <a:rPr b="1" lang="en" sz="1200">
                          <a:latin typeface="Courier New"/>
                          <a:ea typeface="Courier New"/>
                          <a:cs typeface="Courier New"/>
                          <a:sym typeface="Courier New"/>
                        </a:rPr>
                        <a:t>ASCII</a:t>
                      </a:r>
                    </a:p>
                  </a:txBody>
                  <a:tcPr marT="91425" marB="91425" marR="91425" marL="91425"/>
                </a:tc>
                <a:tc>
                  <a:txBody>
                    <a:bodyPr>
                      <a:noAutofit/>
                    </a:bodyPr>
                    <a:lstStyle/>
                    <a:p>
                      <a:pPr lvl="0">
                        <a:spcBef>
                          <a:spcPts val="0"/>
                        </a:spcBef>
                        <a:buNone/>
                      </a:pPr>
                      <a:r>
                        <a:rPr lang="en" sz="900"/>
                        <a:t>Get ASCII decimal code for char</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ASCII('&amp;')</a:t>
                      </a:r>
                      <a:r>
                        <a:rPr lang="en" sz="1200">
                          <a:latin typeface="Courier New"/>
                          <a:ea typeface="Courier New"/>
                          <a:cs typeface="Courier New"/>
                          <a:sym typeface="Courier New"/>
                        </a:rPr>
                        <a:t> =&gt; 38</a:t>
                      </a:r>
                    </a:p>
                  </a:txBody>
                  <a:tcPr marT="91425" marB="91425" marR="91425" marL="91425"/>
                </a:tc>
              </a:tr>
              <a:tr h="365750">
                <a:tc>
                  <a:txBody>
                    <a:bodyPr>
                      <a:noAutofit/>
                    </a:bodyPr>
                    <a:lstStyle/>
                    <a:p>
                      <a:pPr lvl="0" rtl="0">
                        <a:spcBef>
                          <a:spcPts val="0"/>
                        </a:spcBef>
                        <a:buClr>
                          <a:schemeClr val="dk1"/>
                        </a:buClr>
                        <a:buSzPct val="91666"/>
                        <a:buFont typeface="Arial"/>
                        <a:buNone/>
                      </a:pPr>
                      <a:r>
                        <a:rPr b="1" lang="en" sz="1200">
                          <a:solidFill>
                            <a:schemeClr val="dk1"/>
                          </a:solidFill>
                          <a:latin typeface="Courier New"/>
                          <a:ea typeface="Courier New"/>
                          <a:cs typeface="Courier New"/>
                          <a:sym typeface="Courier New"/>
                        </a:rPr>
                        <a:t>CHR</a:t>
                      </a:r>
                    </a:p>
                  </a:txBody>
                  <a:tcPr marT="91425" marB="91425" marR="91425" marL="91425"/>
                </a:tc>
                <a:tc>
                  <a:txBody>
                    <a:bodyPr>
                      <a:noAutofit/>
                    </a:bodyPr>
                    <a:lstStyle/>
                    <a:p>
                      <a:pPr lvl="0">
                        <a:spcBef>
                          <a:spcPts val="0"/>
                        </a:spcBef>
                        <a:buNone/>
                      </a:pPr>
                      <a:r>
                        <a:rPr lang="en" sz="900"/>
                        <a:t>Get ASCII character for decimal code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CHR(38) =&gt; </a:t>
                      </a:r>
                      <a:r>
                        <a:rPr lang="en" sz="1200">
                          <a:solidFill>
                            <a:schemeClr val="dk1"/>
                          </a:solidFill>
                          <a:latin typeface="Courier New"/>
                          <a:ea typeface="Courier New"/>
                          <a:cs typeface="Courier New"/>
                          <a:sym typeface="Courier New"/>
                        </a:rPr>
                        <a:t>'&amp;'</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CONCAT or ||</a:t>
                      </a:r>
                    </a:p>
                  </a:txBody>
                  <a:tcPr marT="91425" marB="91425" marR="91425" marL="91425"/>
                </a:tc>
                <a:tc>
                  <a:txBody>
                    <a:bodyPr>
                      <a:noAutofit/>
                    </a:bodyPr>
                    <a:lstStyle/>
                    <a:p>
                      <a:pPr lvl="0">
                        <a:spcBef>
                          <a:spcPts val="0"/>
                        </a:spcBef>
                        <a:buNone/>
                      </a:pPr>
                      <a:r>
                        <a:rPr lang="en" sz="900"/>
                        <a:t>Join two strings together</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CONCAT('A','BC')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ABC</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A</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BC</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ABC</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LOWER</a:t>
                      </a:r>
                    </a:p>
                  </a:txBody>
                  <a:tcPr marT="91425" marB="91425" marR="91425" marL="91425"/>
                </a:tc>
                <a:tc>
                  <a:txBody>
                    <a:bodyPr>
                      <a:noAutofit/>
                    </a:bodyPr>
                    <a:lstStyle/>
                    <a:p>
                      <a:pPr lvl="0">
                        <a:spcBef>
                          <a:spcPts val="0"/>
                        </a:spcBef>
                        <a:buNone/>
                      </a:pPr>
                      <a:r>
                        <a:rPr lang="en" sz="900"/>
                        <a:t>Lowercase the string</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LOWER(</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KIWI</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kiwi</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UPPER</a:t>
                      </a:r>
                    </a:p>
                  </a:txBody>
                  <a:tcPr marT="91425" marB="91425" marR="91425" marL="91425"/>
                </a:tc>
                <a:tc>
                  <a:txBody>
                    <a:bodyPr>
                      <a:noAutofit/>
                    </a:bodyPr>
                    <a:lstStyle/>
                    <a:p>
                      <a:pPr lvl="0" rtl="0">
                        <a:spcBef>
                          <a:spcPts val="0"/>
                        </a:spcBef>
                        <a:buNone/>
                      </a:pPr>
                      <a:r>
                        <a:rPr lang="en" sz="900"/>
                        <a:t>Uppercase the string</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UPPER(</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Loquat</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LOQUAT</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INITCAP</a:t>
                      </a:r>
                    </a:p>
                  </a:txBody>
                  <a:tcPr marT="91425" marB="91425" marR="91425" marL="91425"/>
                </a:tc>
                <a:tc>
                  <a:txBody>
                    <a:bodyPr>
                      <a:noAutofit/>
                    </a:bodyPr>
                    <a:lstStyle/>
                    <a:p>
                      <a:pPr lvl="0" rtl="0">
                        <a:spcBef>
                          <a:spcPts val="0"/>
                        </a:spcBef>
                        <a:buNone/>
                      </a:pPr>
                      <a:r>
                        <a:rPr lang="en" sz="900"/>
                        <a:t>Uppercase first char of each word</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INITCAP(</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war and peace</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War And Peace</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LPAD</a:t>
                      </a:r>
                    </a:p>
                  </a:txBody>
                  <a:tcPr marT="91425" marB="91425" marR="91425" marL="91425"/>
                </a:tc>
                <a:tc>
                  <a:txBody>
                    <a:bodyPr>
                      <a:noAutofit/>
                    </a:bodyPr>
                    <a:lstStyle/>
                    <a:p>
                      <a:pPr lvl="0" rtl="0">
                        <a:spcBef>
                          <a:spcPts val="0"/>
                        </a:spcBef>
                        <a:buNone/>
                      </a:pPr>
                      <a:r>
                        <a:rPr lang="en" sz="900"/>
                        <a:t>Add char(s) to left side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LPAD('peach',10,'*')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*****peach</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RPAD</a:t>
                      </a:r>
                    </a:p>
                  </a:txBody>
                  <a:tcPr marT="91425" marB="91425" marR="91425" marL="91425"/>
                </a:tc>
                <a:tc>
                  <a:txBody>
                    <a:bodyPr>
                      <a:noAutofit/>
                    </a:bodyPr>
                    <a:lstStyle/>
                    <a:p>
                      <a:pPr lvl="0" rtl="0">
                        <a:spcBef>
                          <a:spcPts val="0"/>
                        </a:spcBef>
                        <a:buNone/>
                      </a:pPr>
                      <a:r>
                        <a:rPr lang="en" sz="900"/>
                        <a:t>Add char(s) to right side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RPAD('pear',10,'_')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pear______</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LTRIM</a:t>
                      </a:r>
                    </a:p>
                  </a:txBody>
                  <a:tcPr marT="91425" marB="91425" marR="91425" marL="91425"/>
                </a:tc>
                <a:tc>
                  <a:txBody>
                    <a:bodyPr>
                      <a:noAutofit/>
                    </a:bodyPr>
                    <a:lstStyle/>
                    <a:p>
                      <a:pPr lvl="0">
                        <a:spcBef>
                          <a:spcPts val="0"/>
                        </a:spcBef>
                        <a:buNone/>
                      </a:pPr>
                      <a:r>
                        <a:rPr lang="en" sz="900"/>
                        <a:t>Remove char(s) from left side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LTRIM('*****peach','*') =&gt; </a:t>
                      </a:r>
                      <a:r>
                        <a:rPr lang="en" sz="1200">
                          <a:solidFill>
                            <a:schemeClr val="dk1"/>
                          </a:solidFill>
                          <a:latin typeface="Courier New"/>
                          <a:ea typeface="Courier New"/>
                          <a:cs typeface="Courier New"/>
                          <a:sym typeface="Courier New"/>
                        </a:rPr>
                        <a:t>'</a:t>
                      </a:r>
                      <a:r>
                        <a:rPr lang="en" sz="1200">
                          <a:latin typeface="Courier New"/>
                          <a:ea typeface="Courier New"/>
                          <a:cs typeface="Courier New"/>
                          <a:sym typeface="Courier New"/>
                        </a:rPr>
                        <a:t>peach</a:t>
                      </a:r>
                      <a:r>
                        <a:rPr lang="en" sz="1200">
                          <a:solidFill>
                            <a:schemeClr val="dk1"/>
                          </a:solidFill>
                          <a:latin typeface="Courier New"/>
                          <a:ea typeface="Courier New"/>
                          <a:cs typeface="Courier New"/>
                          <a:sym typeface="Courier New"/>
                        </a:rPr>
                        <a:t>'</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RTRIM</a:t>
                      </a:r>
                    </a:p>
                  </a:txBody>
                  <a:tcPr marT="91425" marB="91425" marR="91425" marL="91425"/>
                </a:tc>
                <a:tc>
                  <a:txBody>
                    <a:bodyPr>
                      <a:noAutofit/>
                    </a:bodyPr>
                    <a:lstStyle/>
                    <a:p>
                      <a:pPr lvl="0" rtl="0">
                        <a:spcBef>
                          <a:spcPts val="0"/>
                        </a:spcBef>
                        <a:buNone/>
                      </a:pPr>
                      <a:r>
                        <a:rPr lang="en" sz="900"/>
                        <a:t>Remove chars from right side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RTRIM('pear______','_') =&gt; 'pear'</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TRIM</a:t>
                      </a:r>
                    </a:p>
                  </a:txBody>
                  <a:tcPr marT="91425" marB="91425" marR="91425" marL="91425"/>
                </a:tc>
                <a:tc>
                  <a:txBody>
                    <a:bodyPr>
                      <a:noAutofit/>
                    </a:bodyPr>
                    <a:lstStyle/>
                    <a:p>
                      <a:pPr lvl="0" rtl="0">
                        <a:spcBef>
                          <a:spcPts val="0"/>
                        </a:spcBef>
                        <a:buNone/>
                      </a:pPr>
                      <a:r>
                        <a:rPr lang="en" sz="900"/>
                        <a:t>Remove chars from one/both sides</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TRIM('~' FROM '~~~CENTER~~~') =&gt; 'CENTER'</a:t>
                      </a:r>
                    </a:p>
                  </a:txBody>
                  <a:tcPr marT="91425" marB="91425" marR="91425" marL="91425"/>
                </a:tc>
              </a:tr>
            </a:tbl>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Character Functions</a:t>
            </a:r>
          </a:p>
        </p:txBody>
      </p:sp>
      <p:graphicFrame>
        <p:nvGraphicFramePr>
          <p:cNvPr id="361" name="Shape 361"/>
          <p:cNvGraphicFramePr/>
          <p:nvPr/>
        </p:nvGraphicFramePr>
        <p:xfrm>
          <a:off x="100500" y="686070"/>
          <a:ext cx="3000000" cy="3000000"/>
        </p:xfrm>
        <a:graphic>
          <a:graphicData uri="http://schemas.openxmlformats.org/drawingml/2006/table">
            <a:tbl>
              <a:tblPr>
                <a:noFill/>
                <a:tableStyleId>{3C02302D-1A38-4B88-AC61-B8E5A3A355C6}</a:tableStyleId>
              </a:tblPr>
              <a:tblGrid>
                <a:gridCol w="1501000"/>
                <a:gridCol w="2111225"/>
                <a:gridCol w="5390125"/>
              </a:tblGrid>
              <a:tr h="365725">
                <a:tc>
                  <a:txBody>
                    <a:bodyPr>
                      <a:noAutofit/>
                    </a:bodyPr>
                    <a:lstStyle/>
                    <a:p>
                      <a:pPr lvl="0" rtl="0" algn="ctr">
                        <a:spcBef>
                          <a:spcPts val="0"/>
                        </a:spcBef>
                        <a:buNone/>
                      </a:pPr>
                      <a:r>
                        <a:rPr b="1" lang="en" sz="1200"/>
                        <a:t>Function</a:t>
                      </a:r>
                    </a:p>
                  </a:txBody>
                  <a:tcPr marT="91425" marB="91425" marR="91425" marL="91425">
                    <a:solidFill>
                      <a:srgbClr val="9FC5E8"/>
                    </a:solidFill>
                  </a:tcPr>
                </a:tc>
                <a:tc>
                  <a:txBody>
                    <a:bodyPr>
                      <a:noAutofit/>
                    </a:bodyPr>
                    <a:lstStyle/>
                    <a:p>
                      <a:pPr lvl="0" rtl="0" algn="ctr">
                        <a:spcBef>
                          <a:spcPts val="0"/>
                        </a:spcBef>
                        <a:buNone/>
                      </a:pPr>
                      <a:r>
                        <a:rPr b="1" lang="en" sz="1200"/>
                        <a:t>Used For</a:t>
                      </a:r>
                    </a:p>
                  </a:txBody>
                  <a:tcPr marT="91425" marB="91425" marR="91425" marL="91425">
                    <a:solidFill>
                      <a:srgbClr val="9FC5E8"/>
                    </a:solidFill>
                  </a:tcPr>
                </a:tc>
                <a:tc>
                  <a:txBody>
                    <a:bodyPr>
                      <a:noAutofit/>
                    </a:bodyPr>
                    <a:lstStyle/>
                    <a:p>
                      <a:pPr lvl="0" rtl="0" algn="ctr">
                        <a:spcBef>
                          <a:spcPts val="0"/>
                        </a:spcBef>
                        <a:buNone/>
                      </a:pPr>
                      <a:r>
                        <a:rPr b="1" lang="en" sz="1200"/>
                        <a:t>Example</a:t>
                      </a:r>
                    </a:p>
                  </a:txBody>
                  <a:tcPr marT="91425" marB="91425" marR="91425" marL="91425">
                    <a:solidFill>
                      <a:srgbClr val="9FC5E8"/>
                    </a:solidFill>
                  </a:tcPr>
                </a:tc>
              </a:tr>
              <a:tr h="365750">
                <a:tc>
                  <a:txBody>
                    <a:bodyPr>
                      <a:noAutofit/>
                    </a:bodyPr>
                    <a:lstStyle/>
                    <a:p>
                      <a:pPr lvl="0" rtl="0">
                        <a:spcBef>
                          <a:spcPts val="0"/>
                        </a:spcBef>
                        <a:buNone/>
                      </a:pPr>
                      <a:r>
                        <a:rPr b="1" lang="en" sz="1200">
                          <a:latin typeface="Courier New"/>
                          <a:ea typeface="Courier New"/>
                          <a:cs typeface="Courier New"/>
                          <a:sym typeface="Courier New"/>
                        </a:rPr>
                        <a:t>LENGTH</a:t>
                      </a:r>
                    </a:p>
                  </a:txBody>
                  <a:tcPr marT="91425" marB="91425" marR="91425" marL="91425"/>
                </a:tc>
                <a:tc>
                  <a:txBody>
                    <a:bodyPr>
                      <a:noAutofit/>
                    </a:bodyPr>
                    <a:lstStyle/>
                    <a:p>
                      <a:pPr lvl="0" rtl="0">
                        <a:spcBef>
                          <a:spcPts val="0"/>
                        </a:spcBef>
                        <a:buNone/>
                      </a:pPr>
                      <a:r>
                        <a:rPr lang="en" sz="900">
                          <a:solidFill>
                            <a:schemeClr val="dk1"/>
                          </a:solidFill>
                        </a:rPr>
                        <a:t>Get length of the string in bytes</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LENGTH('1234567') =&gt; 7</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REPLACE</a:t>
                      </a:r>
                    </a:p>
                  </a:txBody>
                  <a:tcPr marT="91425" marB="91425" marR="91425" marL="91425"/>
                </a:tc>
                <a:tc>
                  <a:txBody>
                    <a:bodyPr>
                      <a:noAutofit/>
                    </a:bodyPr>
                    <a:lstStyle/>
                    <a:p>
                      <a:pPr lvl="0" rtl="0">
                        <a:spcBef>
                          <a:spcPts val="0"/>
                        </a:spcBef>
                        <a:buNone/>
                      </a:pPr>
                      <a:r>
                        <a:rPr lang="en" sz="900"/>
                        <a:t>Replace one char/set with another char/set</a:t>
                      </a:r>
                    </a:p>
                  </a:txBody>
                  <a:tcPr marT="91425" marB="91425" marR="91425" marL="91425"/>
                </a:tc>
                <a:tc>
                  <a:txBody>
                    <a:bodyPr>
                      <a:noAutofit/>
                    </a:bodyPr>
                    <a:lstStyle/>
                    <a:p>
                      <a:pPr lvl="0" rtl="0">
                        <a:spcBef>
                          <a:spcPts val="0"/>
                        </a:spcBef>
                        <a:buNone/>
                      </a:pPr>
                      <a:r>
                        <a:rPr lang="en" sz="900">
                          <a:latin typeface="Courier New"/>
                          <a:ea typeface="Courier New"/>
                          <a:cs typeface="Courier New"/>
                          <a:sym typeface="Courier New"/>
                        </a:rPr>
                        <a:t>REPLACE(REPLACE('peteatbogusdotcom','at','@'),'dot','.') =&gt; pete@bogus.com</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INSTR</a:t>
                      </a:r>
                    </a:p>
                  </a:txBody>
                  <a:tcPr marT="91425" marB="91425" marR="91425" marL="91425"/>
                </a:tc>
                <a:tc>
                  <a:txBody>
                    <a:bodyPr>
                      <a:noAutofit/>
                    </a:bodyPr>
                    <a:lstStyle/>
                    <a:p>
                      <a:pPr lvl="0" rtl="0">
                        <a:spcBef>
                          <a:spcPts val="0"/>
                        </a:spcBef>
                        <a:buNone/>
                      </a:pPr>
                      <a:r>
                        <a:rPr lang="en" sz="900"/>
                        <a:t>Find the position of a char/set</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INSTR('</a:t>
                      </a:r>
                      <a:r>
                        <a:rPr lang="en" sz="1200" u="sng">
                          <a:solidFill>
                            <a:schemeClr val="hlink"/>
                          </a:solidFill>
                          <a:latin typeface="Courier New"/>
                          <a:ea typeface="Courier New"/>
                          <a:cs typeface="Courier New"/>
                          <a:sym typeface="Courier New"/>
                          <a:hlinkClick r:id="rId3"/>
                        </a:rPr>
                        <a:t>pete@bogus.com</a:t>
                      </a:r>
                      <a:r>
                        <a:rPr lang="en" sz="1200">
                          <a:latin typeface="Courier New"/>
                          <a:ea typeface="Courier New"/>
                          <a:cs typeface="Courier New"/>
                          <a:sym typeface="Courier New"/>
                        </a:rPr>
                        <a:t>','@') =&gt; 5</a:t>
                      </a:r>
                    </a:p>
                  </a:txBody>
                  <a:tcPr marT="91425" marB="91425" marR="91425" marL="91425"/>
                </a:tc>
              </a:tr>
              <a:tr h="365750">
                <a:tc>
                  <a:txBody>
                    <a:bodyPr>
                      <a:noAutofit/>
                    </a:bodyPr>
                    <a:lstStyle/>
                    <a:p>
                      <a:pPr lvl="0" rtl="0">
                        <a:spcBef>
                          <a:spcPts val="0"/>
                        </a:spcBef>
                        <a:buNone/>
                      </a:pPr>
                      <a:r>
                        <a:rPr b="1" lang="en" sz="1200">
                          <a:solidFill>
                            <a:schemeClr val="dk1"/>
                          </a:solidFill>
                          <a:latin typeface="Courier New"/>
                          <a:ea typeface="Courier New"/>
                          <a:cs typeface="Courier New"/>
                          <a:sym typeface="Courier New"/>
                        </a:rPr>
                        <a:t>SUBSTR</a:t>
                      </a:r>
                    </a:p>
                  </a:txBody>
                  <a:tcPr marT="91425" marB="91425" marR="91425" marL="91425"/>
                </a:tc>
                <a:tc>
                  <a:txBody>
                    <a:bodyPr>
                      <a:noAutofit/>
                    </a:bodyPr>
                    <a:lstStyle/>
                    <a:p>
                      <a:pPr lvl="0" rtl="0">
                        <a:spcBef>
                          <a:spcPts val="0"/>
                        </a:spcBef>
                        <a:buNone/>
                      </a:pPr>
                      <a:r>
                        <a:rPr lang="en" sz="900"/>
                        <a:t>Extract portion of string</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SUBSTR('</a:t>
                      </a:r>
                      <a:r>
                        <a:rPr lang="en" sz="1200" u="sng">
                          <a:solidFill>
                            <a:schemeClr val="hlink"/>
                          </a:solidFill>
                          <a:latin typeface="Courier New"/>
                          <a:ea typeface="Courier New"/>
                          <a:cs typeface="Courier New"/>
                          <a:sym typeface="Courier New"/>
                          <a:hlinkClick r:id="rId4"/>
                        </a:rPr>
                        <a:t>pete@bogus.com</a:t>
                      </a:r>
                      <a:r>
                        <a:rPr lang="en" sz="1200">
                          <a:latin typeface="Courier New"/>
                          <a:ea typeface="Courier New"/>
                          <a:cs typeface="Courier New"/>
                          <a:sym typeface="Courier New"/>
                        </a:rPr>
                        <a:t>',5+1) =&gt; 'bogus.com'</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TRANSLATE</a:t>
                      </a:r>
                    </a:p>
                  </a:txBody>
                  <a:tcPr marT="91425" marB="91425" marR="91425" marL="91425"/>
                </a:tc>
                <a:tc>
                  <a:txBody>
                    <a:bodyPr>
                      <a:noAutofit/>
                    </a:bodyPr>
                    <a:lstStyle/>
                    <a:p>
                      <a:pPr lvl="0" rtl="0">
                        <a:spcBef>
                          <a:spcPts val="0"/>
                        </a:spcBef>
                        <a:buNone/>
                      </a:pPr>
                      <a:r>
                        <a:rPr lang="en" sz="900"/>
                        <a:t>Replace chars per map</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TRANSLATE('(801) 555-1212','x() -','x') =&gt; 8015551212</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REGEXP_COUNT</a:t>
                      </a:r>
                    </a:p>
                  </a:txBody>
                  <a:tcPr marT="91425" marB="91425" marR="91425" marL="91425"/>
                </a:tc>
                <a:tc>
                  <a:txBody>
                    <a:bodyPr>
                      <a:noAutofit/>
                    </a:bodyPr>
                    <a:lstStyle/>
                    <a:p>
                      <a:pPr lvl="0" rtl="0">
                        <a:spcBef>
                          <a:spcPts val="0"/>
                        </a:spcBef>
                        <a:buNone/>
                      </a:pPr>
                      <a:r>
                        <a:rPr lang="en" sz="900"/>
                        <a:t>Count the number of occurrences of a regex*</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REGEXP_COUNT('/java/com/dbartisans','/') =&gt; 3</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REGEXP_INSTR</a:t>
                      </a:r>
                    </a:p>
                  </a:txBody>
                  <a:tcPr marT="91425" marB="91425" marR="91425" marL="91425"/>
                </a:tc>
                <a:tc>
                  <a:txBody>
                    <a:bodyPr>
                      <a:noAutofit/>
                    </a:bodyPr>
                    <a:lstStyle/>
                    <a:p>
                      <a:pPr lvl="0" rtl="0">
                        <a:spcBef>
                          <a:spcPts val="0"/>
                        </a:spcBef>
                        <a:buNone/>
                      </a:pPr>
                      <a:r>
                        <a:rPr lang="en" sz="900"/>
                        <a:t>Find position of a regex*</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REGEXP_INSTR('/java/com/dbartisans','j.v.') =&gt; 2</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REGEXP_REPLACE</a:t>
                      </a:r>
                    </a:p>
                  </a:txBody>
                  <a:tcPr marT="91425" marB="91425" marR="91425" marL="91425"/>
                </a:tc>
                <a:tc>
                  <a:txBody>
                    <a:bodyPr>
                      <a:noAutofit/>
                    </a:bodyPr>
                    <a:lstStyle/>
                    <a:p>
                      <a:pPr lvl="0" rtl="0">
                        <a:spcBef>
                          <a:spcPts val="0"/>
                        </a:spcBef>
                        <a:buNone/>
                      </a:pPr>
                      <a:r>
                        <a:rPr lang="en" sz="900"/>
                        <a:t>Find and replace a regex*</a:t>
                      </a:r>
                    </a:p>
                  </a:txBody>
                  <a:tcPr marT="91425" marB="91425" marR="91425" marL="91425"/>
                </a:tc>
                <a:tc>
                  <a:txBody>
                    <a:bodyPr>
                      <a:noAutofit/>
                    </a:bodyPr>
                    <a:lstStyle/>
                    <a:p>
                      <a:pPr lvl="0" rtl="0">
                        <a:spcBef>
                          <a:spcPts val="0"/>
                        </a:spcBef>
                        <a:buNone/>
                      </a:pPr>
                      <a:r>
                        <a:rPr lang="en" sz="900">
                          <a:latin typeface="Courier New"/>
                          <a:ea typeface="Courier New"/>
                          <a:cs typeface="Courier New"/>
                          <a:sym typeface="Courier New"/>
                        </a:rPr>
                        <a:t>REGEXP_REPLACE('/java/com/dbartisans','c.m','org') =&gt; /java/org/dbartisans</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REGEXP_SUBSTR</a:t>
                      </a:r>
                    </a:p>
                  </a:txBody>
                  <a:tcPr marT="91425" marB="91425" marR="91425" marL="91425"/>
                </a:tc>
                <a:tc>
                  <a:txBody>
                    <a:bodyPr>
                      <a:noAutofit/>
                    </a:bodyPr>
                    <a:lstStyle/>
                    <a:p>
                      <a:pPr lvl="0" rtl="0">
                        <a:spcBef>
                          <a:spcPts val="0"/>
                        </a:spcBef>
                        <a:buNone/>
                      </a:pPr>
                      <a:r>
                        <a:rPr lang="en" sz="900"/>
                        <a:t>Find and extract portion of string from matching regex*</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REGEXP_SUBSTR('abc4abc0abc', '(abc)', 1, 3) =&gt; 'abc'</a:t>
                      </a:r>
                    </a:p>
                  </a:txBody>
                  <a:tcPr marT="91425" marB="91425" marR="91425" marL="91425"/>
                </a:tc>
              </a:tr>
            </a:tbl>
          </a:graphicData>
        </a:graphic>
      </p:graphicFrame>
      <p:sp>
        <p:nvSpPr>
          <p:cNvPr id="362" name="Shape 362"/>
          <p:cNvSpPr txBox="1"/>
          <p:nvPr/>
        </p:nvSpPr>
        <p:spPr>
          <a:xfrm>
            <a:off x="100500" y="4599600"/>
            <a:ext cx="8480099" cy="598799"/>
          </a:xfrm>
          <a:prstGeom prst="rect">
            <a:avLst/>
          </a:prstGeom>
          <a:noFill/>
          <a:ln>
            <a:noFill/>
          </a:ln>
        </p:spPr>
        <p:txBody>
          <a:bodyPr anchorCtr="0" anchor="t" bIns="91425" lIns="91425" rIns="91425" tIns="91425">
            <a:noAutofit/>
          </a:bodyPr>
          <a:lstStyle/>
          <a:p>
            <a:pPr lvl="0" rtl="0">
              <a:spcBef>
                <a:spcPts val="0"/>
              </a:spcBef>
              <a:buNone/>
            </a:pPr>
            <a:r>
              <a:rPr lang="en"/>
              <a:t>*Regex/Regexp means a regular expression pattern. See Oracle’s docs on </a:t>
            </a:r>
            <a:r>
              <a:rPr lang="en" u="sng">
                <a:solidFill>
                  <a:schemeClr val="hlink"/>
                </a:solidFill>
                <a:hlinkClick r:id="rId5"/>
              </a:rPr>
              <a:t>POSIX regex support</a:t>
            </a:r>
            <a:r>
              <a:rPr lang="en"/>
              <a:t> and its </a:t>
            </a:r>
            <a:r>
              <a:rPr lang="en" u="sng">
                <a:solidFill>
                  <a:schemeClr val="hlink"/>
                </a:solidFill>
                <a:hlinkClick r:id="rId6"/>
              </a:rPr>
              <a:t>PERL extensions</a:t>
            </a:r>
            <a:r>
              <a:rPr lang="en"/>
              <a: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DATE</a:t>
            </a:r>
          </a:p>
        </p:txBody>
      </p:sp>
      <p:sp>
        <p:nvSpPr>
          <p:cNvPr id="368" name="Shape 36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Stores date and time</a:t>
            </a:r>
          </a:p>
          <a:p>
            <a:pPr indent="-228600" lvl="1" marL="914400" rtl="0">
              <a:spcBef>
                <a:spcPts val="600"/>
              </a:spcBef>
              <a:buChar char="○"/>
            </a:pPr>
            <a:r>
              <a:rPr lang="en"/>
              <a:t>Holds year, month, day, hour, minutes and seconds, each of which can be extracted.</a:t>
            </a:r>
          </a:p>
          <a:p>
            <a:pPr indent="-228600" lvl="0" marL="457200" rtl="0">
              <a:spcBef>
                <a:spcPts val="0"/>
              </a:spcBef>
              <a:buChar char="●"/>
            </a:pPr>
            <a:r>
              <a:rPr lang="en"/>
              <a:t>Uses internal 7 byte binary format</a:t>
            </a:r>
          </a:p>
          <a:p>
            <a:pPr indent="-228600" lvl="0" marL="457200" rtl="0">
              <a:spcBef>
                <a:spcPts val="0"/>
              </a:spcBef>
              <a:buChar char="●"/>
            </a:pPr>
            <a:r>
              <a:rPr lang="en"/>
              <a:t>Time component is always there.</a:t>
            </a:r>
          </a:p>
          <a:p>
            <a:pPr indent="-228600" lvl="1" marL="914400" rtl="0">
              <a:spcBef>
                <a:spcPts val="0"/>
              </a:spcBef>
              <a:buChar char="○"/>
            </a:pPr>
            <a:r>
              <a:rPr lang="en"/>
              <a:t>Use TRUNC when creating or comparing dates to “remove” the time</a:t>
            </a:r>
            <a:r>
              <a:rPr baseline="30000" lang="en"/>
              <a:t>1</a:t>
            </a:r>
          </a:p>
          <a:p>
            <a:pPr indent="-228600" lvl="0" marL="457200" rtl="0">
              <a:spcBef>
                <a:spcPts val="0"/>
              </a:spcBef>
              <a:buChar char="●"/>
            </a:pPr>
            <a:r>
              <a:rPr lang="en"/>
              <a:t>Valid dates range between</a:t>
            </a:r>
          </a:p>
          <a:p>
            <a:pPr indent="-228600" lvl="1" marL="914400">
              <a:spcBef>
                <a:spcPts val="0"/>
              </a:spcBef>
              <a:buChar char="○"/>
            </a:pPr>
            <a:r>
              <a:rPr lang="en"/>
              <a:t>Jan 1, 4712 BC to Dec 31, 9999 AD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animEffect filter="fade" transition="in">
                                      <p:cBhvr>
                                        <p:cTn dur="1000"/>
                                        <p:tgtEl>
                                          <p:spTgt spid="3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animEffect filter="fade" transition="in">
                                      <p:cBhvr>
                                        <p:cTn dur="1000"/>
                                        <p:tgtEl>
                                          <p:spTgt spid="3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2" st="2"/>
                                            </p:txEl>
                                          </p:spTgt>
                                        </p:tgtEl>
                                        <p:attrNameLst>
                                          <p:attrName>style.visibility</p:attrName>
                                        </p:attrNameLst>
                                      </p:cBhvr>
                                      <p:to>
                                        <p:strVal val="visible"/>
                                      </p:to>
                                    </p:set>
                                    <p:animEffect filter="fade" transition="in">
                                      <p:cBhvr>
                                        <p:cTn dur="1000"/>
                                        <p:tgtEl>
                                          <p:spTgt spid="3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3" st="3"/>
                                            </p:txEl>
                                          </p:spTgt>
                                        </p:tgtEl>
                                        <p:attrNameLst>
                                          <p:attrName>style.visibility</p:attrName>
                                        </p:attrNameLst>
                                      </p:cBhvr>
                                      <p:to>
                                        <p:strVal val="visible"/>
                                      </p:to>
                                    </p:set>
                                    <p:animEffect filter="fade" transition="in">
                                      <p:cBhvr>
                                        <p:cTn dur="1000"/>
                                        <p:tgtEl>
                                          <p:spTgt spid="3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4" st="4"/>
                                            </p:txEl>
                                          </p:spTgt>
                                        </p:tgtEl>
                                        <p:attrNameLst>
                                          <p:attrName>style.visibility</p:attrName>
                                        </p:attrNameLst>
                                      </p:cBhvr>
                                      <p:to>
                                        <p:strVal val="visible"/>
                                      </p:to>
                                    </p:set>
                                    <p:animEffect filter="fade" transition="in">
                                      <p:cBhvr>
                                        <p:cTn dur="1000"/>
                                        <p:tgtEl>
                                          <p:spTgt spid="3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5" st="5"/>
                                            </p:txEl>
                                          </p:spTgt>
                                        </p:tgtEl>
                                        <p:attrNameLst>
                                          <p:attrName>style.visibility</p:attrName>
                                        </p:attrNameLst>
                                      </p:cBhvr>
                                      <p:to>
                                        <p:strVal val="visible"/>
                                      </p:to>
                                    </p:set>
                                    <p:animEffect filter="fade" transition="in">
                                      <p:cBhvr>
                                        <p:cTn dur="1000"/>
                                        <p:tgtEl>
                                          <p:spTgt spid="3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6" st="6"/>
                                            </p:txEl>
                                          </p:spTgt>
                                        </p:tgtEl>
                                        <p:attrNameLst>
                                          <p:attrName>style.visibility</p:attrName>
                                        </p:attrNameLst>
                                      </p:cBhvr>
                                      <p:to>
                                        <p:strVal val="visible"/>
                                      </p:to>
                                    </p:set>
                                    <p:animEffect filter="fade" transition="in">
                                      <p:cBhvr>
                                        <p:cTn dur="1000"/>
                                        <p:tgtEl>
                                          <p:spTgt spid="36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DATE</a:t>
            </a:r>
          </a:p>
        </p:txBody>
      </p:sp>
      <p:sp>
        <p:nvSpPr>
          <p:cNvPr id="374" name="Shape 374"/>
          <p:cNvSpPr/>
          <p:nvPr/>
        </p:nvSpPr>
        <p:spPr>
          <a:xfrm>
            <a:off x="624200" y="1272150"/>
            <a:ext cx="7497900" cy="434699"/>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5" name="Shape 375"/>
          <p:cNvSpPr/>
          <p:nvPr/>
        </p:nvSpPr>
        <p:spPr>
          <a:xfrm>
            <a:off x="624200" y="2506975"/>
            <a:ext cx="7497900" cy="434699"/>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6" name="Shape 376"/>
          <p:cNvSpPr/>
          <p:nvPr/>
        </p:nvSpPr>
        <p:spPr>
          <a:xfrm>
            <a:off x="624200" y="3776000"/>
            <a:ext cx="7497900" cy="826499"/>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7" name="Shape 37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Make a date using ANSI standard literal format</a:t>
            </a:r>
          </a:p>
          <a:p>
            <a:pPr indent="0" lvl="0" marL="457200" rtl="0">
              <a:spcBef>
                <a:spcPts val="0"/>
              </a:spcBef>
              <a:buNone/>
            </a:pPr>
            <a:r>
              <a:rPr lang="en" sz="2000">
                <a:latin typeface="Courier New"/>
                <a:ea typeface="Courier New"/>
                <a:cs typeface="Courier New"/>
                <a:sym typeface="Courier New"/>
              </a:rPr>
              <a:t>l_dt </a:t>
            </a:r>
            <a:r>
              <a:rPr b="1" lang="en" sz="2000">
                <a:solidFill>
                  <a:srgbClr val="003366"/>
                </a:solidFill>
                <a:latin typeface="Courier New"/>
                <a:ea typeface="Courier New"/>
                <a:cs typeface="Courier New"/>
                <a:sym typeface="Courier New"/>
              </a:rPr>
              <a:t>DATE </a:t>
            </a:r>
            <a:r>
              <a:rPr lang="en" sz="2000">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DATE </a:t>
            </a:r>
            <a:r>
              <a:rPr lang="en" sz="2000">
                <a:latin typeface="Courier New"/>
                <a:ea typeface="Courier New"/>
                <a:cs typeface="Courier New"/>
                <a:sym typeface="Courier New"/>
              </a:rPr>
              <a:t>'</a:t>
            </a:r>
            <a:r>
              <a:rPr lang="en" sz="2000">
                <a:solidFill>
                  <a:srgbClr val="FF0000"/>
                </a:solidFill>
                <a:latin typeface="Courier New"/>
                <a:ea typeface="Courier New"/>
                <a:cs typeface="Courier New"/>
                <a:sym typeface="Courier New"/>
              </a:rPr>
              <a:t>2015-12-05</a:t>
            </a:r>
            <a:r>
              <a:rPr lang="en" sz="2000">
                <a:latin typeface="Courier New"/>
                <a:ea typeface="Courier New"/>
                <a:cs typeface="Courier New"/>
                <a:sym typeface="Courier New"/>
              </a:rPr>
              <a:t>'; </a:t>
            </a:r>
            <a:r>
              <a:rPr lang="en" sz="1400">
                <a:latin typeface="Courier New"/>
                <a:ea typeface="Courier New"/>
                <a:cs typeface="Courier New"/>
                <a:sym typeface="Courier New"/>
              </a:rPr>
              <a:t>&lt;-Dec 5 or May 12?</a:t>
            </a:r>
          </a:p>
          <a:p>
            <a:pPr indent="-228600" lvl="0" marL="457200" rtl="0">
              <a:spcBef>
                <a:spcPts val="0"/>
              </a:spcBef>
              <a:buChar char="●"/>
            </a:pPr>
            <a:r>
              <a:rPr lang="en"/>
              <a:t>Make a date using default DB date format</a:t>
            </a:r>
          </a:p>
          <a:p>
            <a:pPr indent="-228600" lvl="1" marL="914400" rtl="0">
              <a:spcBef>
                <a:spcPts val="0"/>
              </a:spcBef>
              <a:buChar char="○"/>
            </a:pPr>
            <a:r>
              <a:rPr lang="en"/>
              <a:t>With NLS_DATE_FORMAT as DD-MON-RR...</a:t>
            </a:r>
          </a:p>
          <a:p>
            <a:pPr indent="0" lvl="0" marL="457200" rtl="0">
              <a:spcBef>
                <a:spcPts val="0"/>
              </a:spcBef>
              <a:buNone/>
            </a:pPr>
            <a:r>
              <a:rPr lang="en" sz="2000">
                <a:latin typeface="Courier New"/>
                <a:ea typeface="Courier New"/>
                <a:cs typeface="Courier New"/>
                <a:sym typeface="Courier New"/>
              </a:rPr>
              <a:t>l_dt </a:t>
            </a:r>
            <a:r>
              <a:rPr b="1" lang="en" sz="2000">
                <a:solidFill>
                  <a:srgbClr val="003366"/>
                </a:solidFill>
                <a:latin typeface="Courier New"/>
                <a:ea typeface="Courier New"/>
                <a:cs typeface="Courier New"/>
                <a:sym typeface="Courier New"/>
              </a:rPr>
              <a:t>DATE</a:t>
            </a:r>
            <a:r>
              <a:rPr lang="en" sz="2000">
                <a:solidFill>
                  <a:srgbClr val="003366"/>
                </a:solidFill>
                <a:latin typeface="Courier New"/>
                <a:ea typeface="Courier New"/>
                <a:cs typeface="Courier New"/>
                <a:sym typeface="Courier New"/>
              </a:rPr>
              <a:t> </a:t>
            </a:r>
            <a:r>
              <a:rPr lang="en" sz="2000">
                <a:latin typeface="Courier New"/>
                <a:ea typeface="Courier New"/>
                <a:cs typeface="Courier New"/>
                <a:sym typeface="Courier New"/>
              </a:rPr>
              <a:t>:= '</a:t>
            </a:r>
            <a:r>
              <a:rPr lang="en" sz="2000">
                <a:solidFill>
                  <a:srgbClr val="FF0000"/>
                </a:solidFill>
                <a:latin typeface="Courier New"/>
                <a:ea typeface="Courier New"/>
                <a:cs typeface="Courier New"/>
                <a:sym typeface="Courier New"/>
              </a:rPr>
              <a:t>01-JAN-31</a:t>
            </a:r>
            <a:r>
              <a:rPr lang="en" sz="2000">
                <a:latin typeface="Courier New"/>
                <a:ea typeface="Courier New"/>
                <a:cs typeface="Courier New"/>
                <a:sym typeface="Courier New"/>
              </a:rPr>
              <a:t>'; </a:t>
            </a:r>
            <a:r>
              <a:rPr lang="en" sz="1400">
                <a:latin typeface="Courier New"/>
                <a:ea typeface="Courier New"/>
                <a:cs typeface="Courier New"/>
                <a:sym typeface="Courier New"/>
              </a:rPr>
              <a:t>&lt;-Jan 1/31 1901/1931/2001/2031?</a:t>
            </a:r>
          </a:p>
          <a:p>
            <a:pPr indent="-228600" lvl="0" marL="457200" rtl="0">
              <a:spcBef>
                <a:spcPts val="0"/>
              </a:spcBef>
              <a:buChar char="●"/>
            </a:pPr>
            <a:r>
              <a:rPr lang="en"/>
              <a:t>Best to always use explicit date format</a:t>
            </a:r>
          </a:p>
          <a:p>
            <a:pPr indent="-228600" lvl="1" marL="914400" rtl="0">
              <a:spcBef>
                <a:spcPts val="0"/>
              </a:spcBef>
              <a:buChar char="○"/>
            </a:pPr>
            <a:r>
              <a:rPr lang="en"/>
              <a:t>See </a:t>
            </a:r>
            <a:r>
              <a:rPr lang="en" u="sng">
                <a:solidFill>
                  <a:schemeClr val="hlink"/>
                </a:solidFill>
                <a:hlinkClick r:id="rId3"/>
              </a:rPr>
              <a:t>Oracle Date format model elements</a:t>
            </a:r>
          </a:p>
          <a:p>
            <a:pPr indent="0" lvl="0" marL="457200" rtl="0">
              <a:spcBef>
                <a:spcPts val="0"/>
              </a:spcBef>
              <a:buNone/>
            </a:pPr>
            <a:r>
              <a:rPr lang="en" sz="2000">
                <a:latin typeface="Courier New"/>
                <a:ea typeface="Courier New"/>
                <a:cs typeface="Courier New"/>
                <a:sym typeface="Courier New"/>
              </a:rPr>
              <a:t>l_dt DATE := </a:t>
            </a:r>
            <a:r>
              <a:rPr b="1" lang="en" sz="2000">
                <a:solidFill>
                  <a:srgbClr val="003366"/>
                </a:solidFill>
                <a:latin typeface="Courier New"/>
                <a:ea typeface="Courier New"/>
                <a:cs typeface="Courier New"/>
                <a:sym typeface="Courier New"/>
              </a:rPr>
              <a:t>TO_DATE</a:t>
            </a:r>
            <a:r>
              <a:rPr lang="en" sz="2000">
                <a:latin typeface="Courier New"/>
                <a:ea typeface="Courier New"/>
                <a:cs typeface="Courier New"/>
                <a:sym typeface="Courier New"/>
              </a:rPr>
              <a:t>('</a:t>
            </a:r>
            <a:r>
              <a:rPr lang="en" sz="2000">
                <a:solidFill>
                  <a:srgbClr val="FF0000"/>
                </a:solidFill>
                <a:latin typeface="Courier New"/>
                <a:ea typeface="Courier New"/>
                <a:cs typeface="Courier New"/>
                <a:sym typeface="Courier New"/>
              </a:rPr>
              <a:t>2033Jan01</a:t>
            </a:r>
            <a:r>
              <a:rPr lang="en" sz="2000">
                <a:latin typeface="Courier New"/>
                <a:ea typeface="Courier New"/>
                <a:cs typeface="Courier New"/>
                <a:sym typeface="Courier New"/>
              </a:rPr>
              <a:t>','</a:t>
            </a:r>
            <a:r>
              <a:rPr lang="en" sz="2000">
                <a:solidFill>
                  <a:srgbClr val="FF0000"/>
                </a:solidFill>
                <a:latin typeface="Courier New"/>
                <a:ea typeface="Courier New"/>
                <a:cs typeface="Courier New"/>
                <a:sym typeface="Courier New"/>
              </a:rPr>
              <a:t>YYYYMonDD</a:t>
            </a:r>
            <a:r>
              <a:rPr lang="en" sz="2000">
                <a:latin typeface="Courier New"/>
                <a:ea typeface="Courier New"/>
                <a:cs typeface="Courier New"/>
                <a:sym typeface="Courier New"/>
              </a:rPr>
              <a:t>');</a:t>
            </a:r>
          </a:p>
          <a:p>
            <a:pPr indent="0" lvl="0" marL="457200" rtl="0">
              <a:spcBef>
                <a:spcPts val="0"/>
              </a:spcBef>
              <a:buNone/>
            </a:pPr>
            <a:r>
              <a:rPr lang="en" sz="2000">
                <a:latin typeface="Courier New"/>
                <a:ea typeface="Courier New"/>
                <a:cs typeface="Courier New"/>
                <a:sym typeface="Courier New"/>
              </a:rPr>
              <a:t>pr(</a:t>
            </a:r>
            <a:r>
              <a:rPr b="1" lang="en" sz="2000">
                <a:solidFill>
                  <a:srgbClr val="003366"/>
                </a:solidFill>
                <a:latin typeface="Courier New"/>
                <a:ea typeface="Courier New"/>
                <a:cs typeface="Courier New"/>
                <a:sym typeface="Courier New"/>
              </a:rPr>
              <a:t>TO_CHAR</a:t>
            </a:r>
            <a:r>
              <a:rPr lang="en" sz="2000">
                <a:latin typeface="Courier New"/>
                <a:ea typeface="Courier New"/>
                <a:cs typeface="Courier New"/>
                <a:sym typeface="Courier New"/>
              </a:rPr>
              <a:t>(l_dt,'</a:t>
            </a:r>
            <a:r>
              <a:rPr lang="en" sz="2000">
                <a:solidFill>
                  <a:srgbClr val="FF0000"/>
                </a:solidFill>
                <a:latin typeface="Courier New"/>
                <a:ea typeface="Courier New"/>
                <a:cs typeface="Courier New"/>
                <a:sym typeface="Courier New"/>
              </a:rPr>
              <a:t>YYYYMonDD</a:t>
            </a:r>
            <a:r>
              <a:rPr lang="en" sz="2000">
                <a:latin typeface="Courier New"/>
                <a:ea typeface="Courier New"/>
                <a:cs typeface="Courier New"/>
                <a:sym typeface="Courier New"/>
              </a:rPr>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1000"/>
                                        <p:tgtEl>
                                          <p:spTgt spid="3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1000"/>
                                        <p:tgtEl>
                                          <p:spTgt spid="3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1000"/>
                                        <p:tgtEl>
                                          <p:spTgt spid="3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1000"/>
                                        <p:tgtEl>
                                          <p:spTgt spid="3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1000"/>
                                        <p:tgtEl>
                                          <p:spTgt spid="3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5" st="5"/>
                                            </p:txEl>
                                          </p:spTgt>
                                        </p:tgtEl>
                                        <p:attrNameLst>
                                          <p:attrName>style.visibility</p:attrName>
                                        </p:attrNameLst>
                                      </p:cBhvr>
                                      <p:to>
                                        <p:strVal val="visible"/>
                                      </p:to>
                                    </p:set>
                                    <p:animEffect filter="fade" transition="in">
                                      <p:cBhvr>
                                        <p:cTn dur="1000"/>
                                        <p:tgtEl>
                                          <p:spTgt spid="3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6" st="6"/>
                                            </p:txEl>
                                          </p:spTgt>
                                        </p:tgtEl>
                                        <p:attrNameLst>
                                          <p:attrName>style.visibility</p:attrName>
                                        </p:attrNameLst>
                                      </p:cBhvr>
                                      <p:to>
                                        <p:strVal val="visible"/>
                                      </p:to>
                                    </p:set>
                                    <p:animEffect filter="fade" transition="in">
                                      <p:cBhvr>
                                        <p:cTn dur="1000"/>
                                        <p:tgtEl>
                                          <p:spTgt spid="3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7" st="7"/>
                                            </p:txEl>
                                          </p:spTgt>
                                        </p:tgtEl>
                                        <p:attrNameLst>
                                          <p:attrName>style.visibility</p:attrName>
                                        </p:attrNameLst>
                                      </p:cBhvr>
                                      <p:to>
                                        <p:strVal val="visible"/>
                                      </p:to>
                                    </p:set>
                                    <p:animEffect filter="fade" transition="in">
                                      <p:cBhvr>
                                        <p:cTn dur="1000"/>
                                        <p:tgtEl>
                                          <p:spTgt spid="3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8" st="8"/>
                                            </p:txEl>
                                          </p:spTgt>
                                        </p:tgtEl>
                                        <p:attrNameLst>
                                          <p:attrName>style.visibility</p:attrName>
                                        </p:attrNameLst>
                                      </p:cBhvr>
                                      <p:to>
                                        <p:strVal val="visible"/>
                                      </p:to>
                                    </p:set>
                                    <p:animEffect filter="fade" transition="in">
                                      <p:cBhvr>
                                        <p:cTn dur="1000"/>
                                        <p:tgtEl>
                                          <p:spTgt spid="37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DATE Functions</a:t>
            </a:r>
          </a:p>
        </p:txBody>
      </p:sp>
      <p:graphicFrame>
        <p:nvGraphicFramePr>
          <p:cNvPr id="383" name="Shape 383"/>
          <p:cNvGraphicFramePr/>
          <p:nvPr/>
        </p:nvGraphicFramePr>
        <p:xfrm>
          <a:off x="100500" y="686070"/>
          <a:ext cx="3000000" cy="3000000"/>
        </p:xfrm>
        <a:graphic>
          <a:graphicData uri="http://schemas.openxmlformats.org/drawingml/2006/table">
            <a:tbl>
              <a:tblPr>
                <a:noFill/>
                <a:tableStyleId>{3C02302D-1A38-4B88-AC61-B8E5A3A355C6}</a:tableStyleId>
              </a:tblPr>
              <a:tblGrid>
                <a:gridCol w="1493175"/>
                <a:gridCol w="2362100"/>
                <a:gridCol w="5147075"/>
              </a:tblGrid>
              <a:tr h="287325">
                <a:tc>
                  <a:txBody>
                    <a:bodyPr>
                      <a:noAutofit/>
                    </a:bodyPr>
                    <a:lstStyle/>
                    <a:p>
                      <a:pPr lvl="0" rtl="0" algn="ctr">
                        <a:spcBef>
                          <a:spcPts val="0"/>
                        </a:spcBef>
                        <a:buNone/>
                      </a:pPr>
                      <a:r>
                        <a:rPr b="1" lang="en" sz="1200"/>
                        <a:t>Function</a:t>
                      </a:r>
                    </a:p>
                  </a:txBody>
                  <a:tcPr marT="91425" marB="91425" marR="91425" marL="91425">
                    <a:solidFill>
                      <a:srgbClr val="9FC5E8"/>
                    </a:solidFill>
                  </a:tcPr>
                </a:tc>
                <a:tc>
                  <a:txBody>
                    <a:bodyPr>
                      <a:noAutofit/>
                    </a:bodyPr>
                    <a:lstStyle/>
                    <a:p>
                      <a:pPr lvl="0" rtl="0" algn="ctr">
                        <a:spcBef>
                          <a:spcPts val="0"/>
                        </a:spcBef>
                        <a:buNone/>
                      </a:pPr>
                      <a:r>
                        <a:rPr b="1" lang="en" sz="1200"/>
                        <a:t>Used For</a:t>
                      </a:r>
                    </a:p>
                  </a:txBody>
                  <a:tcPr marT="91425" marB="91425" marR="91425" marL="91425">
                    <a:solidFill>
                      <a:srgbClr val="9FC5E8"/>
                    </a:solidFill>
                  </a:tcPr>
                </a:tc>
                <a:tc>
                  <a:txBody>
                    <a:bodyPr>
                      <a:noAutofit/>
                    </a:bodyPr>
                    <a:lstStyle/>
                    <a:p>
                      <a:pPr lvl="0" rtl="0" algn="ctr">
                        <a:spcBef>
                          <a:spcPts val="0"/>
                        </a:spcBef>
                        <a:buNone/>
                      </a:pPr>
                      <a:r>
                        <a:rPr b="1" lang="en" sz="1200"/>
                        <a:t>Example</a:t>
                      </a:r>
                    </a:p>
                  </a:txBody>
                  <a:tcPr marT="91425" marB="91425" marR="91425" marL="91425">
                    <a:solidFill>
                      <a:srgbClr val="9FC5E8"/>
                    </a:solidFill>
                  </a:tcPr>
                </a:tc>
              </a:tr>
              <a:tr h="365750">
                <a:tc>
                  <a:txBody>
                    <a:bodyPr>
                      <a:noAutofit/>
                    </a:bodyPr>
                    <a:lstStyle/>
                    <a:p>
                      <a:pPr lvl="0" rtl="0">
                        <a:spcBef>
                          <a:spcPts val="0"/>
                        </a:spcBef>
                        <a:buNone/>
                      </a:pPr>
                      <a:r>
                        <a:rPr b="1" lang="en" sz="1200">
                          <a:latin typeface="Courier New"/>
                          <a:ea typeface="Courier New"/>
                          <a:cs typeface="Courier New"/>
                          <a:sym typeface="Courier New"/>
                        </a:rPr>
                        <a:t>SYSDATE</a:t>
                      </a:r>
                    </a:p>
                  </a:txBody>
                  <a:tcPr marT="91425" marB="91425" marR="91425" marL="91425"/>
                </a:tc>
                <a:tc>
                  <a:txBody>
                    <a:bodyPr>
                      <a:noAutofit/>
                    </a:bodyPr>
                    <a:lstStyle/>
                    <a:p>
                      <a:pPr lvl="0" rtl="0">
                        <a:spcBef>
                          <a:spcPts val="0"/>
                        </a:spcBef>
                        <a:buNone/>
                      </a:pPr>
                      <a:r>
                        <a:rPr lang="en" sz="900"/>
                        <a:t>Get current date and time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SELECT SYSDATE FROM dual; =&gt; 2016Jan09 12:36:17</a:t>
                      </a:r>
                    </a:p>
                    <a:p>
                      <a:pPr lvl="0" rtl="0">
                        <a:spcBef>
                          <a:spcPts val="0"/>
                        </a:spcBef>
                        <a:buNone/>
                      </a:pPr>
                      <a:r>
                        <a:rPr lang="en" sz="1200">
                          <a:solidFill>
                            <a:schemeClr val="dk1"/>
                          </a:solidFill>
                          <a:latin typeface="Courier New"/>
                          <a:ea typeface="Courier New"/>
                          <a:cs typeface="Courier New"/>
                          <a:sym typeface="Courier New"/>
                        </a:rPr>
                        <a:t>SELECT TRUNC(SYSDATE) FROM dual; =&gt; </a:t>
                      </a:r>
                      <a:r>
                        <a:rPr lang="en" sz="1200">
                          <a:latin typeface="Courier New"/>
                          <a:ea typeface="Courier New"/>
                          <a:cs typeface="Courier New"/>
                          <a:sym typeface="Courier New"/>
                        </a:rPr>
                        <a:t>2016Jan09 </a:t>
                      </a:r>
                      <a:r>
                        <a:rPr lang="en" sz="1200">
                          <a:solidFill>
                            <a:srgbClr val="FF0000"/>
                          </a:solidFill>
                          <a:latin typeface="Courier New"/>
                          <a:ea typeface="Courier New"/>
                          <a:cs typeface="Courier New"/>
                          <a:sym typeface="Courier New"/>
                        </a:rPr>
                        <a:t>00:00:00</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ADD_MONTHS</a:t>
                      </a:r>
                    </a:p>
                  </a:txBody>
                  <a:tcPr marT="91425" marB="91425" marR="91425" marL="91425"/>
                </a:tc>
                <a:tc>
                  <a:txBody>
                    <a:bodyPr>
                      <a:noAutofit/>
                    </a:bodyPr>
                    <a:lstStyle/>
                    <a:p>
                      <a:pPr lvl="0" rtl="0">
                        <a:spcBef>
                          <a:spcPts val="0"/>
                        </a:spcBef>
                        <a:buNone/>
                      </a:pPr>
                      <a:r>
                        <a:rPr lang="en" sz="900"/>
                        <a:t>Get same day [-]N months from date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ADD_MONTHS(TRUNC(DATE '2016-01-15'),1) =&gt; 2016Feb15</a:t>
                      </a:r>
                    </a:p>
                    <a:p>
                      <a:pPr lvl="0" rtl="0">
                        <a:spcBef>
                          <a:spcPts val="0"/>
                        </a:spcBef>
                        <a:buNone/>
                      </a:pPr>
                      <a:r>
                        <a:rPr lang="en" sz="1200">
                          <a:latin typeface="Courier New"/>
                          <a:ea typeface="Courier New"/>
                          <a:cs typeface="Courier New"/>
                          <a:sym typeface="Courier New"/>
                        </a:rPr>
                        <a:t>ADD_MONTHS(TRUNC(DATE '2016-01-31'),1) =&gt; 2016Feb</a:t>
                      </a:r>
                      <a:r>
                        <a:rPr lang="en" sz="1200">
                          <a:solidFill>
                            <a:srgbClr val="FF0000"/>
                          </a:solidFill>
                          <a:latin typeface="Courier New"/>
                          <a:ea typeface="Courier New"/>
                          <a:cs typeface="Courier New"/>
                          <a:sym typeface="Courier New"/>
                        </a:rPr>
                        <a:t>29</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MONTHS_BETWEEN</a:t>
                      </a:r>
                    </a:p>
                  </a:txBody>
                  <a:tcPr marT="91425" marB="91425" marR="91425" marL="91425"/>
                </a:tc>
                <a:tc>
                  <a:txBody>
                    <a:bodyPr>
                      <a:noAutofit/>
                    </a:bodyPr>
                    <a:lstStyle/>
                    <a:p>
                      <a:pPr lvl="0" rtl="0">
                        <a:spcBef>
                          <a:spcPts val="0"/>
                        </a:spcBef>
                        <a:buNone/>
                      </a:pPr>
                      <a:r>
                        <a:rPr lang="en" sz="900"/>
                        <a:t>Months between two dates. Fractional value if not same day of each month.</a:t>
                      </a:r>
                    </a:p>
                  </a:txBody>
                  <a:tcPr marT="91425" marB="91425" marR="91425" marL="91425"/>
                </a:tc>
                <a:tc>
                  <a:txBody>
                    <a:bodyPr>
                      <a:noAutofit/>
                    </a:bodyPr>
                    <a:lstStyle/>
                    <a:p>
                      <a:pPr lvl="0" rtl="0">
                        <a:spcBef>
                          <a:spcPts val="0"/>
                        </a:spcBef>
                        <a:buNone/>
                      </a:pPr>
                      <a:r>
                        <a:rPr lang="en" sz="1000">
                          <a:latin typeface="Courier New"/>
                          <a:ea typeface="Courier New"/>
                          <a:cs typeface="Courier New"/>
                          <a:sym typeface="Courier New"/>
                        </a:rPr>
                        <a:t>MONTHS_BETWEEN(DATE '2016-11-01',DATE '2016-01-01') =&gt; 10</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NEXT_DAY</a:t>
                      </a:r>
                    </a:p>
                  </a:txBody>
                  <a:tcPr marT="91425" marB="91425" marR="91425" marL="91425"/>
                </a:tc>
                <a:tc>
                  <a:txBody>
                    <a:bodyPr>
                      <a:noAutofit/>
                    </a:bodyPr>
                    <a:lstStyle/>
                    <a:p>
                      <a:pPr lvl="0" rtl="0">
                        <a:spcBef>
                          <a:spcPts val="0"/>
                        </a:spcBef>
                        <a:buNone/>
                      </a:pPr>
                      <a:r>
                        <a:rPr lang="en" sz="900"/>
                        <a:t>Get date of named day following given</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NEXT_DAY(DATE '2016-12-25','SAT') =&gt; 2016Dec31</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LAST_DAY</a:t>
                      </a:r>
                    </a:p>
                  </a:txBody>
                  <a:tcPr marT="91425" marB="91425" marR="91425" marL="91425"/>
                </a:tc>
                <a:tc>
                  <a:txBody>
                    <a:bodyPr>
                      <a:noAutofit/>
                    </a:bodyPr>
                    <a:lstStyle/>
                    <a:p>
                      <a:pPr lvl="0" rtl="0">
                        <a:spcBef>
                          <a:spcPts val="0"/>
                        </a:spcBef>
                        <a:buNone/>
                      </a:pPr>
                      <a:r>
                        <a:rPr lang="en" sz="900"/>
                        <a:t>Last day of the given date’s month</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LAST_DAY(DATE '2016-07-04') =&gt; 2016Jul31</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EXTRACT</a:t>
                      </a:r>
                    </a:p>
                  </a:txBody>
                  <a:tcPr marT="91425" marB="91425" marR="91425" marL="91425"/>
                </a:tc>
                <a:tc>
                  <a:txBody>
                    <a:bodyPr>
                      <a:noAutofit/>
                    </a:bodyPr>
                    <a:lstStyle/>
                    <a:p>
                      <a:pPr lvl="0" rtl="0">
                        <a:spcBef>
                          <a:spcPts val="0"/>
                        </a:spcBef>
                        <a:buNone/>
                      </a:pPr>
                      <a:r>
                        <a:rPr lang="en" sz="900"/>
                        <a:t>Extract numeric year, month, day, hour, minutes, seconds from given date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EXTRACT(year FROM SYSDATE) =&gt; 2016</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ROUND/TRUNC</a:t>
                      </a:r>
                    </a:p>
                  </a:txBody>
                  <a:tcPr marT="91425" marB="91425" marR="91425" marL="91425"/>
                </a:tc>
                <a:tc>
                  <a:txBody>
                    <a:bodyPr>
                      <a:noAutofit/>
                    </a:bodyPr>
                    <a:lstStyle/>
                    <a:p>
                      <a:pPr lvl="0" rtl="0">
                        <a:spcBef>
                          <a:spcPts val="0"/>
                        </a:spcBef>
                        <a:buNone/>
                      </a:pPr>
                      <a:r>
                        <a:rPr lang="en" sz="900"/>
                        <a:t>Round or truncate a date to unit specified by the given format model. Default is day.</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ROUND(SYSDATE) =&gt; 2016Jan10 00:00:00</a:t>
                      </a:r>
                    </a:p>
                    <a:p>
                      <a:pPr lvl="0" rtl="0">
                        <a:spcBef>
                          <a:spcPts val="0"/>
                        </a:spcBef>
                        <a:buNone/>
                      </a:pPr>
                      <a:r>
                        <a:rPr lang="en" sz="1200">
                          <a:latin typeface="Courier New"/>
                          <a:ea typeface="Courier New"/>
                          <a:cs typeface="Courier New"/>
                          <a:sym typeface="Courier New"/>
                        </a:rPr>
                        <a:t>TRUNC(SYSDATE) =&gt; 2016Jan09 00:00:00</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TO_DATE</a:t>
                      </a:r>
                    </a:p>
                  </a:txBody>
                  <a:tcPr marT="91425" marB="91425" marR="91425" marL="91425"/>
                </a:tc>
                <a:tc>
                  <a:txBody>
                    <a:bodyPr>
                      <a:noAutofit/>
                    </a:bodyPr>
                    <a:lstStyle/>
                    <a:p>
                      <a:pPr lvl="0" rtl="0">
                        <a:spcBef>
                          <a:spcPts val="0"/>
                        </a:spcBef>
                        <a:buNone/>
                      </a:pPr>
                      <a:r>
                        <a:rPr lang="en" sz="900"/>
                        <a:t>Convert a string to a DATE</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TO_DATE('2033Jan01','YYYYMonDD')</a:t>
                      </a:r>
                    </a:p>
                  </a:txBody>
                  <a:tcPr marT="91425" marB="91425" marR="91425" marL="91425"/>
                </a:tc>
              </a:tr>
              <a:tr h="365750">
                <a:tc>
                  <a:txBody>
                    <a:bodyPr>
                      <a:noAutofit/>
                    </a:bodyPr>
                    <a:lstStyle/>
                    <a:p>
                      <a:pPr lvl="0" rtl="0">
                        <a:spcBef>
                          <a:spcPts val="0"/>
                        </a:spcBef>
                        <a:buNone/>
                      </a:pPr>
                      <a:r>
                        <a:rPr b="1" lang="en" sz="1200">
                          <a:latin typeface="Courier New"/>
                          <a:ea typeface="Courier New"/>
                          <a:cs typeface="Courier New"/>
                          <a:sym typeface="Courier New"/>
                        </a:rPr>
                        <a:t>TO_CHAR</a:t>
                      </a:r>
                    </a:p>
                  </a:txBody>
                  <a:tcPr marT="91425" marB="91425" marR="91425" marL="91425"/>
                </a:tc>
                <a:tc>
                  <a:txBody>
                    <a:bodyPr>
                      <a:noAutofit/>
                    </a:bodyPr>
                    <a:lstStyle/>
                    <a:p>
                      <a:pPr lvl="0" rtl="0">
                        <a:spcBef>
                          <a:spcPts val="0"/>
                        </a:spcBef>
                        <a:buNone/>
                      </a:pPr>
                      <a:r>
                        <a:rPr lang="en" sz="900"/>
                        <a:t>Convert a DATE to a string</a:t>
                      </a:r>
                    </a:p>
                  </a:txBody>
                  <a:tcPr marT="91425" marB="91425" marR="91425" marL="91425"/>
                </a:tc>
                <a:tc>
                  <a:txBody>
                    <a:bodyPr>
                      <a:noAutofit/>
                    </a:bodyPr>
                    <a:lstStyle/>
                    <a:p>
                      <a:pPr lvl="0" rtl="0">
                        <a:spcBef>
                          <a:spcPts val="0"/>
                        </a:spcBef>
                        <a:buNone/>
                      </a:pPr>
                      <a:r>
                        <a:rPr lang="en" sz="1200">
                          <a:latin typeface="Courier New"/>
                          <a:ea typeface="Courier New"/>
                          <a:cs typeface="Courier New"/>
                          <a:sym typeface="Courier New"/>
                        </a:rPr>
                        <a:t>TO_CHAR(TO_DATE('1933Jan01','YYYYMonDD'),'YYYYMonDD')</a:t>
                      </a:r>
                    </a:p>
                  </a:txBody>
                  <a:tcPr marT="91425" marB="91425" marR="91425" marL="91425"/>
                </a:tc>
              </a:tr>
            </a:tbl>
          </a:graphicData>
        </a:graphic>
      </p:graphicFrame>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DATE Math</a:t>
            </a:r>
          </a:p>
        </p:txBody>
      </p:sp>
      <p:sp>
        <p:nvSpPr>
          <p:cNvPr id="389" name="Shape 38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See </a:t>
            </a:r>
            <a:r>
              <a:rPr lang="en" u="sng">
                <a:solidFill>
                  <a:schemeClr val="hlink"/>
                </a:solidFill>
                <a:hlinkClick r:id="rId3"/>
              </a:rPr>
              <a:t>Oracle’s Datetime/Interval Arithmetic doc</a:t>
            </a:r>
            <a:r>
              <a:rPr lang="en"/>
              <a:t> for the supported operations and intricacies involving timestamps, timezones and daylight savings.</a:t>
            </a:r>
          </a:p>
          <a:p>
            <a:pPr indent="-228600" lvl="0" marL="457200" rtl="0">
              <a:spcBef>
                <a:spcPts val="0"/>
              </a:spcBef>
              <a:buChar char="●"/>
            </a:pPr>
            <a:r>
              <a:rPr lang="en"/>
              <a:t>Very common to do date math in business programming.</a:t>
            </a:r>
          </a:p>
          <a:p>
            <a:pPr indent="-228600" lvl="0" marL="457200" rtl="0">
              <a:spcBef>
                <a:spcPts val="0"/>
              </a:spcBef>
              <a:buChar char="●"/>
            </a:pPr>
            <a:r>
              <a:rPr lang="en"/>
              <a:t>Mainly addition and subtraction of days (or portions of days).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1000"/>
                                        <p:tgtEl>
                                          <p:spTgt spid="3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1000"/>
                                        <p:tgtEl>
                                          <p:spTgt spid="3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1000"/>
                                        <p:tgtEl>
                                          <p:spTgt spid="38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Conventions Used</a:t>
            </a:r>
          </a:p>
        </p:txBody>
      </p:sp>
      <p:graphicFrame>
        <p:nvGraphicFramePr>
          <p:cNvPr id="67" name="Shape 67"/>
          <p:cNvGraphicFramePr/>
          <p:nvPr/>
        </p:nvGraphicFramePr>
        <p:xfrm>
          <a:off x="952500" y="2190750"/>
          <a:ext cx="3000000" cy="3000000"/>
        </p:xfrm>
        <a:graphic>
          <a:graphicData uri="http://schemas.openxmlformats.org/drawingml/2006/table">
            <a:tbl>
              <a:tblPr>
                <a:noFill/>
                <a:tableStyleId>{3C02302D-1A38-4B88-AC61-B8E5A3A355C6}</a:tableStyleId>
              </a:tblPr>
              <a:tblGrid>
                <a:gridCol w="4206500"/>
                <a:gridCol w="3032500"/>
              </a:tblGrid>
              <a:tr h="381000">
                <a:tc>
                  <a:txBody>
                    <a:bodyPr>
                      <a:noAutofit/>
                    </a:bodyPr>
                    <a:lstStyle/>
                    <a:p>
                      <a:pPr lvl="0">
                        <a:spcBef>
                          <a:spcPts val="0"/>
                        </a:spcBef>
                        <a:buNone/>
                      </a:pPr>
                      <a:r>
                        <a:rPr lang="en" sz="2000">
                          <a:latin typeface="Courier New"/>
                          <a:ea typeface="Courier New"/>
                          <a:cs typeface="Courier New"/>
                          <a:sym typeface="Courier New"/>
                        </a:rPr>
                        <a:t>Code you can copy/paste and run. Run them in the order they are presented. They build on each other.</a:t>
                      </a:r>
                    </a:p>
                  </a:txBody>
                  <a:tcPr marT="91425" marB="91425" marR="91425" marL="91425">
                    <a:lnB cap="flat" cmpd="sng" w="9525">
                      <a:solidFill>
                        <a:srgbClr val="000000">
                          <a:alpha val="0"/>
                        </a:srgbClr>
                      </a:solidFill>
                      <a:prstDash val="solid"/>
                      <a:round/>
                      <a:headEnd len="med" w="med" type="none"/>
                      <a:tailEnd len="med" w="med" type="none"/>
                    </a:lnB>
                    <a:solidFill>
                      <a:srgbClr val="FFF2CC"/>
                    </a:solidFill>
                  </a:tcPr>
                </a:tc>
                <a:tc rowSpan="2">
                  <a:txBody>
                    <a:bodyPr>
                      <a:noAutofit/>
                    </a:bodyPr>
                    <a:lstStyle/>
                    <a:p>
                      <a:pPr lvl="0">
                        <a:spcBef>
                          <a:spcPts val="0"/>
                        </a:spcBef>
                        <a:buNone/>
                      </a:pPr>
                      <a:r>
                        <a:rPr lang="en" sz="2000">
                          <a:latin typeface="Courier New"/>
                          <a:ea typeface="Courier New"/>
                          <a:cs typeface="Courier New"/>
                          <a:sym typeface="Courier New"/>
                        </a:rPr>
                        <a:t>Code snippets and other non-running examples</a:t>
                      </a:r>
                    </a:p>
                  </a:txBody>
                  <a:tcPr marT="91425" marB="91425" marR="91425" marL="91425"/>
                </a:tc>
              </a:tr>
              <a:tr h="381000">
                <a:tc>
                  <a:txBody>
                    <a:bodyPr>
                      <a:noAutofit/>
                    </a:bodyPr>
                    <a:lstStyle/>
                    <a:p>
                      <a:pPr lvl="0">
                        <a:spcBef>
                          <a:spcPts val="0"/>
                        </a:spcBef>
                        <a:buNone/>
                      </a:pPr>
                      <a:r>
                        <a:rPr lang="en" sz="2000">
                          <a:latin typeface="Courier New"/>
                          <a:ea typeface="Courier New"/>
                          <a:cs typeface="Courier New"/>
                          <a:sym typeface="Courier New"/>
                        </a:rPr>
                        <a:t>Expected output</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D9D9D9"/>
                    </a:solidFill>
                  </a:tcPr>
                </a:tc>
                <a:tc vMerge="1"/>
              </a:tr>
            </a:tbl>
          </a:graphicData>
        </a:graphic>
      </p:graphicFrame>
      <p:sp>
        <p:nvSpPr>
          <p:cNvPr id="68" name="Shape 68"/>
          <p:cNvSpPr txBox="1"/>
          <p:nvPr/>
        </p:nvSpPr>
        <p:spPr>
          <a:xfrm>
            <a:off x="939600" y="850375"/>
            <a:ext cx="7264800" cy="525600"/>
          </a:xfrm>
          <a:prstGeom prst="rect">
            <a:avLst/>
          </a:prstGeom>
          <a:noFill/>
          <a:ln>
            <a:noFill/>
          </a:ln>
        </p:spPr>
        <p:txBody>
          <a:bodyPr anchorCtr="0" anchor="t" bIns="91425" lIns="91425" rIns="91425" tIns="91425">
            <a:noAutofit/>
          </a:bodyPr>
          <a:lstStyle/>
          <a:p>
            <a:pPr lvl="0">
              <a:spcBef>
                <a:spcPts val="0"/>
              </a:spcBef>
              <a:buNone/>
            </a:pPr>
            <a:r>
              <a:rPr lang="en" sz="2400"/>
              <a:t>The meaning behind some code being colored and boxed, and other examples with only a white background.</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DATE Math</a:t>
            </a:r>
          </a:p>
        </p:txBody>
      </p:sp>
      <p:sp>
        <p:nvSpPr>
          <p:cNvPr id="395" name="Shape 395"/>
          <p:cNvSpPr txBox="1"/>
          <p:nvPr>
            <p:ph idx="1" type="body"/>
          </p:nvPr>
        </p:nvSpPr>
        <p:spPr>
          <a:xfrm>
            <a:off x="108900" y="1356525"/>
            <a:ext cx="8934599" cy="3104999"/>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None/>
            </a:pPr>
            <a:r>
              <a:rPr b="1" lang="en" sz="1600">
                <a:solidFill>
                  <a:srgbClr val="003366"/>
                </a:solidFill>
                <a:latin typeface="Courier New"/>
                <a:ea typeface="Courier New"/>
                <a:cs typeface="Courier New"/>
                <a:sym typeface="Courier New"/>
              </a:rPr>
              <a:t>DECLARE</a:t>
            </a:r>
          </a:p>
          <a:p>
            <a:pPr lvl="0" rtl="0">
              <a:lnSpc>
                <a:spcPct val="115000"/>
              </a:lnSpc>
              <a:spcBef>
                <a:spcPts val="0"/>
              </a:spcBef>
              <a:buNone/>
            </a:pPr>
            <a:r>
              <a:rPr lang="en" sz="1600">
                <a:solidFill>
                  <a:srgbClr val="000080"/>
                </a:solidFill>
                <a:latin typeface="Courier New"/>
                <a:ea typeface="Courier New"/>
                <a:cs typeface="Courier New"/>
                <a:sym typeface="Courier New"/>
              </a:rPr>
              <a:t>   l_old_dt </a:t>
            </a:r>
            <a:r>
              <a:rPr b="1" lang="en" sz="1600">
                <a:solidFill>
                  <a:srgbClr val="003366"/>
                </a:solidFill>
                <a:latin typeface="Courier New"/>
                <a:ea typeface="Courier New"/>
                <a:cs typeface="Courier New"/>
                <a:sym typeface="Courier New"/>
              </a:rPr>
              <a:t>DATE</a:t>
            </a:r>
            <a:r>
              <a:rPr lang="en" sz="1600">
                <a:solidFill>
                  <a:srgbClr val="000080"/>
                </a:solidFill>
                <a:latin typeface="Courier New"/>
                <a:ea typeface="Courier New"/>
                <a:cs typeface="Courier New"/>
                <a:sym typeface="Courier New"/>
              </a:rPr>
              <a:t> := </a:t>
            </a:r>
            <a:r>
              <a:rPr b="1" lang="en" sz="1600">
                <a:solidFill>
                  <a:srgbClr val="003366"/>
                </a:solidFill>
                <a:latin typeface="Courier New"/>
                <a:ea typeface="Courier New"/>
                <a:cs typeface="Courier New"/>
                <a:sym typeface="Courier New"/>
              </a:rPr>
              <a:t>SYSDATE</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a:t>
            </a:r>
            <a:r>
              <a:rPr b="1" lang="en" sz="1600">
                <a:solidFill>
                  <a:srgbClr val="003366"/>
                </a:solidFill>
                <a:latin typeface="Courier New"/>
                <a:ea typeface="Courier New"/>
                <a:cs typeface="Courier New"/>
                <a:sym typeface="Courier New"/>
              </a:rPr>
              <a:t>DATE</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BEGIN</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lang="en" sz="1600">
                <a:solidFill>
                  <a:srgbClr val="0000FF"/>
                </a:solidFill>
                <a:latin typeface="Courier New"/>
                <a:ea typeface="Courier New"/>
                <a:cs typeface="Courier New"/>
                <a:sym typeface="Courier New"/>
              </a:rPr>
              <a:t>1</a:t>
            </a:r>
            <a:r>
              <a:rPr lang="en" sz="1600">
                <a:solidFill>
                  <a:srgbClr val="000080"/>
                </a:solidFill>
                <a:latin typeface="Courier New"/>
                <a:ea typeface="Courier New"/>
                <a:cs typeface="Courier New"/>
                <a:sym typeface="Courier New"/>
              </a:rPr>
              <a:t>; </a:t>
            </a:r>
            <a:r>
              <a:rPr i="1" lang="en" sz="1600">
                <a:solidFill>
                  <a:srgbClr val="339966"/>
                </a:solidFill>
                <a:latin typeface="Courier New"/>
                <a:ea typeface="Courier New"/>
                <a:cs typeface="Courier New"/>
                <a:sym typeface="Courier New"/>
              </a:rPr>
              <a:t>-- add a day</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lang="en" sz="1600">
                <a:solidFill>
                  <a:srgbClr val="0000FF"/>
                </a:solidFill>
                <a:latin typeface="Courier New"/>
                <a:ea typeface="Courier New"/>
                <a:cs typeface="Courier New"/>
                <a:sym typeface="Courier New"/>
              </a:rPr>
              <a:t>1</a:t>
            </a:r>
            <a:r>
              <a:rPr lang="en" sz="1600">
                <a:solidFill>
                  <a:srgbClr val="000080"/>
                </a:solidFill>
                <a:latin typeface="Courier New"/>
                <a:ea typeface="Courier New"/>
                <a:cs typeface="Courier New"/>
                <a:sym typeface="Courier New"/>
              </a:rPr>
              <a:t>/</a:t>
            </a:r>
            <a:r>
              <a:rPr lang="en" sz="1600">
                <a:solidFill>
                  <a:srgbClr val="0000FF"/>
                </a:solidFill>
                <a:latin typeface="Courier New"/>
                <a:ea typeface="Courier New"/>
                <a:cs typeface="Courier New"/>
                <a:sym typeface="Courier New"/>
              </a:rPr>
              <a:t>24</a:t>
            </a:r>
            <a:r>
              <a:rPr lang="en" sz="1600">
                <a:solidFill>
                  <a:srgbClr val="000080"/>
                </a:solidFill>
                <a:latin typeface="Courier New"/>
                <a:ea typeface="Courier New"/>
                <a:cs typeface="Courier New"/>
                <a:sym typeface="Courier New"/>
              </a:rPr>
              <a:t>); </a:t>
            </a:r>
            <a:r>
              <a:rPr i="1" lang="en" sz="1600">
                <a:solidFill>
                  <a:srgbClr val="339966"/>
                </a:solidFill>
                <a:latin typeface="Courier New"/>
                <a:ea typeface="Courier New"/>
                <a:cs typeface="Courier New"/>
                <a:sym typeface="Courier New"/>
              </a:rPr>
              <a:t>-- one hour</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lang="en" sz="1600">
                <a:solidFill>
                  <a:srgbClr val="0000FF"/>
                </a:solidFill>
                <a:latin typeface="Courier New"/>
                <a:ea typeface="Courier New"/>
                <a:cs typeface="Courier New"/>
                <a:sym typeface="Courier New"/>
              </a:rPr>
              <a:t>5</a:t>
            </a:r>
            <a:r>
              <a:rPr lang="en" sz="1600">
                <a:solidFill>
                  <a:srgbClr val="000080"/>
                </a:solidFill>
                <a:latin typeface="Courier New"/>
                <a:ea typeface="Courier New"/>
                <a:cs typeface="Courier New"/>
                <a:sym typeface="Courier New"/>
              </a:rPr>
              <a:t>/</a:t>
            </a:r>
            <a:r>
              <a:rPr lang="en" sz="1600">
                <a:solidFill>
                  <a:srgbClr val="0000FF"/>
                </a:solidFill>
                <a:latin typeface="Courier New"/>
                <a:ea typeface="Courier New"/>
                <a:cs typeface="Courier New"/>
                <a:sym typeface="Courier New"/>
              </a:rPr>
              <a:t>1440</a:t>
            </a:r>
            <a:r>
              <a:rPr lang="en" sz="1600">
                <a:solidFill>
                  <a:srgbClr val="000080"/>
                </a:solidFill>
                <a:latin typeface="Courier New"/>
                <a:ea typeface="Courier New"/>
                <a:cs typeface="Courier New"/>
                <a:sym typeface="Courier New"/>
              </a:rPr>
              <a:t>); </a:t>
            </a:r>
            <a:r>
              <a:rPr i="1" lang="en" sz="1600">
                <a:solidFill>
                  <a:srgbClr val="339966"/>
                </a:solidFill>
                <a:latin typeface="Courier New"/>
                <a:ea typeface="Courier New"/>
                <a:cs typeface="Courier New"/>
                <a:sym typeface="Courier New"/>
              </a:rPr>
              <a:t>-- five minutes</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lang="en" sz="1600">
                <a:solidFill>
                  <a:srgbClr val="0000FF"/>
                </a:solidFill>
                <a:latin typeface="Courier New"/>
                <a:ea typeface="Courier New"/>
                <a:cs typeface="Courier New"/>
                <a:sym typeface="Courier New"/>
              </a:rPr>
              <a:t>30</a:t>
            </a:r>
            <a:r>
              <a:rPr lang="en" sz="1600">
                <a:solidFill>
                  <a:srgbClr val="000080"/>
                </a:solidFill>
                <a:latin typeface="Courier New"/>
                <a:ea typeface="Courier New"/>
                <a:cs typeface="Courier New"/>
                <a:sym typeface="Courier New"/>
              </a:rPr>
              <a:t>/</a:t>
            </a:r>
            <a:r>
              <a:rPr lang="en" sz="1600">
                <a:solidFill>
                  <a:srgbClr val="0000FF"/>
                </a:solidFill>
                <a:latin typeface="Courier New"/>
                <a:ea typeface="Courier New"/>
                <a:cs typeface="Courier New"/>
                <a:sym typeface="Courier New"/>
              </a:rPr>
              <a:t>86400</a:t>
            </a:r>
            <a:r>
              <a:rPr lang="en" sz="1600">
                <a:solidFill>
                  <a:srgbClr val="000080"/>
                </a:solidFill>
                <a:latin typeface="Courier New"/>
                <a:ea typeface="Courier New"/>
                <a:cs typeface="Courier New"/>
                <a:sym typeface="Courier New"/>
              </a:rPr>
              <a:t>); </a:t>
            </a:r>
            <a:r>
              <a:rPr i="1" lang="en" sz="1600">
                <a:solidFill>
                  <a:srgbClr val="339966"/>
                </a:solidFill>
                <a:latin typeface="Courier New"/>
                <a:ea typeface="Courier New"/>
                <a:cs typeface="Courier New"/>
                <a:sym typeface="Courier New"/>
              </a:rPr>
              <a:t>-- 30 seconds</a:t>
            </a:r>
          </a:p>
          <a:p>
            <a:pPr lvl="0" rtl="0">
              <a:lnSpc>
                <a:spcPct val="115000"/>
              </a:lnSpc>
              <a:spcBef>
                <a:spcPts val="0"/>
              </a:spcBef>
              <a:buNone/>
            </a:pP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a:t>
            </a:r>
          </a:p>
          <a:p>
            <a:pPr lvl="0" rtl="0">
              <a:spcBef>
                <a:spcPts val="0"/>
              </a:spcBef>
              <a:buNone/>
            </a:pPr>
            <a:r>
              <a:t/>
            </a:r>
            <a:endParaRPr sz="1400">
              <a:solidFill>
                <a:srgbClr val="0000FF"/>
              </a:solidFill>
              <a:latin typeface="Courier New"/>
              <a:ea typeface="Courier New"/>
              <a:cs typeface="Courier New"/>
              <a:sym typeface="Courier New"/>
            </a:endParaRPr>
          </a:p>
          <a:p>
            <a:pPr lvl="0" rtl="0">
              <a:spcBef>
                <a:spcPts val="0"/>
              </a:spcBef>
              <a:buNone/>
            </a:pPr>
            <a:r>
              <a:t/>
            </a:r>
            <a:endParaRPr sz="1400">
              <a:latin typeface="Courier New"/>
              <a:ea typeface="Courier New"/>
              <a:cs typeface="Courier New"/>
              <a:sym typeface="Courier New"/>
            </a:endParaRPr>
          </a:p>
        </p:txBody>
      </p:sp>
      <p:sp>
        <p:nvSpPr>
          <p:cNvPr id="396" name="Shape 396"/>
          <p:cNvSpPr txBox="1"/>
          <p:nvPr/>
        </p:nvSpPr>
        <p:spPr>
          <a:xfrm>
            <a:off x="103675" y="4461450"/>
            <a:ext cx="8947500" cy="526800"/>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SQL&gt; </a:t>
            </a:r>
          </a:p>
          <a:p>
            <a:pPr lvl="0" rtl="0">
              <a:spcBef>
                <a:spcPts val="0"/>
              </a:spcBef>
              <a:buNone/>
            </a:pPr>
            <a:r>
              <a:t/>
            </a:r>
            <a:endParaRPr>
              <a:latin typeface="Courier New"/>
              <a:ea typeface="Courier New"/>
              <a:cs typeface="Courier New"/>
              <a:sym typeface="Courier New"/>
            </a:endParaRPr>
          </a:p>
        </p:txBody>
      </p:sp>
      <p:sp>
        <p:nvSpPr>
          <p:cNvPr id="397" name="Shape 397"/>
          <p:cNvSpPr txBox="1"/>
          <p:nvPr/>
        </p:nvSpPr>
        <p:spPr>
          <a:xfrm>
            <a:off x="117675" y="705750"/>
            <a:ext cx="8891399" cy="650700"/>
          </a:xfrm>
          <a:prstGeom prst="rect">
            <a:avLst/>
          </a:prstGeom>
          <a:noFill/>
          <a:ln>
            <a:noFill/>
          </a:ln>
        </p:spPr>
        <p:txBody>
          <a:bodyPr anchorCtr="0" anchor="t" bIns="91425" lIns="91425" rIns="91425" tIns="91425">
            <a:noAutofit/>
          </a:bodyPr>
          <a:lstStyle/>
          <a:p>
            <a:pPr indent="-355600" lvl="0" marL="457200" rtl="0">
              <a:spcBef>
                <a:spcPts val="600"/>
              </a:spcBef>
              <a:buClr>
                <a:schemeClr val="dk2"/>
              </a:buClr>
              <a:buSzPct val="100000"/>
              <a:buChar char="●"/>
            </a:pPr>
            <a:r>
              <a:rPr lang="en" sz="2000">
                <a:solidFill>
                  <a:schemeClr val="dk2"/>
                </a:solidFill>
              </a:rPr>
              <a:t>If less than a day, divide the operand by the units it takes to equal a day.</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DATE Math</a:t>
            </a:r>
          </a:p>
        </p:txBody>
      </p:sp>
      <p:sp>
        <p:nvSpPr>
          <p:cNvPr id="403" name="Shape 403"/>
          <p:cNvSpPr txBox="1"/>
          <p:nvPr>
            <p:ph idx="1" type="body"/>
          </p:nvPr>
        </p:nvSpPr>
        <p:spPr>
          <a:xfrm>
            <a:off x="108900" y="1356525"/>
            <a:ext cx="8934599" cy="3104999"/>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1600">
                <a:solidFill>
                  <a:srgbClr val="003366"/>
                </a:solidFill>
                <a:latin typeface="Courier New"/>
                <a:ea typeface="Courier New"/>
                <a:cs typeface="Courier New"/>
                <a:sym typeface="Courier New"/>
              </a:rPr>
              <a:t>SET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SERVEROUTPUT</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ON</a:t>
            </a:r>
          </a:p>
          <a:p>
            <a:pPr lvl="0" rtl="0">
              <a:lnSpc>
                <a:spcPct val="115000"/>
              </a:lnSpc>
              <a:spcBef>
                <a:spcPts val="0"/>
              </a:spcBef>
              <a:buNone/>
            </a:pPr>
            <a:r>
              <a:rPr b="1" lang="en" sz="1600">
                <a:solidFill>
                  <a:srgbClr val="003366"/>
                </a:solidFill>
                <a:latin typeface="Courier New"/>
                <a:ea typeface="Courier New"/>
                <a:cs typeface="Courier New"/>
                <a:sym typeface="Courier New"/>
              </a:rPr>
              <a:t>DECLARE</a:t>
            </a:r>
          </a:p>
          <a:p>
            <a:pPr lvl="0" rtl="0">
              <a:lnSpc>
                <a:spcPct val="115000"/>
              </a:lnSpc>
              <a:spcBef>
                <a:spcPts val="0"/>
              </a:spcBef>
              <a:buNone/>
            </a:pPr>
            <a:r>
              <a:rPr lang="en" sz="1600">
                <a:solidFill>
                  <a:srgbClr val="000080"/>
                </a:solidFill>
                <a:latin typeface="Courier New"/>
                <a:ea typeface="Courier New"/>
                <a:cs typeface="Courier New"/>
                <a:sym typeface="Courier New"/>
              </a:rPr>
              <a:t>   l_old_dt </a:t>
            </a:r>
            <a:r>
              <a:rPr b="1" lang="en" sz="1600">
                <a:solidFill>
                  <a:srgbClr val="003366"/>
                </a:solidFill>
                <a:latin typeface="Courier New"/>
                <a:ea typeface="Courier New"/>
                <a:cs typeface="Courier New"/>
                <a:sym typeface="Courier New"/>
              </a:rPr>
              <a:t>DATE</a:t>
            </a:r>
            <a:r>
              <a:rPr lang="en" sz="1600">
                <a:solidFill>
                  <a:srgbClr val="000080"/>
                </a:solidFill>
                <a:latin typeface="Courier New"/>
                <a:ea typeface="Courier New"/>
                <a:cs typeface="Courier New"/>
                <a:sym typeface="Courier New"/>
              </a:rPr>
              <a:t> := </a:t>
            </a:r>
            <a:r>
              <a:rPr b="1" lang="en" sz="1600">
                <a:solidFill>
                  <a:srgbClr val="003366"/>
                </a:solidFill>
                <a:latin typeface="Courier New"/>
                <a:ea typeface="Courier New"/>
                <a:cs typeface="Courier New"/>
                <a:sym typeface="Courier New"/>
              </a:rPr>
              <a:t>SYSDATE</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a:t>
            </a:r>
            <a:r>
              <a:rPr b="1" lang="en" sz="1600">
                <a:solidFill>
                  <a:srgbClr val="003366"/>
                </a:solidFill>
                <a:latin typeface="Courier New"/>
                <a:ea typeface="Courier New"/>
                <a:cs typeface="Courier New"/>
                <a:sym typeface="Courier New"/>
              </a:rPr>
              <a:t>DATE</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BEGIN</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b="1" lang="en" sz="1600">
                <a:solidFill>
                  <a:srgbClr val="003366"/>
                </a:solidFill>
                <a:latin typeface="Courier New"/>
                <a:ea typeface="Courier New"/>
                <a:cs typeface="Courier New"/>
                <a:sym typeface="Courier New"/>
              </a:rPr>
              <a:t>INTERVAL</a:t>
            </a: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'1'</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DAY</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b="1" lang="en" sz="1600">
                <a:solidFill>
                  <a:srgbClr val="003366"/>
                </a:solidFill>
                <a:latin typeface="Courier New"/>
                <a:ea typeface="Courier New"/>
                <a:cs typeface="Courier New"/>
                <a:sym typeface="Courier New"/>
              </a:rPr>
              <a:t>INTERVAL</a:t>
            </a: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'1'</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HOUR</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b="1" lang="en" sz="1600">
                <a:solidFill>
                  <a:srgbClr val="003366"/>
                </a:solidFill>
                <a:latin typeface="Courier New"/>
                <a:ea typeface="Courier New"/>
                <a:cs typeface="Courier New"/>
                <a:sym typeface="Courier New"/>
              </a:rPr>
              <a:t>INTERVAL</a:t>
            </a: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'5'</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MINUTE</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   l_new_dt := l_old_dt + </a:t>
            </a:r>
            <a:r>
              <a:rPr b="1" lang="en" sz="1600">
                <a:solidFill>
                  <a:srgbClr val="003366"/>
                </a:solidFill>
                <a:latin typeface="Courier New"/>
                <a:ea typeface="Courier New"/>
                <a:cs typeface="Courier New"/>
                <a:sym typeface="Courier New"/>
              </a:rPr>
              <a:t>INTERVAL</a:t>
            </a:r>
            <a:r>
              <a:rPr lang="en" sz="1600">
                <a:solidFill>
                  <a:srgbClr val="000080"/>
                </a:solidFill>
                <a:latin typeface="Courier New"/>
                <a:ea typeface="Courier New"/>
                <a:cs typeface="Courier New"/>
                <a:sym typeface="Courier New"/>
              </a:rPr>
              <a:t> </a:t>
            </a:r>
            <a:r>
              <a:rPr lang="en" sz="1600">
                <a:solidFill>
                  <a:srgbClr val="FF0000"/>
                </a:solidFill>
                <a:latin typeface="Courier New"/>
                <a:ea typeface="Courier New"/>
                <a:cs typeface="Courier New"/>
                <a:sym typeface="Courier New"/>
              </a:rPr>
              <a:t>'30'</a:t>
            </a:r>
            <a:r>
              <a:rPr lang="en" sz="1600">
                <a:solidFill>
                  <a:srgbClr val="000080"/>
                </a:solidFill>
                <a:latin typeface="Courier New"/>
                <a:ea typeface="Courier New"/>
                <a:cs typeface="Courier New"/>
                <a:sym typeface="Courier New"/>
              </a:rPr>
              <a:t> </a:t>
            </a:r>
            <a:r>
              <a:rPr b="1" lang="en" sz="1600">
                <a:solidFill>
                  <a:srgbClr val="003366"/>
                </a:solidFill>
                <a:latin typeface="Courier New"/>
                <a:ea typeface="Courier New"/>
                <a:cs typeface="Courier New"/>
                <a:sym typeface="Courier New"/>
              </a:rPr>
              <a:t>SECOND</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b="1" lang="en" sz="1600">
                <a:solidFill>
                  <a:srgbClr val="003366"/>
                </a:solidFill>
                <a:latin typeface="Courier New"/>
                <a:ea typeface="Courier New"/>
                <a:cs typeface="Courier New"/>
                <a:sym typeface="Courier New"/>
              </a:rPr>
              <a:t>END</a:t>
            </a:r>
            <a:r>
              <a:rPr lang="en" sz="1600">
                <a:solidFill>
                  <a:srgbClr val="000080"/>
                </a:solidFill>
                <a:latin typeface="Courier New"/>
                <a:ea typeface="Courier New"/>
                <a:cs typeface="Courier New"/>
                <a:sym typeface="Courier New"/>
              </a:rPr>
              <a:t>;</a:t>
            </a:r>
          </a:p>
          <a:p>
            <a:pPr lvl="0" rtl="0">
              <a:lnSpc>
                <a:spcPct val="115000"/>
              </a:lnSpc>
              <a:spcBef>
                <a:spcPts val="0"/>
              </a:spcBef>
              <a:buNone/>
            </a:pPr>
            <a:r>
              <a:rPr lang="en" sz="1600">
                <a:solidFill>
                  <a:srgbClr val="000080"/>
                </a:solidFill>
                <a:latin typeface="Courier New"/>
                <a:ea typeface="Courier New"/>
                <a:cs typeface="Courier New"/>
                <a:sym typeface="Courier New"/>
              </a:rPr>
              <a:t>/</a:t>
            </a:r>
          </a:p>
          <a:p>
            <a:pPr lvl="0" rtl="0">
              <a:spcBef>
                <a:spcPts val="0"/>
              </a:spcBef>
              <a:buNone/>
            </a:pPr>
            <a:r>
              <a:t/>
            </a:r>
            <a:endParaRPr sz="1400">
              <a:solidFill>
                <a:srgbClr val="0000FF"/>
              </a:solidFill>
              <a:latin typeface="Courier New"/>
              <a:ea typeface="Courier New"/>
              <a:cs typeface="Courier New"/>
              <a:sym typeface="Courier New"/>
            </a:endParaRPr>
          </a:p>
          <a:p>
            <a:pPr lvl="0" rtl="0">
              <a:spcBef>
                <a:spcPts val="0"/>
              </a:spcBef>
              <a:buNone/>
            </a:pPr>
            <a:r>
              <a:t/>
            </a:r>
            <a:endParaRPr sz="1400">
              <a:latin typeface="Courier New"/>
              <a:ea typeface="Courier New"/>
              <a:cs typeface="Courier New"/>
              <a:sym typeface="Courier New"/>
            </a:endParaRPr>
          </a:p>
        </p:txBody>
      </p:sp>
      <p:sp>
        <p:nvSpPr>
          <p:cNvPr id="404" name="Shape 404"/>
          <p:cNvSpPr txBox="1"/>
          <p:nvPr/>
        </p:nvSpPr>
        <p:spPr>
          <a:xfrm>
            <a:off x="103675" y="4461450"/>
            <a:ext cx="8947500" cy="526800"/>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SQL&gt; </a:t>
            </a:r>
          </a:p>
          <a:p>
            <a:pPr lvl="0" rtl="0">
              <a:spcBef>
                <a:spcPts val="0"/>
              </a:spcBef>
              <a:buNone/>
            </a:pPr>
            <a:r>
              <a:t/>
            </a:r>
            <a:endParaRPr>
              <a:latin typeface="Courier New"/>
              <a:ea typeface="Courier New"/>
              <a:cs typeface="Courier New"/>
              <a:sym typeface="Courier New"/>
            </a:endParaRPr>
          </a:p>
        </p:txBody>
      </p:sp>
      <p:sp>
        <p:nvSpPr>
          <p:cNvPr id="405" name="Shape 405"/>
          <p:cNvSpPr txBox="1"/>
          <p:nvPr/>
        </p:nvSpPr>
        <p:spPr>
          <a:xfrm>
            <a:off x="117675" y="705750"/>
            <a:ext cx="8891399" cy="650700"/>
          </a:xfrm>
          <a:prstGeom prst="rect">
            <a:avLst/>
          </a:prstGeom>
          <a:noFill/>
          <a:ln>
            <a:noFill/>
          </a:ln>
        </p:spPr>
        <p:txBody>
          <a:bodyPr anchorCtr="0" anchor="t" bIns="91425" lIns="91425" rIns="91425" tIns="91425">
            <a:noAutofit/>
          </a:bodyPr>
          <a:lstStyle/>
          <a:p>
            <a:pPr indent="-355600" lvl="0" marL="457200" rtl="0">
              <a:spcBef>
                <a:spcPts val="600"/>
              </a:spcBef>
              <a:buClr>
                <a:schemeClr val="dk2"/>
              </a:buClr>
              <a:buSzPct val="100000"/>
              <a:buChar char="●"/>
            </a:pPr>
            <a:r>
              <a:rPr lang="en" sz="2000">
                <a:solidFill>
                  <a:schemeClr val="dk2"/>
                </a:solidFill>
              </a:rPr>
              <a:t>These same math operations can be done using intervals.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TIMESTAMP</a:t>
            </a:r>
          </a:p>
        </p:txBody>
      </p:sp>
      <p:sp>
        <p:nvSpPr>
          <p:cNvPr id="411" name="Shape 41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Stores same date and time components as DATE</a:t>
            </a:r>
          </a:p>
          <a:p>
            <a:pPr indent="-228600" lvl="1" marL="914400" rtl="0">
              <a:spcBef>
                <a:spcPts val="600"/>
              </a:spcBef>
              <a:buChar char="○"/>
            </a:pPr>
            <a:r>
              <a:rPr b="1" lang="en">
                <a:solidFill>
                  <a:srgbClr val="000000"/>
                </a:solidFill>
              </a:rPr>
              <a:t>AND</a:t>
            </a:r>
            <a:r>
              <a:rPr lang="en"/>
              <a:t>...fractional seconds out to 9 digits (defaults to 6).</a:t>
            </a:r>
          </a:p>
          <a:p>
            <a:pPr indent="-228600" lvl="0" marL="457200" rtl="0">
              <a:spcBef>
                <a:spcPts val="0"/>
              </a:spcBef>
              <a:buChar char="●"/>
            </a:pPr>
            <a:r>
              <a:rPr lang="en"/>
              <a:t>Uses internal 11 to 13 byte binary format</a:t>
            </a:r>
          </a:p>
          <a:p>
            <a:pPr indent="-406400" lvl="0" marL="457200" marR="0" rtl="0" algn="l">
              <a:lnSpc>
                <a:spcPct val="100000"/>
              </a:lnSpc>
              <a:spcBef>
                <a:spcPts val="600"/>
              </a:spcBef>
              <a:spcAft>
                <a:spcPts val="0"/>
              </a:spcAft>
              <a:buClr>
                <a:schemeClr val="dk2"/>
              </a:buClr>
              <a:buSzPct val="100000"/>
              <a:buFont typeface="Arial"/>
              <a:buChar char="●"/>
            </a:pPr>
            <a:r>
              <a:rPr lang="en"/>
              <a:t>Same valid date range as DATE</a:t>
            </a:r>
          </a:p>
          <a:p>
            <a:pPr indent="-228600" lvl="0" marL="457200" marR="0" rtl="0" algn="l">
              <a:lnSpc>
                <a:spcPct val="100000"/>
              </a:lnSpc>
              <a:spcBef>
                <a:spcPts val="600"/>
              </a:spcBef>
              <a:spcAft>
                <a:spcPts val="0"/>
              </a:spcAft>
              <a:buChar char="●"/>
            </a:pPr>
            <a:r>
              <a:rPr lang="en"/>
              <a:t>Works with most of the DATE functions</a:t>
            </a:r>
          </a:p>
          <a:p>
            <a:pPr indent="-228600" lvl="0" marL="457200" marR="0" rtl="0" algn="l">
              <a:lnSpc>
                <a:spcPct val="100000"/>
              </a:lnSpc>
              <a:spcBef>
                <a:spcPts val="600"/>
              </a:spcBef>
              <a:spcAft>
                <a:spcPts val="0"/>
              </a:spcAft>
              <a:buChar char="●"/>
            </a:pPr>
            <a:r>
              <a:rPr lang="en"/>
              <a:t>TIMESTAMP WITH TIME ZONE variant</a:t>
            </a:r>
          </a:p>
          <a:p>
            <a:pPr indent="-228600" lvl="0" marL="457200" marR="0" rtl="0" algn="l">
              <a:lnSpc>
                <a:spcPct val="100000"/>
              </a:lnSpc>
              <a:spcBef>
                <a:spcPts val="600"/>
              </a:spcBef>
              <a:spcAft>
                <a:spcPts val="0"/>
              </a:spcAft>
              <a:buChar char="●"/>
            </a:pPr>
            <a:r>
              <a:rPr lang="en"/>
              <a:t>TIMESTAMP WITH LOCAL TIME ZONE variant</a:t>
            </a:r>
          </a:p>
          <a:p>
            <a:pPr indent="-228600" lvl="0" marL="457200" marR="0" rtl="0" algn="l">
              <a:lnSpc>
                <a:spcPct val="100000"/>
              </a:lnSpc>
              <a:spcBef>
                <a:spcPts val="600"/>
              </a:spcBef>
              <a:spcAft>
                <a:spcPts val="0"/>
              </a:spcAft>
              <a:buChar char="●"/>
            </a:pPr>
            <a:r>
              <a:rPr lang="en"/>
              <a:t>NLS_TIMESTAMP_FORMAT parm for default fmt</a:t>
            </a:r>
          </a:p>
          <a:p>
            <a:pPr indent="-228600" lvl="0" marL="457200" marR="0" rtl="0" algn="l">
              <a:lnSpc>
                <a:spcPct val="100000"/>
              </a:lnSpc>
              <a:spcBef>
                <a:spcPts val="600"/>
              </a:spcBef>
              <a:spcAft>
                <a:spcPts val="0"/>
              </a:spcAft>
              <a:buChar char="●"/>
            </a:pPr>
            <a:r>
              <a:rPr lang="en"/>
              <a:t>New fmt modifiers: FF, TZH, TZM, TZD &amp; TZR</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10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1000"/>
                                        <p:tgtEl>
                                          <p:spTgt spid="4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animEffect filter="fade" transition="in">
                                      <p:cBhvr>
                                        <p:cTn dur="1000"/>
                                        <p:tgtEl>
                                          <p:spTgt spid="4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3" st="3"/>
                                            </p:txEl>
                                          </p:spTgt>
                                        </p:tgtEl>
                                        <p:attrNameLst>
                                          <p:attrName>style.visibility</p:attrName>
                                        </p:attrNameLst>
                                      </p:cBhvr>
                                      <p:to>
                                        <p:strVal val="visible"/>
                                      </p:to>
                                    </p:set>
                                    <p:animEffect filter="fade" transition="in">
                                      <p:cBhvr>
                                        <p:cTn dur="1000"/>
                                        <p:tgtEl>
                                          <p:spTgt spid="4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4" st="4"/>
                                            </p:txEl>
                                          </p:spTgt>
                                        </p:tgtEl>
                                        <p:attrNameLst>
                                          <p:attrName>style.visibility</p:attrName>
                                        </p:attrNameLst>
                                      </p:cBhvr>
                                      <p:to>
                                        <p:strVal val="visible"/>
                                      </p:to>
                                    </p:set>
                                    <p:animEffect filter="fade" transition="in">
                                      <p:cBhvr>
                                        <p:cTn dur="1000"/>
                                        <p:tgtEl>
                                          <p:spTgt spid="4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5" st="5"/>
                                            </p:txEl>
                                          </p:spTgt>
                                        </p:tgtEl>
                                        <p:attrNameLst>
                                          <p:attrName>style.visibility</p:attrName>
                                        </p:attrNameLst>
                                      </p:cBhvr>
                                      <p:to>
                                        <p:strVal val="visible"/>
                                      </p:to>
                                    </p:set>
                                    <p:animEffect filter="fade" transition="in">
                                      <p:cBhvr>
                                        <p:cTn dur="1000"/>
                                        <p:tgtEl>
                                          <p:spTgt spid="4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6" st="6"/>
                                            </p:txEl>
                                          </p:spTgt>
                                        </p:tgtEl>
                                        <p:attrNameLst>
                                          <p:attrName>style.visibility</p:attrName>
                                        </p:attrNameLst>
                                      </p:cBhvr>
                                      <p:to>
                                        <p:strVal val="visible"/>
                                      </p:to>
                                    </p:set>
                                    <p:animEffect filter="fade" transition="in">
                                      <p:cBhvr>
                                        <p:cTn dur="1000"/>
                                        <p:tgtEl>
                                          <p:spTgt spid="4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7" st="7"/>
                                            </p:txEl>
                                          </p:spTgt>
                                        </p:tgtEl>
                                        <p:attrNameLst>
                                          <p:attrName>style.visibility</p:attrName>
                                        </p:attrNameLst>
                                      </p:cBhvr>
                                      <p:to>
                                        <p:strVal val="visible"/>
                                      </p:to>
                                    </p:set>
                                    <p:animEffect filter="fade" transition="in">
                                      <p:cBhvr>
                                        <p:cTn dur="1000"/>
                                        <p:tgtEl>
                                          <p:spTgt spid="4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8" st="8"/>
                                            </p:txEl>
                                          </p:spTgt>
                                        </p:tgtEl>
                                        <p:attrNameLst>
                                          <p:attrName>style.visibility</p:attrName>
                                        </p:attrNameLst>
                                      </p:cBhvr>
                                      <p:to>
                                        <p:strVal val="visible"/>
                                      </p:to>
                                    </p:set>
                                    <p:animEffect filter="fade" transition="in">
                                      <p:cBhvr>
                                        <p:cTn dur="1000"/>
                                        <p:tgtEl>
                                          <p:spTgt spid="41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TIMESTAMP Functions</a:t>
            </a:r>
          </a:p>
        </p:txBody>
      </p:sp>
      <p:sp>
        <p:nvSpPr>
          <p:cNvPr id="417" name="Shape 41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har char="●"/>
            </a:pPr>
            <a:r>
              <a:rPr lang="en"/>
              <a:t>Additional functions available for timestamps:</a:t>
            </a:r>
          </a:p>
          <a:p>
            <a:pPr lvl="0" marR="0" rtl="0" algn="l">
              <a:lnSpc>
                <a:spcPct val="100000"/>
              </a:lnSpc>
              <a:spcBef>
                <a:spcPts val="600"/>
              </a:spcBef>
              <a:spcAft>
                <a:spcPts val="0"/>
              </a:spcAft>
              <a:buNone/>
            </a:pPr>
            <a:r>
              <a:t/>
            </a:r>
            <a:endParaRPr sz="1200"/>
          </a:p>
        </p:txBody>
      </p:sp>
      <p:graphicFrame>
        <p:nvGraphicFramePr>
          <p:cNvPr id="418" name="Shape 418"/>
          <p:cNvGraphicFramePr/>
          <p:nvPr/>
        </p:nvGraphicFramePr>
        <p:xfrm>
          <a:off x="902250" y="1385475"/>
          <a:ext cx="3000000" cy="3000000"/>
        </p:xfrm>
        <a:graphic>
          <a:graphicData uri="http://schemas.openxmlformats.org/drawingml/2006/table">
            <a:tbl>
              <a:tblPr>
                <a:noFill/>
                <a:tableStyleId>{3C02302D-1A38-4B88-AC61-B8E5A3A355C6}</a:tableStyleId>
              </a:tblPr>
              <a:tblGrid>
                <a:gridCol w="3619500"/>
                <a:gridCol w="3619500"/>
              </a:tblGrid>
              <a:tr h="381000">
                <a:tc>
                  <a:txBody>
                    <a:bodyPr>
                      <a:noAutofit/>
                    </a:bodyPr>
                    <a:lstStyle/>
                    <a:p>
                      <a:pPr lvl="0" rtl="0">
                        <a:spcBef>
                          <a:spcPts val="0"/>
                        </a:spcBef>
                        <a:buClr>
                          <a:schemeClr val="dk1"/>
                        </a:buClr>
                        <a:buSzPct val="45833"/>
                        <a:buFont typeface="Arial"/>
                        <a:buNone/>
                      </a:pPr>
                      <a:r>
                        <a:rPr lang="en" sz="2400">
                          <a:latin typeface="Courier New"/>
                          <a:ea typeface="Courier New"/>
                          <a:cs typeface="Courier New"/>
                          <a:sym typeface="Courier New"/>
                        </a:rPr>
                        <a:t>DBTIMEZONE</a:t>
                      </a:r>
                    </a:p>
                    <a:p>
                      <a:pPr lvl="0" rtl="0">
                        <a:spcBef>
                          <a:spcPts val="0"/>
                        </a:spcBef>
                        <a:buClr>
                          <a:schemeClr val="dk1"/>
                        </a:buClr>
                        <a:buSzPct val="45833"/>
                        <a:buFont typeface="Arial"/>
                        <a:buNone/>
                      </a:pPr>
                      <a:r>
                        <a:rPr lang="en" sz="2400">
                          <a:latin typeface="Courier New"/>
                          <a:ea typeface="Courier New"/>
                          <a:cs typeface="Courier New"/>
                          <a:sym typeface="Courier New"/>
                        </a:rPr>
                        <a:t>FROM_TZ</a:t>
                      </a:r>
                    </a:p>
                    <a:p>
                      <a:pPr lvl="0" rtl="0">
                        <a:spcBef>
                          <a:spcPts val="0"/>
                        </a:spcBef>
                        <a:buClr>
                          <a:schemeClr val="dk1"/>
                        </a:buClr>
                        <a:buSzPct val="45833"/>
                        <a:buFont typeface="Arial"/>
                        <a:buNone/>
                      </a:pPr>
                      <a:r>
                        <a:rPr lang="en" sz="2400">
                          <a:latin typeface="Courier New"/>
                          <a:ea typeface="Courier New"/>
                          <a:cs typeface="Courier New"/>
                          <a:sym typeface="Courier New"/>
                        </a:rPr>
                        <a:t>LOCALTIMESTAMP</a:t>
                      </a:r>
                    </a:p>
                    <a:p>
                      <a:pPr lvl="0" rtl="0">
                        <a:spcBef>
                          <a:spcPts val="0"/>
                        </a:spcBef>
                        <a:buClr>
                          <a:schemeClr val="dk1"/>
                        </a:buClr>
                        <a:buSzPct val="45833"/>
                        <a:buFont typeface="Arial"/>
                        <a:buNone/>
                      </a:pPr>
                      <a:r>
                        <a:rPr lang="en" sz="2400">
                          <a:latin typeface="Courier New"/>
                          <a:ea typeface="Courier New"/>
                          <a:cs typeface="Courier New"/>
                          <a:sym typeface="Courier New"/>
                        </a:rPr>
                        <a:t>ORA_DST_AFFECTED</a:t>
                      </a:r>
                    </a:p>
                    <a:p>
                      <a:pPr lvl="0" rtl="0">
                        <a:spcBef>
                          <a:spcPts val="0"/>
                        </a:spcBef>
                        <a:buClr>
                          <a:schemeClr val="dk1"/>
                        </a:buClr>
                        <a:buSzPct val="45833"/>
                        <a:buFont typeface="Arial"/>
                        <a:buNone/>
                      </a:pPr>
                      <a:r>
                        <a:rPr lang="en" sz="2400">
                          <a:latin typeface="Courier New"/>
                          <a:ea typeface="Courier New"/>
                          <a:cs typeface="Courier New"/>
                          <a:sym typeface="Courier New"/>
                        </a:rPr>
                        <a:t>ORA_DST_CONVERT</a:t>
                      </a:r>
                    </a:p>
                    <a:p>
                      <a:pPr lvl="0">
                        <a:spcBef>
                          <a:spcPts val="0"/>
                        </a:spcBef>
                        <a:buNone/>
                      </a:pPr>
                      <a:r>
                        <a:rPr lang="en" sz="2400">
                          <a:latin typeface="Courier New"/>
                          <a:ea typeface="Courier New"/>
                          <a:cs typeface="Courier New"/>
                          <a:sym typeface="Courier New"/>
                        </a:rPr>
                        <a:t>ORA_DST_ERROR</a:t>
                      </a:r>
                    </a:p>
                  </a:txBody>
                  <a:tcPr marT="91425" marB="91425" marR="91425" marL="91425"/>
                </a:tc>
                <a:tc>
                  <a:txBody>
                    <a:bodyPr>
                      <a:noAutofit/>
                    </a:bodyPr>
                    <a:lstStyle/>
                    <a:p>
                      <a:pPr lvl="0" rtl="0">
                        <a:spcBef>
                          <a:spcPts val="0"/>
                        </a:spcBef>
                        <a:buClr>
                          <a:schemeClr val="dk1"/>
                        </a:buClr>
                        <a:buSzPct val="45833"/>
                        <a:buFont typeface="Arial"/>
                        <a:buNone/>
                      </a:pPr>
                      <a:r>
                        <a:rPr lang="en" sz="2400">
                          <a:latin typeface="Courier New"/>
                          <a:ea typeface="Courier New"/>
                          <a:cs typeface="Courier New"/>
                          <a:sym typeface="Courier New"/>
                        </a:rPr>
                        <a:t>SESSIONTIMEZONE</a:t>
                      </a:r>
                    </a:p>
                    <a:p>
                      <a:pPr lvl="0" rtl="0">
                        <a:spcBef>
                          <a:spcPts val="0"/>
                        </a:spcBef>
                        <a:buClr>
                          <a:schemeClr val="dk1"/>
                        </a:buClr>
                        <a:buSzPct val="45833"/>
                        <a:buFont typeface="Arial"/>
                        <a:buNone/>
                      </a:pPr>
                      <a:r>
                        <a:rPr lang="en" sz="2400">
                          <a:latin typeface="Courier New"/>
                          <a:ea typeface="Courier New"/>
                          <a:cs typeface="Courier New"/>
                          <a:sym typeface="Courier New"/>
                        </a:rPr>
                        <a:t>SYS_EXTRACT_UTC</a:t>
                      </a:r>
                    </a:p>
                    <a:p>
                      <a:pPr lvl="0" rtl="0">
                        <a:spcBef>
                          <a:spcPts val="0"/>
                        </a:spcBef>
                        <a:buClr>
                          <a:schemeClr val="dk1"/>
                        </a:buClr>
                        <a:buSzPct val="45833"/>
                        <a:buFont typeface="Arial"/>
                        <a:buNone/>
                      </a:pPr>
                      <a:r>
                        <a:rPr b="1" lang="en" sz="2400">
                          <a:latin typeface="Courier New"/>
                          <a:ea typeface="Courier New"/>
                          <a:cs typeface="Courier New"/>
                          <a:sym typeface="Courier New"/>
                        </a:rPr>
                        <a:t>SYSTIMESTAMP</a:t>
                      </a:r>
                    </a:p>
                    <a:p>
                      <a:pPr lvl="0" rtl="0">
                        <a:spcBef>
                          <a:spcPts val="0"/>
                        </a:spcBef>
                        <a:buClr>
                          <a:schemeClr val="dk1"/>
                        </a:buClr>
                        <a:buSzPct val="45833"/>
                        <a:buFont typeface="Arial"/>
                        <a:buNone/>
                      </a:pPr>
                      <a:r>
                        <a:rPr b="1" lang="en" sz="2400">
                          <a:latin typeface="Courier New"/>
                          <a:ea typeface="Courier New"/>
                          <a:cs typeface="Courier New"/>
                          <a:sym typeface="Courier New"/>
                        </a:rPr>
                        <a:t>TO_TIMESTAMP</a:t>
                      </a:r>
                    </a:p>
                    <a:p>
                      <a:pPr lvl="0" rtl="0">
                        <a:spcBef>
                          <a:spcPts val="0"/>
                        </a:spcBef>
                        <a:buClr>
                          <a:schemeClr val="dk1"/>
                        </a:buClr>
                        <a:buSzPct val="45833"/>
                        <a:buFont typeface="Arial"/>
                        <a:buNone/>
                      </a:pPr>
                      <a:r>
                        <a:rPr lang="en" sz="2400">
                          <a:latin typeface="Courier New"/>
                          <a:ea typeface="Courier New"/>
                          <a:cs typeface="Courier New"/>
                          <a:sym typeface="Courier New"/>
                        </a:rPr>
                        <a:t>TO_TIMESTAMP_TZ</a:t>
                      </a:r>
                    </a:p>
                    <a:p>
                      <a:pPr lvl="0">
                        <a:spcBef>
                          <a:spcPts val="0"/>
                        </a:spcBef>
                        <a:buNone/>
                      </a:pPr>
                      <a:r>
                        <a:rPr lang="en" sz="2400">
                          <a:latin typeface="Courier New"/>
                          <a:ea typeface="Courier New"/>
                          <a:cs typeface="Courier New"/>
                          <a:sym typeface="Courier New"/>
                        </a:rPr>
                        <a:t>TZ_OFFSET</a:t>
                      </a:r>
                    </a:p>
                  </a:txBody>
                  <a:tcPr marT="91425" marB="91425" marR="91425" marL="91425"/>
                </a:tc>
              </a:tr>
            </a:tbl>
          </a:graphicData>
        </a:graphic>
      </p:graphicFrame>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TIMESTAMP</a:t>
            </a:r>
          </a:p>
        </p:txBody>
      </p:sp>
      <p:sp>
        <p:nvSpPr>
          <p:cNvPr id="424" name="Shape 424"/>
          <p:cNvSpPr txBox="1"/>
          <p:nvPr>
            <p:ph idx="1" type="body"/>
          </p:nvPr>
        </p:nvSpPr>
        <p:spPr>
          <a:xfrm>
            <a:off x="108900" y="634800"/>
            <a:ext cx="8934599" cy="3270000"/>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1400">
                <a:solidFill>
                  <a:srgbClr val="003366"/>
                </a:solidFill>
                <a:latin typeface="Courier New"/>
                <a:ea typeface="Courier New"/>
                <a:cs typeface="Courier New"/>
                <a:sym typeface="Courier New"/>
              </a:rPr>
              <a:t>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SERVEROUTPUT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ON</a:t>
            </a:r>
          </a:p>
          <a:p>
            <a:pPr lvl="0" rtl="0">
              <a:lnSpc>
                <a:spcPct val="115000"/>
              </a:lnSpc>
              <a:spcBef>
                <a:spcPts val="0"/>
              </a:spcBef>
              <a:buNone/>
            </a:pPr>
            <a:r>
              <a:rPr b="1" lang="en" sz="1400">
                <a:solidFill>
                  <a:srgbClr val="003366"/>
                </a:solidFill>
                <a:latin typeface="Courier New"/>
                <a:ea typeface="Courier New"/>
                <a:cs typeface="Courier New"/>
                <a:sym typeface="Courier New"/>
              </a:rPr>
              <a:t>DECLARE</a:t>
            </a:r>
          </a:p>
          <a:p>
            <a:pPr lvl="0" rtl="0">
              <a:lnSpc>
                <a:spcPct val="115000"/>
              </a:lnSpc>
              <a:spcBef>
                <a:spcPts val="0"/>
              </a:spcBef>
              <a:buNone/>
            </a:pPr>
            <a:r>
              <a:rPr lang="en" sz="1400">
                <a:solidFill>
                  <a:srgbClr val="000080"/>
                </a:solidFill>
                <a:latin typeface="Courier New"/>
                <a:ea typeface="Courier New"/>
                <a:cs typeface="Courier New"/>
                <a:sym typeface="Courier New"/>
              </a:rPr>
              <a:t>   l_ts   </a:t>
            </a:r>
            <a:r>
              <a:rPr b="1" lang="en" sz="1400">
                <a:solidFill>
                  <a:srgbClr val="003366"/>
                </a:solidFill>
                <a:latin typeface="Courier New"/>
                <a:ea typeface="Courier New"/>
                <a:cs typeface="Courier New"/>
                <a:sym typeface="Courier New"/>
              </a:rPr>
              <a:t>TIMESTAMP</a:t>
            </a:r>
            <a:r>
              <a:rPr lang="en" sz="1400">
                <a:solidFill>
                  <a:srgbClr val="000080"/>
                </a:solidFill>
                <a:latin typeface="Courier New"/>
                <a:ea typeface="Courier New"/>
                <a:cs typeface="Courier New"/>
                <a:sym typeface="Courier New"/>
              </a:rPr>
              <a:t> := </a:t>
            </a:r>
            <a:r>
              <a:rPr b="1" lang="en" sz="1400">
                <a:solidFill>
                  <a:srgbClr val="003366"/>
                </a:solidFill>
                <a:latin typeface="Courier New"/>
                <a:ea typeface="Courier New"/>
                <a:cs typeface="Courier New"/>
                <a:sym typeface="Courier New"/>
              </a:rPr>
              <a:t>TO_TIMESTAMP</a:t>
            </a:r>
            <a:r>
              <a:rPr lang="en" sz="1400">
                <a:solidFill>
                  <a:srgbClr val="000080"/>
                </a:solidFill>
                <a:latin typeface="Courier New"/>
                <a:ea typeface="Courier New"/>
                <a:cs typeface="Courier New"/>
                <a:sym typeface="Courier New"/>
              </a:rPr>
              <a:t>(</a:t>
            </a:r>
            <a:r>
              <a:rPr lang="en" sz="1400">
                <a:solidFill>
                  <a:srgbClr val="FF0000"/>
                </a:solidFill>
                <a:latin typeface="Courier New"/>
                <a:ea typeface="Courier New"/>
                <a:cs typeface="Courier New"/>
                <a:sym typeface="Courier New"/>
              </a:rPr>
              <a:t>'2016Jan01 13:05:01.123456'</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lang="en" sz="1400">
                <a:solidFill>
                  <a:srgbClr val="FF0000"/>
                </a:solidFill>
                <a:latin typeface="Courier New"/>
                <a:ea typeface="Courier New"/>
                <a:cs typeface="Courier New"/>
                <a:sym typeface="Courier New"/>
              </a:rPr>
              <a:t>'YYYYMonDD HH24:MI:SSXFF6'</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l_ts2  </a:t>
            </a:r>
            <a:r>
              <a:rPr b="1" lang="en" sz="1400">
                <a:solidFill>
                  <a:srgbClr val="003366"/>
                </a:solidFill>
                <a:latin typeface="Courier New"/>
                <a:ea typeface="Courier New"/>
                <a:cs typeface="Courier New"/>
                <a:sym typeface="Courier New"/>
              </a:rPr>
              <a:t>TIMESTAMP</a:t>
            </a:r>
            <a:r>
              <a:rPr lang="en" sz="1400">
                <a:solidFill>
                  <a:srgbClr val="000080"/>
                </a:solidFill>
                <a:latin typeface="Courier New"/>
                <a:ea typeface="Courier New"/>
                <a:cs typeface="Courier New"/>
                <a:sym typeface="Courier New"/>
              </a:rPr>
              <a:t> := </a:t>
            </a:r>
            <a:r>
              <a:rPr b="1" lang="en" sz="1400">
                <a:solidFill>
                  <a:srgbClr val="003366"/>
                </a:solidFill>
                <a:latin typeface="Courier New"/>
                <a:ea typeface="Courier New"/>
                <a:cs typeface="Courier New"/>
                <a:sym typeface="Courier New"/>
              </a:rPr>
              <a:t>TIMESTAMP</a:t>
            </a:r>
            <a:r>
              <a:rPr lang="en" sz="1400">
                <a:solidFill>
                  <a:srgbClr val="000080"/>
                </a:solidFill>
                <a:latin typeface="Courier New"/>
                <a:ea typeface="Courier New"/>
                <a:cs typeface="Courier New"/>
                <a:sym typeface="Courier New"/>
              </a:rPr>
              <a:t> </a:t>
            </a:r>
            <a:r>
              <a:rPr lang="en" sz="1400">
                <a:solidFill>
                  <a:srgbClr val="FF0000"/>
                </a:solidFill>
                <a:latin typeface="Courier New"/>
                <a:ea typeface="Courier New"/>
                <a:cs typeface="Courier New"/>
                <a:sym typeface="Courier New"/>
              </a:rPr>
              <a:t>'2006-04-06 08:20:00.1234'</a:t>
            </a:r>
            <a:r>
              <a:rPr lang="en" sz="1400">
                <a:solidFill>
                  <a:srgbClr val="000080"/>
                </a:solidFill>
                <a:latin typeface="Courier New"/>
                <a:ea typeface="Courier New"/>
                <a:cs typeface="Courier New"/>
                <a:sym typeface="Courier New"/>
              </a:rPr>
              <a:t>; </a:t>
            </a:r>
            <a:r>
              <a:rPr i="1" lang="en" sz="1400">
                <a:solidFill>
                  <a:srgbClr val="339966"/>
                </a:solidFill>
                <a:latin typeface="Courier New"/>
                <a:ea typeface="Courier New"/>
                <a:cs typeface="Courier New"/>
                <a:sym typeface="Courier New"/>
              </a:rPr>
              <a:t>-- literal</a:t>
            </a:r>
          </a:p>
          <a:p>
            <a:pPr lvl="0" rtl="0">
              <a:lnSpc>
                <a:spcPct val="115000"/>
              </a:lnSpc>
              <a:spcBef>
                <a:spcPts val="0"/>
              </a:spcBef>
              <a:buNone/>
            </a:pPr>
            <a:r>
              <a:rPr lang="en" sz="1400">
                <a:solidFill>
                  <a:srgbClr val="000080"/>
                </a:solidFill>
                <a:latin typeface="Courier New"/>
                <a:ea typeface="Courier New"/>
                <a:cs typeface="Courier New"/>
                <a:sym typeface="Courier New"/>
              </a:rPr>
              <a:t>   l_tstz </a:t>
            </a:r>
            <a:r>
              <a:rPr b="1" lang="en" sz="1400">
                <a:solidFill>
                  <a:srgbClr val="003366"/>
                </a:solidFill>
                <a:latin typeface="Courier New"/>
                <a:ea typeface="Courier New"/>
                <a:cs typeface="Courier New"/>
                <a:sym typeface="Courier New"/>
              </a:rPr>
              <a:t>TIMESTAMP</a:t>
            </a:r>
            <a:r>
              <a:rPr lang="en" sz="1400">
                <a:solidFill>
                  <a:srgbClr val="000080"/>
                </a:solidFill>
                <a:latin typeface="Courier New"/>
                <a:ea typeface="Courier New"/>
                <a:cs typeface="Courier New"/>
                <a:sym typeface="Courier New"/>
              </a:rPr>
              <a:t>(</a:t>
            </a:r>
            <a:r>
              <a:rPr lang="en" sz="1400">
                <a:solidFill>
                  <a:srgbClr val="0000FF"/>
                </a:solidFill>
                <a:latin typeface="Courier New"/>
                <a:ea typeface="Courier New"/>
                <a:cs typeface="Courier New"/>
                <a:sym typeface="Courier New"/>
              </a:rPr>
              <a:t>9</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WITH</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TIME</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ZONE</a:t>
            </a:r>
            <a:r>
              <a:rPr lang="en" sz="1400">
                <a:solidFill>
                  <a:srgbClr val="000080"/>
                </a:solidFill>
                <a:latin typeface="Courier New"/>
                <a:ea typeface="Courier New"/>
                <a:cs typeface="Courier New"/>
                <a:sym typeface="Courier New"/>
              </a:rPr>
              <a:t> := </a:t>
            </a:r>
            <a:r>
              <a:rPr b="1" lang="en" sz="1400">
                <a:solidFill>
                  <a:srgbClr val="003366"/>
                </a:solidFill>
                <a:latin typeface="Courier New"/>
                <a:ea typeface="Courier New"/>
                <a:cs typeface="Courier New"/>
                <a:sym typeface="Courier New"/>
              </a:rPr>
              <a:t>SYSTIMESTAMP</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b="1" lang="en" sz="1400">
                <a:solidFill>
                  <a:srgbClr val="003366"/>
                </a:solidFill>
                <a:latin typeface="Courier New"/>
                <a:ea typeface="Courier New"/>
                <a:cs typeface="Courier New"/>
                <a:sym typeface="Courier New"/>
              </a:rPr>
              <a:t>BEGIN</a:t>
            </a:r>
          </a:p>
          <a:p>
            <a:pPr lvl="0" rtl="0">
              <a:lnSpc>
                <a:spcPct val="115000"/>
              </a:lnSpc>
              <a:spcBef>
                <a:spcPts val="0"/>
              </a:spcBef>
              <a:buNone/>
            </a:pPr>
            <a:r>
              <a:rPr lang="en" sz="1400">
                <a:solidFill>
                  <a:srgbClr val="000080"/>
                </a:solidFill>
                <a:latin typeface="Courier New"/>
                <a:ea typeface="Courier New"/>
                <a:cs typeface="Courier New"/>
                <a:sym typeface="Courier New"/>
              </a:rPr>
              <a:t>   pr(</a:t>
            </a:r>
            <a:r>
              <a:rPr b="1" lang="en" sz="1400">
                <a:solidFill>
                  <a:srgbClr val="003366"/>
                </a:solidFill>
                <a:latin typeface="Courier New"/>
                <a:ea typeface="Courier New"/>
                <a:cs typeface="Courier New"/>
                <a:sym typeface="Courier New"/>
              </a:rPr>
              <a:t>TO_CHAR</a:t>
            </a:r>
            <a:r>
              <a:rPr lang="en" sz="1400">
                <a:solidFill>
                  <a:srgbClr val="000080"/>
                </a:solidFill>
                <a:latin typeface="Courier New"/>
                <a:ea typeface="Courier New"/>
                <a:cs typeface="Courier New"/>
                <a:sym typeface="Courier New"/>
              </a:rPr>
              <a:t>(l_ts));</a:t>
            </a:r>
          </a:p>
          <a:p>
            <a:pPr lvl="0" rtl="0">
              <a:lnSpc>
                <a:spcPct val="115000"/>
              </a:lnSpc>
              <a:spcBef>
                <a:spcPts val="0"/>
              </a:spcBef>
              <a:buNone/>
            </a:pPr>
            <a:r>
              <a:rPr lang="en" sz="1400">
                <a:solidFill>
                  <a:srgbClr val="000080"/>
                </a:solidFill>
                <a:latin typeface="Courier New"/>
                <a:ea typeface="Courier New"/>
                <a:cs typeface="Courier New"/>
                <a:sym typeface="Courier New"/>
              </a:rPr>
              <a:t>   pr(</a:t>
            </a:r>
            <a:r>
              <a:rPr b="1" lang="en" sz="1400">
                <a:solidFill>
                  <a:srgbClr val="003366"/>
                </a:solidFill>
                <a:latin typeface="Courier New"/>
                <a:ea typeface="Courier New"/>
                <a:cs typeface="Courier New"/>
                <a:sym typeface="Courier New"/>
              </a:rPr>
              <a:t>TO_CHAR</a:t>
            </a:r>
            <a:r>
              <a:rPr lang="en" sz="1400">
                <a:solidFill>
                  <a:srgbClr val="000080"/>
                </a:solidFill>
                <a:latin typeface="Courier New"/>
                <a:ea typeface="Courier New"/>
                <a:cs typeface="Courier New"/>
                <a:sym typeface="Courier New"/>
              </a:rPr>
              <a:t>(l_ts2));</a:t>
            </a:r>
          </a:p>
          <a:p>
            <a:pPr lvl="0" rtl="0">
              <a:lnSpc>
                <a:spcPct val="115000"/>
              </a:lnSpc>
              <a:spcBef>
                <a:spcPts val="0"/>
              </a:spcBef>
              <a:buNone/>
            </a:pPr>
            <a:r>
              <a:rPr lang="en" sz="1400">
                <a:solidFill>
                  <a:srgbClr val="000080"/>
                </a:solidFill>
                <a:latin typeface="Courier New"/>
                <a:ea typeface="Courier New"/>
                <a:cs typeface="Courier New"/>
                <a:sym typeface="Courier New"/>
              </a:rPr>
              <a:t>   pr(</a:t>
            </a:r>
            <a:r>
              <a:rPr b="1" lang="en" sz="1400">
                <a:solidFill>
                  <a:srgbClr val="003366"/>
                </a:solidFill>
                <a:latin typeface="Courier New"/>
                <a:ea typeface="Courier New"/>
                <a:cs typeface="Courier New"/>
                <a:sym typeface="Courier New"/>
              </a:rPr>
              <a:t>TO_CHAR</a:t>
            </a:r>
            <a:r>
              <a:rPr lang="en" sz="1400">
                <a:solidFill>
                  <a:srgbClr val="000080"/>
                </a:solidFill>
                <a:latin typeface="Courier New"/>
                <a:ea typeface="Courier New"/>
                <a:cs typeface="Courier New"/>
                <a:sym typeface="Courier New"/>
              </a:rPr>
              <a:t>(l_ts,</a:t>
            </a:r>
            <a:r>
              <a:rPr lang="en" sz="1400">
                <a:solidFill>
                  <a:srgbClr val="FF0000"/>
                </a:solidFill>
                <a:latin typeface="Courier New"/>
                <a:ea typeface="Courier New"/>
                <a:cs typeface="Courier New"/>
                <a:sym typeface="Courier New"/>
              </a:rPr>
              <a:t>'YYYYMonDD HH24:MI:SS.FF6 PM'</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pr(</a:t>
            </a:r>
            <a:r>
              <a:rPr b="1" lang="en" sz="1400">
                <a:solidFill>
                  <a:srgbClr val="003366"/>
                </a:solidFill>
                <a:latin typeface="Courier New"/>
                <a:ea typeface="Courier New"/>
                <a:cs typeface="Courier New"/>
                <a:sym typeface="Courier New"/>
              </a:rPr>
              <a:t>TO_CHAR</a:t>
            </a:r>
            <a:r>
              <a:rPr lang="en" sz="1400">
                <a:solidFill>
                  <a:srgbClr val="000080"/>
                </a:solidFill>
                <a:latin typeface="Courier New"/>
                <a:ea typeface="Courier New"/>
                <a:cs typeface="Courier New"/>
                <a:sym typeface="Courier New"/>
              </a:rPr>
              <a:t>(l_tstz,</a:t>
            </a:r>
            <a:r>
              <a:rPr lang="en" sz="1400">
                <a:solidFill>
                  <a:srgbClr val="FF0000"/>
                </a:solidFill>
                <a:latin typeface="Courier New"/>
                <a:ea typeface="Courier New"/>
                <a:cs typeface="Courier New"/>
                <a:sym typeface="Courier New"/>
              </a:rPr>
              <a:t>'YYYYMonDD HH24:MI:SS.FF9 TZH:TZM'</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a:t>
            </a:r>
          </a:p>
          <a:p>
            <a:pPr lvl="0" rtl="0">
              <a:spcBef>
                <a:spcPts val="0"/>
              </a:spcBef>
              <a:buNone/>
            </a:pPr>
            <a:r>
              <a:t/>
            </a:r>
            <a:endParaRPr sz="1400">
              <a:solidFill>
                <a:srgbClr val="0000FF"/>
              </a:solidFill>
              <a:latin typeface="Courier New"/>
              <a:ea typeface="Courier New"/>
              <a:cs typeface="Courier New"/>
              <a:sym typeface="Courier New"/>
            </a:endParaRPr>
          </a:p>
          <a:p>
            <a:pPr lvl="0" rtl="0">
              <a:spcBef>
                <a:spcPts val="0"/>
              </a:spcBef>
              <a:buNone/>
            </a:pPr>
            <a:r>
              <a:t/>
            </a:r>
            <a:endParaRPr sz="1400">
              <a:latin typeface="Courier New"/>
              <a:ea typeface="Courier New"/>
              <a:cs typeface="Courier New"/>
              <a:sym typeface="Courier New"/>
            </a:endParaRPr>
          </a:p>
        </p:txBody>
      </p:sp>
      <p:sp>
        <p:nvSpPr>
          <p:cNvPr id="425" name="Shape 425"/>
          <p:cNvSpPr txBox="1"/>
          <p:nvPr/>
        </p:nvSpPr>
        <p:spPr>
          <a:xfrm>
            <a:off x="103675" y="3904750"/>
            <a:ext cx="8947500" cy="1152600"/>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SQL&gt; </a:t>
            </a:r>
          </a:p>
          <a:p>
            <a:pPr lvl="0" rtl="0">
              <a:spcBef>
                <a:spcPts val="0"/>
              </a:spcBef>
              <a:buNone/>
            </a:pPr>
            <a:r>
              <a:rPr lang="en">
                <a:latin typeface="Courier New"/>
                <a:ea typeface="Courier New"/>
                <a:cs typeface="Courier New"/>
                <a:sym typeface="Courier New"/>
              </a:rPr>
              <a:t>01-JAN-16 01.05.01.123456 PM</a:t>
            </a:r>
          </a:p>
          <a:p>
            <a:pPr lvl="0" rtl="0">
              <a:spcBef>
                <a:spcPts val="0"/>
              </a:spcBef>
              <a:buNone/>
            </a:pPr>
            <a:r>
              <a:rPr lang="en">
                <a:latin typeface="Courier New"/>
                <a:ea typeface="Courier New"/>
                <a:cs typeface="Courier New"/>
                <a:sym typeface="Courier New"/>
              </a:rPr>
              <a:t>06-APR-06 08.20.00.123400 AM</a:t>
            </a:r>
          </a:p>
          <a:p>
            <a:pPr lvl="0" rtl="0">
              <a:spcBef>
                <a:spcPts val="0"/>
              </a:spcBef>
              <a:buNone/>
            </a:pPr>
            <a:r>
              <a:rPr lang="en">
                <a:latin typeface="Courier New"/>
                <a:ea typeface="Courier New"/>
                <a:cs typeface="Courier New"/>
                <a:sym typeface="Courier New"/>
              </a:rPr>
              <a:t>2016Jan01 13:05:01.123456 PM</a:t>
            </a:r>
          </a:p>
          <a:p>
            <a:pPr lvl="0" rtl="0">
              <a:spcBef>
                <a:spcPts val="0"/>
              </a:spcBef>
              <a:buNone/>
            </a:pPr>
            <a:r>
              <a:rPr lang="en">
                <a:latin typeface="Courier New"/>
                <a:ea typeface="Courier New"/>
                <a:cs typeface="Courier New"/>
                <a:sym typeface="Courier New"/>
              </a:rPr>
              <a:t>2016Jan09 16:55:53.347612000 -07:00</a:t>
            </a:r>
          </a:p>
          <a:p>
            <a:pPr lvl="0" rtl="0">
              <a:spcBef>
                <a:spcPts val="0"/>
              </a:spcBef>
              <a:buNone/>
            </a:pPr>
            <a:r>
              <a:t/>
            </a:r>
            <a:endParaRPr>
              <a:latin typeface="Courier New"/>
              <a:ea typeface="Courier New"/>
              <a:cs typeface="Courier New"/>
              <a:sym typeface="Courier New"/>
            </a:endParaRPr>
          </a:p>
          <a:p>
            <a:pPr lvl="0" rtl="0">
              <a:spcBef>
                <a:spcPts val="0"/>
              </a:spcBef>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NUMBER</a:t>
            </a:r>
          </a:p>
        </p:txBody>
      </p:sp>
      <p:sp>
        <p:nvSpPr>
          <p:cNvPr id="431" name="Shape 431"/>
          <p:cNvSpPr txBox="1"/>
          <p:nvPr>
            <p:ph idx="1" type="body"/>
          </p:nvPr>
        </p:nvSpPr>
        <p:spPr>
          <a:xfrm>
            <a:off x="108900" y="634800"/>
            <a:ext cx="8934599" cy="4469699"/>
          </a:xfrm>
          <a:prstGeom prst="rect">
            <a:avLst/>
          </a:prstGeom>
        </p:spPr>
        <p:txBody>
          <a:bodyPr anchorCtr="0" anchor="t" bIns="91425" lIns="91425" rIns="91425" tIns="91425">
            <a:noAutofit/>
          </a:bodyPr>
          <a:lstStyle/>
          <a:p>
            <a:pPr indent="-228600" lvl="0" marL="457200" rtl="0">
              <a:spcBef>
                <a:spcPts val="0"/>
              </a:spcBef>
              <a:buChar char="●"/>
            </a:pPr>
            <a:r>
              <a:rPr lang="en"/>
              <a:t>Oracle includes a good set of functions, types, subtypes, and features that enable just about any kind of mathematical operation.</a:t>
            </a:r>
          </a:p>
          <a:p>
            <a:pPr indent="-228600" lvl="0" marL="457200" rtl="0">
              <a:spcBef>
                <a:spcPts val="0"/>
              </a:spcBef>
              <a:buChar char="●"/>
            </a:pPr>
            <a:r>
              <a:rPr lang="en"/>
              <a:t>NUMBER is the base type. It uses 1 to 22 bytes</a:t>
            </a:r>
            <a:r>
              <a:rPr baseline="30000" lang="en"/>
              <a:t>1</a:t>
            </a:r>
          </a:p>
          <a:p>
            <a:pPr indent="-228600" lvl="0" marL="457200" rtl="0">
              <a:spcBef>
                <a:spcPts val="0"/>
              </a:spcBef>
              <a:buClr>
                <a:schemeClr val="accent1"/>
              </a:buClr>
              <a:buChar char="●"/>
            </a:pPr>
            <a:r>
              <a:rPr lang="en">
                <a:solidFill>
                  <a:schemeClr val="accent1"/>
                </a:solidFill>
              </a:rPr>
              <a:t>Also types: BINARY_FLOAT &amp; BINARY_DOUBLE</a:t>
            </a:r>
          </a:p>
          <a:p>
            <a:pPr indent="-228600" lvl="0" marL="457200" rtl="0">
              <a:spcBef>
                <a:spcPts val="0"/>
              </a:spcBef>
              <a:buClr>
                <a:schemeClr val="accent1"/>
              </a:buClr>
              <a:buChar char="●"/>
            </a:pPr>
            <a:r>
              <a:rPr lang="en">
                <a:solidFill>
                  <a:schemeClr val="accent1"/>
                </a:solidFill>
              </a:rPr>
              <a:t>Also subtypes</a:t>
            </a:r>
            <a:r>
              <a:rPr baseline="30000" lang="en">
                <a:solidFill>
                  <a:schemeClr val="accent1"/>
                </a:solidFill>
              </a:rPr>
              <a:t>2</a:t>
            </a:r>
            <a:r>
              <a:rPr lang="en">
                <a:solidFill>
                  <a:schemeClr val="accent1"/>
                </a:solidFill>
              </a:rPr>
              <a:t>: FLOAT, REAL, INT, SMALLINT, DECIMAL, DEC, NUMERIC, SIMPLE_FLOAT and SIMPLE_DOUBLE</a:t>
            </a:r>
          </a:p>
          <a:p>
            <a:pPr indent="-228600" lvl="0" marL="457200" rtl="0">
              <a:spcBef>
                <a:spcPts val="0"/>
              </a:spcBef>
              <a:buChar char="●"/>
            </a:pPr>
            <a:r>
              <a:rPr lang="en"/>
              <a:t>For columns and variables in a typical business, NUMBER and subtype INTEGER are all you need.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1000"/>
                                        <p:tgtEl>
                                          <p:spTgt spid="4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1000"/>
                                        <p:tgtEl>
                                          <p:spTgt spid="4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1000"/>
                                        <p:tgtEl>
                                          <p:spTgt spid="4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animEffect filter="fade" transition="in">
                                      <p:cBhvr>
                                        <p:cTn dur="1000"/>
                                        <p:tgtEl>
                                          <p:spTgt spid="4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4" st="4"/>
                                            </p:txEl>
                                          </p:spTgt>
                                        </p:tgtEl>
                                        <p:attrNameLst>
                                          <p:attrName>style.visibility</p:attrName>
                                        </p:attrNameLst>
                                      </p:cBhvr>
                                      <p:to>
                                        <p:strVal val="visible"/>
                                      </p:to>
                                    </p:set>
                                    <p:animEffect filter="fade" transition="in">
                                      <p:cBhvr>
                                        <p:cTn dur="1000"/>
                                        <p:tgtEl>
                                          <p:spTgt spid="43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NUMBER</a:t>
            </a:r>
          </a:p>
        </p:txBody>
      </p:sp>
      <p:sp>
        <p:nvSpPr>
          <p:cNvPr id="437" name="Shape 43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NUMBER[(p[,s])]</a:t>
            </a:r>
          </a:p>
          <a:p>
            <a:pPr indent="-228600" lvl="1" marL="914400" rtl="0">
              <a:spcBef>
                <a:spcPts val="0"/>
              </a:spcBef>
              <a:buChar char="○"/>
            </a:pPr>
            <a:r>
              <a:rPr lang="en"/>
              <a:t>p = “precision”, 1 to 38 (total number of digits)</a:t>
            </a:r>
          </a:p>
          <a:p>
            <a:pPr indent="-228600" lvl="1" marL="914400" rtl="0">
              <a:spcBef>
                <a:spcPts val="0"/>
              </a:spcBef>
              <a:buChar char="○"/>
            </a:pPr>
            <a:r>
              <a:rPr lang="en"/>
              <a:t>s = “scale”, -84 to 127 (num digits to right of decimal pt)</a:t>
            </a:r>
          </a:p>
          <a:p>
            <a:pPr indent="-228600" lvl="0" marL="457200" rtl="0">
              <a:spcBef>
                <a:spcPts val="0"/>
              </a:spcBef>
              <a:buChar char="●"/>
            </a:pPr>
            <a:r>
              <a:rPr lang="en"/>
              <a:t>INTEGER</a:t>
            </a:r>
          </a:p>
          <a:p>
            <a:pPr indent="-228600" lvl="1" marL="914400" rtl="0">
              <a:spcBef>
                <a:spcPts val="0"/>
              </a:spcBef>
              <a:buChar char="○"/>
            </a:pPr>
            <a:r>
              <a:rPr lang="en"/>
              <a:t>Subtype of NUMBER. Same as NUMBER(*,0)</a:t>
            </a:r>
          </a:p>
          <a:p>
            <a:pPr indent="-228600" lvl="1" marL="914400" rtl="0">
              <a:spcBef>
                <a:spcPts val="0"/>
              </a:spcBef>
              <a:buChar char="○"/>
            </a:pPr>
            <a:r>
              <a:rPr lang="en"/>
              <a:t>Does not allow digits to the right of the decimal. Whole numbers only.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Effect filter="fade" transition="in">
                                      <p:cBhvr>
                                        <p:cTn dur="1000"/>
                                        <p:tgtEl>
                                          <p:spTgt spid="4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Effect filter="fade" transition="in">
                                      <p:cBhvr>
                                        <p:cTn dur="1000"/>
                                        <p:tgtEl>
                                          <p:spTgt spid="4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Effect filter="fade" transition="in">
                                      <p:cBhvr>
                                        <p:cTn dur="1000"/>
                                        <p:tgtEl>
                                          <p:spTgt spid="4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3" st="3"/>
                                            </p:txEl>
                                          </p:spTgt>
                                        </p:tgtEl>
                                        <p:attrNameLst>
                                          <p:attrName>style.visibility</p:attrName>
                                        </p:attrNameLst>
                                      </p:cBhvr>
                                      <p:to>
                                        <p:strVal val="visible"/>
                                      </p:to>
                                    </p:set>
                                    <p:animEffect filter="fade" transition="in">
                                      <p:cBhvr>
                                        <p:cTn dur="1000"/>
                                        <p:tgtEl>
                                          <p:spTgt spid="4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4" st="4"/>
                                            </p:txEl>
                                          </p:spTgt>
                                        </p:tgtEl>
                                        <p:attrNameLst>
                                          <p:attrName>style.visibility</p:attrName>
                                        </p:attrNameLst>
                                      </p:cBhvr>
                                      <p:to>
                                        <p:strVal val="visible"/>
                                      </p:to>
                                    </p:set>
                                    <p:animEffect filter="fade" transition="in">
                                      <p:cBhvr>
                                        <p:cTn dur="1000"/>
                                        <p:tgtEl>
                                          <p:spTgt spid="4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5" st="5"/>
                                            </p:txEl>
                                          </p:spTgt>
                                        </p:tgtEl>
                                        <p:attrNameLst>
                                          <p:attrName>style.visibility</p:attrName>
                                        </p:attrNameLst>
                                      </p:cBhvr>
                                      <p:to>
                                        <p:strVal val="visible"/>
                                      </p:to>
                                    </p:set>
                                    <p:animEffect filter="fade" transition="in">
                                      <p:cBhvr>
                                        <p:cTn dur="1000"/>
                                        <p:tgtEl>
                                          <p:spTgt spid="43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NUMBER</a:t>
            </a:r>
          </a:p>
        </p:txBody>
      </p:sp>
      <p:sp>
        <p:nvSpPr>
          <p:cNvPr id="443" name="Shape 44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Soapbox:</a:t>
            </a:r>
          </a:p>
          <a:p>
            <a:pPr indent="-228600" lvl="1" marL="914400" rtl="0">
              <a:spcBef>
                <a:spcPts val="0"/>
              </a:spcBef>
              <a:buChar char="○"/>
            </a:pPr>
            <a:r>
              <a:rPr lang="en"/>
              <a:t>Most data modelers specify NUMBER as the datatype of their surrogate keys.</a:t>
            </a:r>
          </a:p>
          <a:p>
            <a:pPr indent="-228600" lvl="1" marL="914400" rtl="0">
              <a:spcBef>
                <a:spcPts val="0"/>
              </a:spcBef>
              <a:buChar char="○"/>
            </a:pPr>
            <a:r>
              <a:rPr lang="en"/>
              <a:t>Why? That allows numbers to the right of the decimal. Don’t dismiss. I’ve seen it happen.</a:t>
            </a:r>
          </a:p>
          <a:p>
            <a:pPr indent="-228600" lvl="1" marL="914400" rtl="0">
              <a:spcBef>
                <a:spcPts val="0"/>
              </a:spcBef>
              <a:buChar char="○"/>
            </a:pPr>
            <a:r>
              <a:rPr lang="en"/>
              <a:t>Does your sequence generator spit out non-whole numbers? Never?</a:t>
            </a:r>
          </a:p>
          <a:p>
            <a:pPr indent="-228600" lvl="1" marL="914400" rtl="0">
              <a:spcBef>
                <a:spcPts val="0"/>
              </a:spcBef>
              <a:buChar char="○"/>
            </a:pPr>
            <a:r>
              <a:rPr lang="en"/>
              <a:t>Use NUMBER(*,0) or INTEGER for your surrogate key column type to enforce</a:t>
            </a:r>
            <a:r>
              <a:rPr baseline="30000" lang="en"/>
              <a:t>1</a:t>
            </a:r>
            <a:r>
              <a:rPr lang="en"/>
              <a:t> an additional constraint for free.</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NUMBER Literals</a:t>
            </a:r>
          </a:p>
        </p:txBody>
      </p:sp>
      <p:sp>
        <p:nvSpPr>
          <p:cNvPr id="449" name="Shape 449"/>
          <p:cNvSpPr txBox="1"/>
          <p:nvPr>
            <p:ph idx="1" type="body"/>
          </p:nvPr>
        </p:nvSpPr>
        <p:spPr>
          <a:xfrm>
            <a:off x="108900" y="634800"/>
            <a:ext cx="8934599" cy="4469699"/>
          </a:xfrm>
          <a:prstGeom prst="rect">
            <a:avLst/>
          </a:prstGeom>
        </p:spPr>
        <p:txBody>
          <a:bodyPr anchorCtr="0" anchor="t" bIns="91425" lIns="91425" rIns="91425" tIns="91425">
            <a:noAutofit/>
          </a:bodyPr>
          <a:lstStyle/>
          <a:p>
            <a:pPr indent="-228600" lvl="0" marL="457200" rtl="0">
              <a:spcBef>
                <a:spcPts val="0"/>
              </a:spcBef>
              <a:buChar char="●"/>
            </a:pPr>
            <a:r>
              <a:rPr lang="en"/>
              <a:t>Literals</a:t>
            </a:r>
            <a:r>
              <a:rPr baseline="30000" lang="en"/>
              <a:t>1</a:t>
            </a:r>
            <a:r>
              <a:rPr lang="en"/>
              <a:t>:</a:t>
            </a:r>
          </a:p>
          <a:p>
            <a:pPr indent="-228600" lvl="1" marL="914400" rtl="0">
              <a:spcBef>
                <a:spcPts val="0"/>
              </a:spcBef>
              <a:buChar char="○"/>
            </a:pPr>
            <a:r>
              <a:rPr lang="en"/>
              <a:t>0-9 of course</a:t>
            </a:r>
          </a:p>
          <a:p>
            <a:pPr indent="-228600" lvl="1" marL="914400" rtl="0">
              <a:spcBef>
                <a:spcPts val="0"/>
              </a:spcBef>
              <a:buChar char="○"/>
            </a:pPr>
            <a:r>
              <a:rPr lang="en"/>
              <a:t>#E[+/-]n scientific notation, n=exponent digits, ex:3.14E11</a:t>
            </a:r>
          </a:p>
          <a:p>
            <a:pPr indent="-228600" lvl="1" marL="914400" rtl="0">
              <a:spcBef>
                <a:spcPts val="0"/>
              </a:spcBef>
              <a:buChar char="○"/>
            </a:pPr>
            <a:r>
              <a:rPr lang="en"/>
              <a:t>#F 32-bit binary floating point number, ex: 3.14159F</a:t>
            </a:r>
          </a:p>
          <a:p>
            <a:pPr indent="-228600" lvl="1" marL="914400" rtl="0">
              <a:spcBef>
                <a:spcPts val="0"/>
              </a:spcBef>
              <a:buChar char="○"/>
            </a:pPr>
            <a:r>
              <a:rPr lang="en"/>
              <a:t>#D 64-bit binary floating point number, ex. 3.14159D</a:t>
            </a:r>
          </a:p>
          <a:p>
            <a:pPr indent="-228600" lvl="0" marL="457200" rtl="0">
              <a:spcBef>
                <a:spcPts val="0"/>
              </a:spcBef>
              <a:buClr>
                <a:srgbClr val="F1C232"/>
              </a:buClr>
              <a:buChar char="●"/>
            </a:pPr>
            <a:r>
              <a:rPr lang="en">
                <a:solidFill>
                  <a:srgbClr val="F1C232"/>
                </a:solidFill>
              </a:rPr>
              <a:t>Always initialize your numeric variables to 0</a:t>
            </a:r>
          </a:p>
          <a:p>
            <a:pPr indent="-228600" lvl="1" marL="914400" rtl="0">
              <a:spcBef>
                <a:spcPts val="0"/>
              </a:spcBef>
              <a:buChar char="○"/>
            </a:pPr>
            <a:r>
              <a:rPr lang="en"/>
              <a:t>A NULL number in an equation yields NULL</a:t>
            </a:r>
          </a:p>
          <a:p>
            <a:pPr indent="-228600" lvl="0" marL="457200" rtl="0">
              <a:spcBef>
                <a:spcPts val="0"/>
              </a:spcBef>
              <a:buChar char="●"/>
            </a:pPr>
            <a:r>
              <a:rPr lang="en"/>
              <a:t>Like dates, numbers have a </a:t>
            </a:r>
            <a:r>
              <a:rPr lang="en" u="sng">
                <a:solidFill>
                  <a:schemeClr val="hlink"/>
                </a:solidFill>
                <a:hlinkClick r:id="rId3"/>
              </a:rPr>
              <a:t>rich format model</a:t>
            </a:r>
            <a:r>
              <a:rPr lang="en"/>
              <a:t> in order to display numbers just as you want them</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animEffect filter="fade" transition="in">
                                      <p:cBhvr>
                                        <p:cTn dur="1000"/>
                                        <p:tgtEl>
                                          <p:spTgt spid="4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animEffect filter="fade" transition="in">
                                      <p:cBhvr>
                                        <p:cTn dur="1000"/>
                                        <p:tgtEl>
                                          <p:spTgt spid="4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animEffect filter="fade" transition="in">
                                      <p:cBhvr>
                                        <p:cTn dur="1000"/>
                                        <p:tgtEl>
                                          <p:spTgt spid="4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3" st="3"/>
                                            </p:txEl>
                                          </p:spTgt>
                                        </p:tgtEl>
                                        <p:attrNameLst>
                                          <p:attrName>style.visibility</p:attrName>
                                        </p:attrNameLst>
                                      </p:cBhvr>
                                      <p:to>
                                        <p:strVal val="visible"/>
                                      </p:to>
                                    </p:set>
                                    <p:animEffect filter="fade" transition="in">
                                      <p:cBhvr>
                                        <p:cTn dur="1000"/>
                                        <p:tgtEl>
                                          <p:spTgt spid="4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4" st="4"/>
                                            </p:txEl>
                                          </p:spTgt>
                                        </p:tgtEl>
                                        <p:attrNameLst>
                                          <p:attrName>style.visibility</p:attrName>
                                        </p:attrNameLst>
                                      </p:cBhvr>
                                      <p:to>
                                        <p:strVal val="visible"/>
                                      </p:to>
                                    </p:set>
                                    <p:animEffect filter="fade" transition="in">
                                      <p:cBhvr>
                                        <p:cTn dur="1000"/>
                                        <p:tgtEl>
                                          <p:spTgt spid="4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5" st="5"/>
                                            </p:txEl>
                                          </p:spTgt>
                                        </p:tgtEl>
                                        <p:attrNameLst>
                                          <p:attrName>style.visibility</p:attrName>
                                        </p:attrNameLst>
                                      </p:cBhvr>
                                      <p:to>
                                        <p:strVal val="visible"/>
                                      </p:to>
                                    </p:set>
                                    <p:animEffect filter="fade" transition="in">
                                      <p:cBhvr>
                                        <p:cTn dur="1000"/>
                                        <p:tgtEl>
                                          <p:spTgt spid="4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6" st="6"/>
                                            </p:txEl>
                                          </p:spTgt>
                                        </p:tgtEl>
                                        <p:attrNameLst>
                                          <p:attrName>style.visibility</p:attrName>
                                        </p:attrNameLst>
                                      </p:cBhvr>
                                      <p:to>
                                        <p:strVal val="visible"/>
                                      </p:to>
                                    </p:set>
                                    <p:animEffect filter="fade" transition="in">
                                      <p:cBhvr>
                                        <p:cTn dur="1000"/>
                                        <p:tgtEl>
                                          <p:spTgt spid="4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7" st="7"/>
                                            </p:txEl>
                                          </p:spTgt>
                                        </p:tgtEl>
                                        <p:attrNameLst>
                                          <p:attrName>style.visibility</p:attrName>
                                        </p:attrNameLst>
                                      </p:cBhvr>
                                      <p:to>
                                        <p:strVal val="visible"/>
                                      </p:to>
                                    </p:set>
                                    <p:animEffect filter="fade" transition="in">
                                      <p:cBhvr>
                                        <p:cTn dur="1000"/>
                                        <p:tgtEl>
                                          <p:spTgt spid="44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sp>
        <p:nvSpPr>
          <p:cNvPr id="454" name="Shape 45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NUMBER Functions</a:t>
            </a:r>
          </a:p>
        </p:txBody>
      </p:sp>
      <p:graphicFrame>
        <p:nvGraphicFramePr>
          <p:cNvPr id="455" name="Shape 455"/>
          <p:cNvGraphicFramePr/>
          <p:nvPr/>
        </p:nvGraphicFramePr>
        <p:xfrm>
          <a:off x="952500" y="1113650"/>
          <a:ext cx="3000000" cy="3000000"/>
        </p:xfrm>
        <a:graphic>
          <a:graphicData uri="http://schemas.openxmlformats.org/drawingml/2006/table">
            <a:tbl>
              <a:tblPr>
                <a:noFill/>
                <a:tableStyleId>{3C02302D-1A38-4B88-AC61-B8E5A3A355C6}</a:tableStyleId>
              </a:tblPr>
              <a:tblGrid>
                <a:gridCol w="2413000"/>
                <a:gridCol w="2413000"/>
                <a:gridCol w="2413000"/>
              </a:tblGrid>
              <a:tr h="381000">
                <a:tc>
                  <a:txBody>
                    <a:bodyPr>
                      <a:noAutofit/>
                    </a:bodyPr>
                    <a:lstStyle/>
                    <a:p>
                      <a:pPr lvl="0" rtl="0">
                        <a:spcBef>
                          <a:spcPts val="0"/>
                        </a:spcBef>
                        <a:buNone/>
                      </a:pPr>
                      <a:r>
                        <a:rPr b="1" lang="en">
                          <a:latin typeface="Courier New"/>
                          <a:ea typeface="Courier New"/>
                          <a:cs typeface="Courier New"/>
                          <a:sym typeface="Courier New"/>
                        </a:rPr>
                        <a:t>ABS</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LN</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TAN/TANH</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ACOS</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LOG</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TO_BINARY_DOUBLE</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ASIN</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MOD</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TO_BINARY_FLOAT</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ATAN/ATAN2</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NANVL</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TO_CHAR (number)</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BIN_TO_NUM</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POWER</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TO_NUMBER</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BITAND</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REMAINDER</a:t>
                      </a:r>
                    </a:p>
                  </a:txBody>
                  <a:tcPr marT="91425" marB="91425" marR="91425" marL="91425"/>
                </a:tc>
                <a:tc>
                  <a:txBody>
                    <a:bodyPr>
                      <a:noAutofit/>
                    </a:bodyPr>
                    <a:lstStyle/>
                    <a:p>
                      <a:pPr lvl="0" rtl="0">
                        <a:spcBef>
                          <a:spcPts val="0"/>
                        </a:spcBef>
                        <a:buClr>
                          <a:schemeClr val="dk1"/>
                        </a:buClr>
                        <a:buSzPct val="78571"/>
                        <a:buFont typeface="Arial"/>
                        <a:buNone/>
                      </a:pPr>
                      <a:r>
                        <a:rPr b="1" lang="en">
                          <a:solidFill>
                            <a:schemeClr val="dk1"/>
                          </a:solidFill>
                          <a:latin typeface="Courier New"/>
                          <a:ea typeface="Courier New"/>
                          <a:cs typeface="Courier New"/>
                          <a:sym typeface="Courier New"/>
                        </a:rPr>
                        <a:t>TRUNC (number)</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CEIL</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ROUND (number)</a:t>
                      </a:r>
                    </a:p>
                  </a:txBody>
                  <a:tcPr marT="91425" marB="91425" marR="91425" marL="91425"/>
                </a:tc>
                <a:tc>
                  <a:txBody>
                    <a:bodyPr>
                      <a:noAutofit/>
                    </a:bodyPr>
                    <a:lstStyle/>
                    <a:p>
                      <a:pPr lvl="0" rtl="0">
                        <a:spcBef>
                          <a:spcPts val="0"/>
                        </a:spcBef>
                        <a:buClr>
                          <a:schemeClr val="dk1"/>
                        </a:buClr>
                        <a:buSzPct val="78571"/>
                        <a:buFont typeface="Arial"/>
                        <a:buNone/>
                      </a:pPr>
                      <a:r>
                        <a:rPr b="1" lang="en">
                          <a:solidFill>
                            <a:schemeClr val="dk1"/>
                          </a:solidFill>
                          <a:latin typeface="Courier New"/>
                          <a:ea typeface="Courier New"/>
                          <a:cs typeface="Courier New"/>
                          <a:sym typeface="Courier New"/>
                        </a:rPr>
                        <a:t>WIDTH_BUCKET</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COS/COSH</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SIGN</a:t>
                      </a:r>
                    </a:p>
                  </a:txBody>
                  <a:tcPr marT="91425" marB="91425" marR="91425" marL="91425"/>
                </a:tc>
                <a:tc>
                  <a:txBody>
                    <a:bodyPr>
                      <a:noAutofit/>
                    </a:bodyPr>
                    <a:lstStyle/>
                    <a:p>
                      <a:pPr lvl="0" rtl="0">
                        <a:spcBef>
                          <a:spcPts val="0"/>
                        </a:spcBef>
                        <a:buNone/>
                      </a:pPr>
                      <a:r>
                        <a:t/>
                      </a:r>
                      <a:endParaRPr b="1">
                        <a:latin typeface="Courier New"/>
                        <a:ea typeface="Courier New"/>
                        <a:cs typeface="Courier New"/>
                        <a:sym typeface="Courier New"/>
                      </a:endParaRP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EXP</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SIN/SINH</a:t>
                      </a:r>
                    </a:p>
                  </a:txBody>
                  <a:tcPr marT="91425" marB="91425" marR="91425" marL="91425"/>
                </a:tc>
                <a:tc>
                  <a:txBody>
                    <a:bodyPr>
                      <a:noAutofit/>
                    </a:bodyPr>
                    <a:lstStyle/>
                    <a:p>
                      <a:pPr lvl="0" rtl="0">
                        <a:spcBef>
                          <a:spcPts val="0"/>
                        </a:spcBef>
                        <a:buNone/>
                      </a:pPr>
                      <a:r>
                        <a:t/>
                      </a:r>
                      <a:endParaRPr b="1">
                        <a:latin typeface="Courier New"/>
                        <a:ea typeface="Courier New"/>
                        <a:cs typeface="Courier New"/>
                        <a:sym typeface="Courier New"/>
                      </a:endParaRP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FLOOR</a:t>
                      </a:r>
                    </a:p>
                  </a:txBody>
                  <a:tcPr marT="91425" marB="91425" marR="91425" marL="91425"/>
                </a:tc>
                <a:tc>
                  <a:txBody>
                    <a:bodyPr>
                      <a:noAutofit/>
                    </a:bodyPr>
                    <a:lstStyle/>
                    <a:p>
                      <a:pPr lvl="0" rtl="0">
                        <a:spcBef>
                          <a:spcPts val="0"/>
                        </a:spcBef>
                        <a:buNone/>
                      </a:pPr>
                      <a:r>
                        <a:rPr b="1" lang="en">
                          <a:latin typeface="Courier New"/>
                          <a:ea typeface="Courier New"/>
                          <a:cs typeface="Courier New"/>
                          <a:sym typeface="Courier New"/>
                        </a:rPr>
                        <a:t>SQRT</a:t>
                      </a:r>
                    </a:p>
                  </a:txBody>
                  <a:tcPr marT="91425" marB="91425" marR="91425" marL="91425"/>
                </a:tc>
                <a:tc>
                  <a:txBody>
                    <a:bodyPr>
                      <a:noAutofit/>
                    </a:bodyPr>
                    <a:lstStyle/>
                    <a:p>
                      <a:pPr lvl="0" rtl="0">
                        <a:spcBef>
                          <a:spcPts val="0"/>
                        </a:spcBef>
                        <a:buNone/>
                      </a:pPr>
                      <a:r>
                        <a:t/>
                      </a:r>
                      <a:endParaRPr b="1">
                        <a:latin typeface="Courier New"/>
                        <a:ea typeface="Courier New"/>
                        <a:cs typeface="Courier New"/>
                        <a:sym typeface="Courier New"/>
                      </a:endParaRPr>
                    </a:p>
                  </a:txBody>
                  <a:tcPr marT="91425" marB="91425" marR="91425" marL="91425"/>
                </a:tc>
              </a:tr>
            </a:tbl>
          </a:graphicData>
        </a:graphic>
      </p:graphicFrame>
      <p:sp>
        <p:nvSpPr>
          <p:cNvPr id="456" name="Shape 456"/>
          <p:cNvSpPr txBox="1"/>
          <p:nvPr/>
        </p:nvSpPr>
        <p:spPr>
          <a:xfrm>
            <a:off x="23600" y="635175"/>
            <a:ext cx="9120300" cy="458699"/>
          </a:xfrm>
          <a:prstGeom prst="rect">
            <a:avLst/>
          </a:prstGeom>
          <a:noFill/>
          <a:ln>
            <a:noFill/>
          </a:ln>
        </p:spPr>
        <p:txBody>
          <a:bodyPr anchorCtr="0" anchor="t" bIns="91425" lIns="91425" rIns="91425" tIns="91425">
            <a:noAutofit/>
          </a:bodyPr>
          <a:lstStyle/>
          <a:p>
            <a:pPr indent="-342900" lvl="0" marL="457200">
              <a:spcBef>
                <a:spcPts val="0"/>
              </a:spcBef>
              <a:buSzPct val="100000"/>
              <a:buChar char="●"/>
            </a:pPr>
            <a:r>
              <a:rPr lang="en" sz="1800"/>
              <a:t>Most are self-explanatory. See the </a:t>
            </a:r>
            <a:r>
              <a:rPr lang="en" sz="1800" u="sng">
                <a:solidFill>
                  <a:schemeClr val="hlink"/>
                </a:solidFill>
                <a:hlinkClick r:id="rId3"/>
              </a:rPr>
              <a:t>Oracle docs</a:t>
            </a:r>
            <a:r>
              <a:rPr lang="en" sz="1800"/>
              <a:t> for full syntax and explanations.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History</a:t>
            </a:r>
          </a:p>
        </p:txBody>
      </p:sp>
      <p:sp>
        <p:nvSpPr>
          <p:cNvPr id="74" name="Shape 74"/>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Introduced in Oracle 6</a:t>
            </a:r>
          </a:p>
          <a:p>
            <a:pPr indent="-406400" lvl="0" marL="457200" rtl="0">
              <a:spcBef>
                <a:spcPts val="0"/>
              </a:spcBef>
              <a:buSzPct val="100000"/>
              <a:buChar char="●"/>
            </a:pPr>
            <a:r>
              <a:rPr lang="en" sz="2800"/>
              <a:t>PL/SQL 2.0 in Oracle 7, 2.2 in 7.2, 2.3 in 7.3</a:t>
            </a:r>
          </a:p>
          <a:p>
            <a:pPr indent="-406400" lvl="0" marL="457200" rtl="0">
              <a:spcBef>
                <a:spcPts val="0"/>
              </a:spcBef>
              <a:buSzPct val="100000"/>
              <a:buChar char="●"/>
            </a:pPr>
            <a:r>
              <a:rPr lang="en" sz="2800"/>
              <a:t>PL/SQL versions now match Oracle DB release</a:t>
            </a:r>
          </a:p>
          <a:p>
            <a:pPr indent="-406400" lvl="0" marL="457200" rtl="0">
              <a:spcBef>
                <a:spcPts val="0"/>
              </a:spcBef>
              <a:buSzPct val="100000"/>
              <a:buChar char="●"/>
            </a:pPr>
            <a:r>
              <a:rPr lang="en" sz="2800"/>
              <a:t>Version 8.1 really bulked up on features</a:t>
            </a:r>
          </a:p>
          <a:p>
            <a:pPr indent="-406400" lvl="0" marL="457200" rtl="0">
              <a:spcBef>
                <a:spcPts val="0"/>
              </a:spcBef>
              <a:buSzPct val="100000"/>
              <a:buChar char="●"/>
            </a:pPr>
            <a:r>
              <a:rPr lang="en" sz="2800"/>
              <a:t>Version 9.2 brought it to completeness</a:t>
            </a:r>
          </a:p>
          <a:p>
            <a:pPr indent="-406400" lvl="0" marL="457200" rtl="0">
              <a:spcBef>
                <a:spcPts val="0"/>
              </a:spcBef>
              <a:buSzPct val="100000"/>
              <a:buChar char="●"/>
            </a:pPr>
            <a:r>
              <a:rPr lang="en" sz="2800"/>
              <a:t>Versions 10</a:t>
            </a:r>
            <a:r>
              <a:rPr lang="en"/>
              <a:t>, 11 &amp; </a:t>
            </a:r>
            <a:r>
              <a:rPr lang="en" sz="2800"/>
              <a:t>12 each add</a:t>
            </a:r>
            <a:r>
              <a:rPr lang="en"/>
              <a:t>ed</a:t>
            </a:r>
            <a:r>
              <a:rPr lang="en" sz="2800"/>
              <a:t> a </a:t>
            </a:r>
            <a:r>
              <a:rPr lang="en"/>
              <a:t>handful of </a:t>
            </a:r>
            <a:r>
              <a:rPr lang="en" sz="2800"/>
              <a:t>long-awaited improvements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BINARY/PLS_INTEGER</a:t>
            </a:r>
          </a:p>
        </p:txBody>
      </p:sp>
      <p:sp>
        <p:nvSpPr>
          <p:cNvPr id="462" name="Shape 46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BINARY_INTEGER = PLS_INTEGER</a:t>
            </a:r>
          </a:p>
          <a:p>
            <a:pPr indent="-368300" lvl="1" marL="914400" rtl="0">
              <a:spcBef>
                <a:spcPts val="0"/>
              </a:spcBef>
              <a:buSzPct val="100000"/>
              <a:buChar char="○"/>
            </a:pPr>
            <a:r>
              <a:rPr lang="en" sz="2200"/>
              <a:t>Whole numbers between -2,147,483,648 and 2,147,483,647</a:t>
            </a:r>
          </a:p>
          <a:p>
            <a:pPr indent="-368300" lvl="1" marL="914400" rtl="0">
              <a:spcBef>
                <a:spcPts val="0"/>
              </a:spcBef>
              <a:buSzPct val="100000"/>
              <a:buChar char="○"/>
            </a:pPr>
            <a:r>
              <a:rPr lang="en" sz="2200"/>
              <a:t>Uses hardware arithmetic, so they are faster than NUMBER operations (which use library arithmetic)</a:t>
            </a:r>
          </a:p>
          <a:p>
            <a:pPr indent="-368300" lvl="1" marL="914400" rtl="0">
              <a:spcBef>
                <a:spcPts val="0"/>
              </a:spcBef>
              <a:buSzPct val="100000"/>
              <a:buChar char="○"/>
            </a:pPr>
            <a:r>
              <a:rPr lang="en" sz="2200"/>
              <a:t>Used to index PL/SQL array collections</a:t>
            </a:r>
          </a:p>
          <a:p>
            <a:pPr indent="-228600" lvl="0" marL="457200" rtl="0">
              <a:spcBef>
                <a:spcPts val="0"/>
              </a:spcBef>
              <a:buChar char="●"/>
            </a:pPr>
            <a:r>
              <a:rPr lang="en"/>
              <a:t>Subtype SIMPLE_INTEGER</a:t>
            </a:r>
          </a:p>
          <a:p>
            <a:pPr indent="-228600" lvl="1" marL="914400" rtl="0">
              <a:spcBef>
                <a:spcPts val="0"/>
              </a:spcBef>
              <a:buChar char="○"/>
            </a:pPr>
            <a:r>
              <a:rPr lang="en"/>
              <a:t>Use SIMPLE_INTEGER if every nanosecond counts (variable can never be null or need overflow checking)</a:t>
            </a:r>
          </a:p>
          <a:p>
            <a:pPr indent="-228600" lvl="0" marL="457200" rtl="0">
              <a:spcBef>
                <a:spcPts val="0"/>
              </a:spcBef>
              <a:buChar char="●"/>
            </a:pPr>
            <a:r>
              <a:rPr lang="en"/>
              <a:t>Subtype NATURAL must be non-negative</a:t>
            </a:r>
          </a:p>
          <a:p>
            <a:pPr indent="-228600" lvl="0" marL="457200">
              <a:spcBef>
                <a:spcPts val="0"/>
              </a:spcBef>
              <a:buChar char="●"/>
            </a:pPr>
            <a:r>
              <a:rPr lang="en"/>
              <a:t>Subtype POSITIVE must be positive and non-zero</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1000"/>
                                        <p:tgtEl>
                                          <p:spTgt spid="4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Effect filter="fade" transition="in">
                                      <p:cBhvr>
                                        <p:cTn dur="1000"/>
                                        <p:tgtEl>
                                          <p:spTgt spid="4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Effect filter="fade" transition="in">
                                      <p:cBhvr>
                                        <p:cTn dur="1000"/>
                                        <p:tgtEl>
                                          <p:spTgt spid="4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Effect filter="fade" transition="in">
                                      <p:cBhvr>
                                        <p:cTn dur="1000"/>
                                        <p:tgtEl>
                                          <p:spTgt spid="4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Effect filter="fade" transition="in">
                                      <p:cBhvr>
                                        <p:cTn dur="1000"/>
                                        <p:tgtEl>
                                          <p:spTgt spid="4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animEffect filter="fade" transition="in">
                                      <p:cBhvr>
                                        <p:cTn dur="1000"/>
                                        <p:tgtEl>
                                          <p:spTgt spid="4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animEffect filter="fade" transition="in">
                                      <p:cBhvr>
                                        <p:cTn dur="1000"/>
                                        <p:tgtEl>
                                          <p:spTgt spid="4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animEffect filter="fade" transition="in">
                                      <p:cBhvr>
                                        <p:cTn dur="1000"/>
                                        <p:tgtEl>
                                          <p:spTgt spid="46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BOOLEAN</a:t>
            </a:r>
          </a:p>
        </p:txBody>
      </p:sp>
      <p:sp>
        <p:nvSpPr>
          <p:cNvPr id="468" name="Shape 468"/>
          <p:cNvSpPr/>
          <p:nvPr/>
        </p:nvSpPr>
        <p:spPr>
          <a:xfrm>
            <a:off x="668100" y="3854050"/>
            <a:ext cx="7707299" cy="548999"/>
          </a:xfrm>
          <a:prstGeom prst="rect">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9" name="Shape 469"/>
          <p:cNvSpPr txBox="1"/>
          <p:nvPr>
            <p:ph idx="1" type="body"/>
          </p:nvPr>
        </p:nvSpPr>
        <p:spPr>
          <a:xfrm>
            <a:off x="108900" y="634800"/>
            <a:ext cx="8934599" cy="4312199"/>
          </a:xfrm>
          <a:prstGeom prst="rect">
            <a:avLst/>
          </a:prstGeom>
        </p:spPr>
        <p:txBody>
          <a:bodyPr anchorCtr="0" anchor="t" bIns="91425" lIns="91425" rIns="91425" tIns="91425">
            <a:noAutofit/>
          </a:bodyPr>
          <a:lstStyle/>
          <a:p>
            <a:pPr indent="-228600" lvl="0" marL="457200" rtl="0">
              <a:spcBef>
                <a:spcPts val="0"/>
              </a:spcBef>
              <a:buChar char="●"/>
            </a:pPr>
            <a:r>
              <a:rPr lang="en"/>
              <a:t>Stores the logical values TRUE and FALSE</a:t>
            </a:r>
            <a:r>
              <a:rPr baseline="30000" lang="en"/>
              <a:t>1</a:t>
            </a:r>
          </a:p>
          <a:p>
            <a:pPr indent="-228600" lvl="0" marL="457200" rtl="0">
              <a:spcBef>
                <a:spcPts val="0"/>
              </a:spcBef>
              <a:buChar char="●"/>
            </a:pPr>
            <a:r>
              <a:rPr lang="en"/>
              <a:t>Occupies one byte</a:t>
            </a:r>
          </a:p>
          <a:p>
            <a:pPr indent="-228600" lvl="0" marL="457200" rtl="0">
              <a:spcBef>
                <a:spcPts val="0"/>
              </a:spcBef>
              <a:buChar char="●"/>
            </a:pPr>
            <a:r>
              <a:rPr lang="en"/>
              <a:t>Limited to PL/SQL programs. No equivalent in SQL.</a:t>
            </a:r>
          </a:p>
          <a:p>
            <a:pPr indent="-228600" lvl="0" marL="457200" rtl="0">
              <a:spcBef>
                <a:spcPts val="0"/>
              </a:spcBef>
              <a:buChar char="●"/>
            </a:pPr>
            <a:r>
              <a:rPr lang="en"/>
              <a:t>Cannot print a logical value, so a BOOLEAN must be evaluated and converted to a string or number for display</a:t>
            </a:r>
          </a:p>
          <a:p>
            <a:pPr indent="-228600" lvl="0" marL="457200" rtl="0">
              <a:spcBef>
                <a:spcPts val="0"/>
              </a:spcBef>
              <a:buChar char="●"/>
            </a:pPr>
            <a:r>
              <a:rPr lang="en"/>
              <a:t>Good practice to initialize to FALSE</a:t>
            </a:r>
          </a:p>
          <a:p>
            <a:pPr indent="0" lvl="0" marL="457200" rtl="0">
              <a:spcBef>
                <a:spcPts val="0"/>
              </a:spcBef>
              <a:buNone/>
            </a:pPr>
            <a:r>
              <a:rPr lang="en">
                <a:latin typeface="Courier New"/>
                <a:ea typeface="Courier New"/>
                <a:cs typeface="Courier New"/>
                <a:sym typeface="Courier New"/>
              </a:rPr>
              <a:t>l_active </a:t>
            </a:r>
            <a:r>
              <a:rPr lang="en">
                <a:solidFill>
                  <a:srgbClr val="0000FF"/>
                </a:solidFill>
                <a:latin typeface="Courier New"/>
                <a:ea typeface="Courier New"/>
                <a:cs typeface="Courier New"/>
                <a:sym typeface="Courier New"/>
              </a:rPr>
              <a:t>BOOLEAN </a:t>
            </a:r>
            <a:r>
              <a:rPr lang="en">
                <a:latin typeface="Courier New"/>
                <a:ea typeface="Courier New"/>
                <a:cs typeface="Courier New"/>
                <a:sym typeface="Courier New"/>
              </a:rPr>
              <a:t>:= </a:t>
            </a:r>
            <a:r>
              <a:rPr lang="en">
                <a:solidFill>
                  <a:srgbClr val="0000FF"/>
                </a:solidFill>
                <a:latin typeface="Courier New"/>
                <a:ea typeface="Courier New"/>
                <a:cs typeface="Courier New"/>
                <a:sym typeface="Courier New"/>
              </a:rPr>
              <a:t>FALSE</a:t>
            </a:r>
            <a:r>
              <a:rPr lang="en">
                <a:latin typeface="Courier New"/>
                <a:ea typeface="Courier New"/>
                <a:cs typeface="Courier New"/>
                <a:sym typeface="Courier New"/>
              </a:rPr>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animEffect filter="fade" transition="in">
                                      <p:cBhvr>
                                        <p:cTn dur="1000"/>
                                        <p:tgtEl>
                                          <p:spTgt spid="4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1" st="1"/>
                                            </p:txEl>
                                          </p:spTgt>
                                        </p:tgtEl>
                                        <p:attrNameLst>
                                          <p:attrName>style.visibility</p:attrName>
                                        </p:attrNameLst>
                                      </p:cBhvr>
                                      <p:to>
                                        <p:strVal val="visible"/>
                                      </p:to>
                                    </p:set>
                                    <p:animEffect filter="fade" transition="in">
                                      <p:cBhvr>
                                        <p:cTn dur="1000"/>
                                        <p:tgtEl>
                                          <p:spTgt spid="4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2" st="2"/>
                                            </p:txEl>
                                          </p:spTgt>
                                        </p:tgtEl>
                                        <p:attrNameLst>
                                          <p:attrName>style.visibility</p:attrName>
                                        </p:attrNameLst>
                                      </p:cBhvr>
                                      <p:to>
                                        <p:strVal val="visible"/>
                                      </p:to>
                                    </p:set>
                                    <p:animEffect filter="fade" transition="in">
                                      <p:cBhvr>
                                        <p:cTn dur="1000"/>
                                        <p:tgtEl>
                                          <p:spTgt spid="4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3" st="3"/>
                                            </p:txEl>
                                          </p:spTgt>
                                        </p:tgtEl>
                                        <p:attrNameLst>
                                          <p:attrName>style.visibility</p:attrName>
                                        </p:attrNameLst>
                                      </p:cBhvr>
                                      <p:to>
                                        <p:strVal val="visible"/>
                                      </p:to>
                                    </p:set>
                                    <p:animEffect filter="fade" transition="in">
                                      <p:cBhvr>
                                        <p:cTn dur="1000"/>
                                        <p:tgtEl>
                                          <p:spTgt spid="4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4" st="4"/>
                                            </p:txEl>
                                          </p:spTgt>
                                        </p:tgtEl>
                                        <p:attrNameLst>
                                          <p:attrName>style.visibility</p:attrName>
                                        </p:attrNameLst>
                                      </p:cBhvr>
                                      <p:to>
                                        <p:strVal val="visible"/>
                                      </p:to>
                                    </p:set>
                                    <p:animEffect filter="fade" transition="in">
                                      <p:cBhvr>
                                        <p:cTn dur="1000"/>
                                        <p:tgtEl>
                                          <p:spTgt spid="4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5" st="5"/>
                                            </p:txEl>
                                          </p:spTgt>
                                        </p:tgtEl>
                                        <p:attrNameLst>
                                          <p:attrName>style.visibility</p:attrName>
                                        </p:attrNameLst>
                                      </p:cBhvr>
                                      <p:to>
                                        <p:strVal val="visible"/>
                                      </p:to>
                                    </p:set>
                                    <p:animEffect filter="fade" transition="in">
                                      <p:cBhvr>
                                        <p:cTn dur="1000"/>
                                        <p:tgtEl>
                                          <p:spTgt spid="4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Data Types: BOOLEAN</a:t>
            </a:r>
          </a:p>
        </p:txBody>
      </p:sp>
      <p:sp>
        <p:nvSpPr>
          <p:cNvPr id="475" name="Shape 475"/>
          <p:cNvSpPr txBox="1"/>
          <p:nvPr>
            <p:ph idx="1" type="body"/>
          </p:nvPr>
        </p:nvSpPr>
        <p:spPr>
          <a:xfrm>
            <a:off x="108900" y="634800"/>
            <a:ext cx="4463700" cy="3826799"/>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SET</a:t>
            </a:r>
            <a:r>
              <a:rPr lang="en" sz="1500">
                <a:solidFill>
                  <a:srgbClr val="000080"/>
                </a:solidFill>
                <a:latin typeface="Courier New"/>
                <a:ea typeface="Courier New"/>
                <a:cs typeface="Courier New"/>
                <a:sym typeface="Courier New"/>
              </a:rPr>
              <a:t> SERVEROUTPUT </a:t>
            </a:r>
            <a:r>
              <a:rPr b="1" lang="en" sz="15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i="1" lang="en" sz="1500">
                <a:solidFill>
                  <a:srgbClr val="339966"/>
                </a:solidFill>
                <a:latin typeface="Courier New"/>
                <a:ea typeface="Courier New"/>
                <a:cs typeface="Courier New"/>
                <a:sym typeface="Courier New"/>
              </a:rPr>
              <a:t>-- Play with NULL/TRUE/FALSE</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l_eval </a:t>
            </a:r>
            <a:r>
              <a:rPr b="1" lang="en" sz="1500">
                <a:solidFill>
                  <a:srgbClr val="003366"/>
                </a:solidFill>
                <a:latin typeface="Courier New"/>
                <a:ea typeface="Courier New"/>
                <a:cs typeface="Courier New"/>
                <a:sym typeface="Courier New"/>
              </a:rPr>
              <a:t>BOOLEAN</a:t>
            </a:r>
            <a:r>
              <a:rPr lang="en" sz="1500">
                <a:solidFill>
                  <a:srgbClr val="000080"/>
                </a:solidFill>
                <a:latin typeface="Courier New"/>
                <a:ea typeface="Courier New"/>
                <a:cs typeface="Courier New"/>
                <a:sym typeface="Courier New"/>
              </a:rPr>
              <a:t> := </a:t>
            </a:r>
            <a:r>
              <a:rPr b="1" lang="en" sz="1500">
                <a:solidFill>
                  <a:srgbClr val="003366"/>
                </a:solidFill>
                <a:latin typeface="Courier New"/>
                <a:ea typeface="Courier New"/>
                <a:cs typeface="Courier New"/>
                <a:sym typeface="Courier New"/>
              </a:rPr>
              <a:t>FALSE</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IF</a:t>
            </a:r>
            <a:r>
              <a:rPr lang="en" sz="1500">
                <a:solidFill>
                  <a:srgbClr val="000080"/>
                </a:solidFill>
                <a:latin typeface="Courier New"/>
                <a:ea typeface="Courier New"/>
                <a:cs typeface="Courier New"/>
                <a:sym typeface="Courier New"/>
              </a:rPr>
              <a:t> (l_eval = </a:t>
            </a:r>
            <a:r>
              <a:rPr b="1" lang="en" sz="1500">
                <a:solidFill>
                  <a:srgbClr val="003366"/>
                </a:solidFill>
                <a:latin typeface="Courier New"/>
                <a:ea typeface="Courier New"/>
                <a:cs typeface="Courier New"/>
                <a:sym typeface="Courier New"/>
              </a:rPr>
              <a:t>TRUE</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'TRUE!'</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ELSIF</a:t>
            </a:r>
            <a:r>
              <a:rPr lang="en" sz="1500">
                <a:solidFill>
                  <a:srgbClr val="000080"/>
                </a:solidFill>
                <a:latin typeface="Courier New"/>
                <a:ea typeface="Courier New"/>
                <a:cs typeface="Courier New"/>
                <a:sym typeface="Courier New"/>
              </a:rPr>
              <a:t> (l_eval = </a:t>
            </a:r>
            <a:r>
              <a:rPr b="1" lang="en" sz="1500">
                <a:solidFill>
                  <a:srgbClr val="003366"/>
                </a:solidFill>
                <a:latin typeface="Courier New"/>
                <a:ea typeface="Courier New"/>
                <a:cs typeface="Courier New"/>
                <a:sym typeface="Courier New"/>
              </a:rPr>
              <a:t>FALSE</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'FALSE ;-('</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ELSIF</a:t>
            </a:r>
            <a:r>
              <a:rPr lang="en" sz="1500">
                <a:solidFill>
                  <a:srgbClr val="000080"/>
                </a:solidFill>
                <a:latin typeface="Courier New"/>
                <a:ea typeface="Courier New"/>
                <a:cs typeface="Courier New"/>
                <a:sym typeface="Courier New"/>
              </a:rPr>
              <a:t> (l_eval </a:t>
            </a:r>
            <a:r>
              <a:rPr b="1" lang="en" sz="1500">
                <a:solidFill>
                  <a:srgbClr val="003366"/>
                </a:solidFill>
                <a:latin typeface="Courier New"/>
                <a:ea typeface="Courier New"/>
                <a:cs typeface="Courier New"/>
                <a:sym typeface="Courier New"/>
              </a:rPr>
              <a:t>IS</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NULL</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'Unknown'</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END</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IF</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END</a:t>
            </a:r>
            <a:r>
              <a:rPr lang="en" sz="1500">
                <a:solidFill>
                  <a:srgbClr val="000080"/>
                </a:solidFill>
                <a:latin typeface="Courier New"/>
                <a:ea typeface="Courier New"/>
                <a:cs typeface="Courier New"/>
                <a:sym typeface="Courier New"/>
              </a:rPr>
              <a:t>;</a:t>
            </a:r>
          </a:p>
          <a:p>
            <a:pPr lvl="0" rtl="0">
              <a:lnSpc>
                <a:spcPct val="115000"/>
              </a:lnSpc>
              <a:spcBef>
                <a:spcPts val="0"/>
              </a:spcBef>
              <a:buNone/>
            </a:pPr>
            <a:r>
              <a:rPr lang="en" sz="1500">
                <a:solidFill>
                  <a:srgbClr val="000080"/>
                </a:solidFill>
                <a:latin typeface="Courier New"/>
                <a:ea typeface="Courier New"/>
                <a:cs typeface="Courier New"/>
                <a:sym typeface="Courier New"/>
              </a:rPr>
              <a:t>/</a:t>
            </a:r>
          </a:p>
          <a:p>
            <a:pPr lvl="0" rtl="0">
              <a:spcBef>
                <a:spcPts val="0"/>
              </a:spcBef>
              <a:buNone/>
            </a:pPr>
            <a:r>
              <a:t/>
            </a:r>
            <a:endParaRPr sz="1400">
              <a:solidFill>
                <a:srgbClr val="0000FF"/>
              </a:solidFill>
              <a:latin typeface="Courier New"/>
              <a:ea typeface="Courier New"/>
              <a:cs typeface="Courier New"/>
              <a:sym typeface="Courier New"/>
            </a:endParaRPr>
          </a:p>
          <a:p>
            <a:pPr lvl="0" rtl="0">
              <a:spcBef>
                <a:spcPts val="0"/>
              </a:spcBef>
              <a:buNone/>
            </a:pPr>
            <a:r>
              <a:t/>
            </a:r>
            <a:endParaRPr sz="1400">
              <a:latin typeface="Courier New"/>
              <a:ea typeface="Courier New"/>
              <a:cs typeface="Courier New"/>
              <a:sym typeface="Courier New"/>
            </a:endParaRPr>
          </a:p>
        </p:txBody>
      </p:sp>
      <p:sp>
        <p:nvSpPr>
          <p:cNvPr id="476" name="Shape 476"/>
          <p:cNvSpPr txBox="1"/>
          <p:nvPr/>
        </p:nvSpPr>
        <p:spPr>
          <a:xfrm>
            <a:off x="103675" y="4461450"/>
            <a:ext cx="8947500" cy="526800"/>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a:latin typeface="Courier New"/>
                <a:ea typeface="Courier New"/>
                <a:cs typeface="Courier New"/>
                <a:sym typeface="Courier New"/>
              </a:rPr>
              <a:t>SQL&gt; </a:t>
            </a:r>
          </a:p>
          <a:p>
            <a:pPr lvl="0" rtl="0">
              <a:spcBef>
                <a:spcPts val="0"/>
              </a:spcBef>
              <a:buNone/>
            </a:pPr>
            <a:r>
              <a:rPr lang="en">
                <a:latin typeface="Courier New"/>
                <a:ea typeface="Courier New"/>
                <a:cs typeface="Courier New"/>
                <a:sym typeface="Courier New"/>
              </a:rPr>
              <a:t>Unknown</a:t>
            </a:r>
          </a:p>
          <a:p>
            <a:pPr lvl="0" rtl="0">
              <a:spcBef>
                <a:spcPts val="0"/>
              </a:spcBef>
              <a:buNone/>
            </a:pPr>
            <a:r>
              <a:t/>
            </a:r>
            <a:endParaRPr>
              <a:latin typeface="Courier New"/>
              <a:ea typeface="Courier New"/>
              <a:cs typeface="Courier New"/>
              <a:sym typeface="Courier New"/>
            </a:endParaRPr>
          </a:p>
        </p:txBody>
      </p:sp>
      <p:sp>
        <p:nvSpPr>
          <p:cNvPr id="477" name="Shape 477"/>
          <p:cNvSpPr txBox="1"/>
          <p:nvPr/>
        </p:nvSpPr>
        <p:spPr>
          <a:xfrm>
            <a:off x="4572700" y="632150"/>
            <a:ext cx="4478399" cy="3829199"/>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SET</a:t>
            </a:r>
            <a:r>
              <a:rPr lang="en" sz="1500">
                <a:solidFill>
                  <a:srgbClr val="000080"/>
                </a:solidFill>
                <a:latin typeface="Courier New"/>
                <a:ea typeface="Courier New"/>
                <a:cs typeface="Courier New"/>
                <a:sym typeface="Courier New"/>
              </a:rPr>
              <a:t> SERVEROUTPUT </a:t>
            </a:r>
            <a:r>
              <a:rPr b="1" lang="en" sz="15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i="1" lang="en" sz="1500">
                <a:solidFill>
                  <a:srgbClr val="339966"/>
                </a:solidFill>
                <a:latin typeface="Courier New"/>
                <a:ea typeface="Courier New"/>
                <a:cs typeface="Courier New"/>
                <a:sym typeface="Courier New"/>
              </a:rPr>
              <a:t>-- Play with NULL/TRUE/FALSE</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l_is_true </a:t>
            </a:r>
            <a:r>
              <a:rPr b="1" lang="en" sz="1500">
                <a:solidFill>
                  <a:srgbClr val="003366"/>
                </a:solidFill>
                <a:latin typeface="Courier New"/>
                <a:ea typeface="Courier New"/>
                <a:cs typeface="Courier New"/>
                <a:sym typeface="Courier New"/>
              </a:rPr>
              <a:t>BOOLEAN</a:t>
            </a:r>
            <a:r>
              <a:rPr lang="en" sz="1500">
                <a:solidFill>
                  <a:srgbClr val="000080"/>
                </a:solidFill>
                <a:latin typeface="Courier New"/>
                <a:ea typeface="Courier New"/>
                <a:cs typeface="Courier New"/>
                <a:sym typeface="Courier New"/>
              </a:rPr>
              <a:t> := </a:t>
            </a:r>
            <a:r>
              <a:rPr b="1" lang="en" sz="1500">
                <a:solidFill>
                  <a:srgbClr val="003366"/>
                </a:solidFill>
                <a:latin typeface="Courier New"/>
                <a:ea typeface="Courier New"/>
                <a:cs typeface="Courier New"/>
                <a:sym typeface="Courier New"/>
              </a:rPr>
              <a:t>FALSE</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IF</a:t>
            </a:r>
            <a:r>
              <a:rPr lang="en" sz="1500">
                <a:solidFill>
                  <a:srgbClr val="000080"/>
                </a:solidFill>
                <a:latin typeface="Courier New"/>
                <a:ea typeface="Courier New"/>
                <a:cs typeface="Courier New"/>
                <a:sym typeface="Courier New"/>
              </a:rPr>
              <a:t> (l_is_true)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'TRUE!'</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ELSIF</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NOT</a:t>
            </a:r>
            <a:r>
              <a:rPr lang="en" sz="1500">
                <a:solidFill>
                  <a:srgbClr val="000080"/>
                </a:solidFill>
                <a:latin typeface="Courier New"/>
                <a:ea typeface="Courier New"/>
                <a:cs typeface="Courier New"/>
                <a:sym typeface="Courier New"/>
              </a:rPr>
              <a:t> l_is_true)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'FALSE ;-('</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ELSIF</a:t>
            </a:r>
            <a:r>
              <a:rPr lang="en" sz="1500">
                <a:solidFill>
                  <a:srgbClr val="000080"/>
                </a:solidFill>
                <a:latin typeface="Courier New"/>
                <a:ea typeface="Courier New"/>
                <a:cs typeface="Courier New"/>
                <a:sym typeface="Courier New"/>
              </a:rPr>
              <a:t> (l_is_true </a:t>
            </a:r>
            <a:r>
              <a:rPr b="1" lang="en" sz="1500">
                <a:solidFill>
                  <a:srgbClr val="003366"/>
                </a:solidFill>
                <a:latin typeface="Courier New"/>
                <a:ea typeface="Courier New"/>
                <a:cs typeface="Courier New"/>
                <a:sym typeface="Courier New"/>
              </a:rPr>
              <a:t>IS</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NULL</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THEN</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pr(</a:t>
            </a:r>
            <a:r>
              <a:rPr lang="en" sz="1500">
                <a:solidFill>
                  <a:srgbClr val="FF0000"/>
                </a:solidFill>
                <a:latin typeface="Courier New"/>
                <a:ea typeface="Courier New"/>
                <a:cs typeface="Courier New"/>
                <a:sym typeface="Courier New"/>
              </a:rPr>
              <a:t>'Unknown'</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END</a:t>
            </a:r>
            <a:r>
              <a:rPr lang="en" sz="1500">
                <a:solidFill>
                  <a:srgbClr val="000080"/>
                </a:solidFill>
                <a:latin typeface="Courier New"/>
                <a:ea typeface="Courier New"/>
                <a:cs typeface="Courier New"/>
                <a:sym typeface="Courier New"/>
              </a:rPr>
              <a:t> </a:t>
            </a:r>
            <a:r>
              <a:rPr b="1" lang="en" sz="1500">
                <a:solidFill>
                  <a:srgbClr val="003366"/>
                </a:solidFill>
                <a:latin typeface="Courier New"/>
                <a:ea typeface="Courier New"/>
                <a:cs typeface="Courier New"/>
                <a:sym typeface="Courier New"/>
              </a:rPr>
              <a:t>IF</a:t>
            </a:r>
            <a:r>
              <a:rPr lang="en" sz="15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73333"/>
              <a:buFont typeface="Arial"/>
              <a:buNone/>
            </a:pPr>
            <a:r>
              <a:rPr b="1" lang="en" sz="1500">
                <a:solidFill>
                  <a:srgbClr val="003366"/>
                </a:solidFill>
                <a:latin typeface="Courier New"/>
                <a:ea typeface="Courier New"/>
                <a:cs typeface="Courier New"/>
                <a:sym typeface="Courier New"/>
              </a:rPr>
              <a:t>END</a:t>
            </a:r>
            <a:r>
              <a:rPr lang="en" sz="1500">
                <a:solidFill>
                  <a:srgbClr val="000080"/>
                </a:solidFill>
                <a:latin typeface="Courier New"/>
                <a:ea typeface="Courier New"/>
                <a:cs typeface="Courier New"/>
                <a:sym typeface="Courier New"/>
              </a:rPr>
              <a:t>;</a:t>
            </a:r>
          </a:p>
          <a:p>
            <a:pPr lvl="0" rtl="0">
              <a:lnSpc>
                <a:spcPct val="115000"/>
              </a:lnSpc>
              <a:spcBef>
                <a:spcPts val="0"/>
              </a:spcBef>
              <a:buNone/>
            </a:pPr>
            <a:r>
              <a:rPr lang="en" sz="1500">
                <a:solidFill>
                  <a:srgbClr val="000080"/>
                </a:solidFill>
                <a:latin typeface="Courier New"/>
                <a:ea typeface="Courier New"/>
                <a:cs typeface="Courier New"/>
                <a:sym typeface="Courier New"/>
              </a:rPr>
              <a:t>/</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Data Types: REF CURSOR</a:t>
            </a:r>
          </a:p>
        </p:txBody>
      </p:sp>
      <p:sp>
        <p:nvSpPr>
          <p:cNvPr id="483" name="Shape 483"/>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Used to associate a variable or parameter to a SQL work area (an opened cursor, or in other words, an address or pointer to a result set)</a:t>
            </a:r>
          </a:p>
          <a:p>
            <a:pPr indent="0" lvl="0" marL="457200" rtl="0">
              <a:spcBef>
                <a:spcPts val="0"/>
              </a:spcBef>
              <a:buNone/>
            </a:pPr>
            <a:r>
              <a:rPr lang="en" sz="2000">
                <a:latin typeface="Courier New"/>
                <a:ea typeface="Courier New"/>
                <a:cs typeface="Courier New"/>
                <a:sym typeface="Courier New"/>
              </a:rPr>
              <a:t>TYPE </a:t>
            </a:r>
            <a:r>
              <a:rPr i="1" lang="en" sz="2000">
                <a:latin typeface="Courier New"/>
                <a:ea typeface="Courier New"/>
                <a:cs typeface="Courier New"/>
                <a:sym typeface="Courier New"/>
              </a:rPr>
              <a:t>typename</a:t>
            </a:r>
            <a:r>
              <a:rPr lang="en" sz="2000">
                <a:latin typeface="Courier New"/>
                <a:ea typeface="Courier New"/>
                <a:cs typeface="Courier New"/>
                <a:sym typeface="Courier New"/>
              </a:rPr>
              <a:t> IS REF CURSOR </a:t>
            </a:r>
            <a:r>
              <a:rPr lang="en" sz="2000"/>
              <a:t>&lt;= weak</a:t>
            </a:r>
          </a:p>
          <a:p>
            <a:pPr indent="0" lvl="0" marL="457200" rtl="0">
              <a:spcBef>
                <a:spcPts val="0"/>
              </a:spcBef>
              <a:buNone/>
            </a:pPr>
            <a:r>
              <a:rPr lang="en" sz="2000">
                <a:latin typeface="Courier New"/>
                <a:ea typeface="Courier New"/>
                <a:cs typeface="Courier New"/>
                <a:sym typeface="Courier New"/>
              </a:rPr>
              <a:t>TYPE </a:t>
            </a:r>
            <a:r>
              <a:rPr i="1" lang="en" sz="2000">
                <a:latin typeface="Courier New"/>
                <a:ea typeface="Courier New"/>
                <a:cs typeface="Courier New"/>
                <a:sym typeface="Courier New"/>
              </a:rPr>
              <a:t>typename</a:t>
            </a:r>
            <a:r>
              <a:rPr lang="en" sz="2000">
                <a:latin typeface="Courier New"/>
                <a:ea typeface="Courier New"/>
                <a:cs typeface="Courier New"/>
                <a:sym typeface="Courier New"/>
              </a:rPr>
              <a:t> IS REF CURSOR RETURN </a:t>
            </a:r>
            <a:r>
              <a:rPr i="1" lang="en" sz="2000">
                <a:latin typeface="Courier New"/>
                <a:ea typeface="Courier New"/>
                <a:cs typeface="Courier New"/>
                <a:sym typeface="Courier New"/>
              </a:rPr>
              <a:t>returntype</a:t>
            </a:r>
            <a:r>
              <a:rPr lang="en" sz="2000">
                <a:latin typeface="Courier New"/>
                <a:ea typeface="Courier New"/>
                <a:cs typeface="Courier New"/>
                <a:sym typeface="Courier New"/>
              </a:rPr>
              <a:t> </a:t>
            </a:r>
            <a:r>
              <a:rPr lang="en" sz="2000"/>
              <a:t>&lt;= strong</a:t>
            </a:r>
          </a:p>
          <a:p>
            <a:pPr indent="-228600" lvl="0" marL="457200" rtl="0">
              <a:spcBef>
                <a:spcPts val="0"/>
              </a:spcBef>
              <a:buChar char="●"/>
            </a:pPr>
            <a:r>
              <a:rPr lang="en"/>
              <a:t>Oracle offers the built-in SYS_REFCURSOR, a flexible pre-defined REF CURSOR type</a:t>
            </a:r>
          </a:p>
          <a:p>
            <a:pPr indent="-228600" lvl="0" marL="457200">
              <a:spcBef>
                <a:spcPts val="0"/>
              </a:spcBef>
              <a:buChar char="●"/>
            </a:pPr>
            <a:r>
              <a:rPr lang="en"/>
              <a:t>Will look at examples of this in Cursors section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0" st="0"/>
                                            </p:txEl>
                                          </p:spTgt>
                                        </p:tgtEl>
                                        <p:attrNameLst>
                                          <p:attrName>style.visibility</p:attrName>
                                        </p:attrNameLst>
                                      </p:cBhvr>
                                      <p:to>
                                        <p:strVal val="visible"/>
                                      </p:to>
                                    </p:set>
                                    <p:animEffect filter="fade" transition="in">
                                      <p:cBhvr>
                                        <p:cTn dur="1000"/>
                                        <p:tgtEl>
                                          <p:spTgt spid="4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1" st="1"/>
                                            </p:txEl>
                                          </p:spTgt>
                                        </p:tgtEl>
                                        <p:attrNameLst>
                                          <p:attrName>style.visibility</p:attrName>
                                        </p:attrNameLst>
                                      </p:cBhvr>
                                      <p:to>
                                        <p:strVal val="visible"/>
                                      </p:to>
                                    </p:set>
                                    <p:animEffect filter="fade" transition="in">
                                      <p:cBhvr>
                                        <p:cTn dur="1000"/>
                                        <p:tgtEl>
                                          <p:spTgt spid="4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2" st="2"/>
                                            </p:txEl>
                                          </p:spTgt>
                                        </p:tgtEl>
                                        <p:attrNameLst>
                                          <p:attrName>style.visibility</p:attrName>
                                        </p:attrNameLst>
                                      </p:cBhvr>
                                      <p:to>
                                        <p:strVal val="visible"/>
                                      </p:to>
                                    </p:set>
                                    <p:animEffect filter="fade" transition="in">
                                      <p:cBhvr>
                                        <p:cTn dur="1000"/>
                                        <p:tgtEl>
                                          <p:spTgt spid="4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3" st="3"/>
                                            </p:txEl>
                                          </p:spTgt>
                                        </p:tgtEl>
                                        <p:attrNameLst>
                                          <p:attrName>style.visibility</p:attrName>
                                        </p:attrNameLst>
                                      </p:cBhvr>
                                      <p:to>
                                        <p:strVal val="visible"/>
                                      </p:to>
                                    </p:set>
                                    <p:animEffect filter="fade" transition="in">
                                      <p:cBhvr>
                                        <p:cTn dur="1000"/>
                                        <p:tgtEl>
                                          <p:spTgt spid="4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xEl>
                                              <p:pRg end="4" st="4"/>
                                            </p:txEl>
                                          </p:spTgt>
                                        </p:tgtEl>
                                        <p:attrNameLst>
                                          <p:attrName>style.visibility</p:attrName>
                                        </p:attrNameLst>
                                      </p:cBhvr>
                                      <p:to>
                                        <p:strVal val="visible"/>
                                      </p:to>
                                    </p:set>
                                    <p:animEffect filter="fade" transition="in">
                                      <p:cBhvr>
                                        <p:cTn dur="1000"/>
                                        <p:tgtEl>
                                          <p:spTgt spid="4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489" name="Shape 489"/>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490" name="Shape 490"/>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2"/>
              </a:buClr>
              <a:buSzPct val="100000"/>
              <a:buChar char="●"/>
            </a:pPr>
            <a:r>
              <a:rPr lang="en" sz="2400">
                <a:solidFill>
                  <a:schemeClr val="accent2"/>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491" name="Shape 491"/>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x="0" y="0"/>
          <a:ext cx="0" cy="0"/>
          <a:chOff x="0" y="0"/>
          <a:chExt cx="0" cy="0"/>
        </a:xfrm>
      </p:grpSpPr>
      <p:sp>
        <p:nvSpPr>
          <p:cNvPr id="496" name="Shape 49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Fundamentals: Lexical Units</a:t>
            </a:r>
          </a:p>
        </p:txBody>
      </p:sp>
      <p:sp>
        <p:nvSpPr>
          <p:cNvPr id="497" name="Shape 49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These are the words and characters that make up a PL/SQL program</a:t>
            </a:r>
          </a:p>
          <a:p>
            <a:pPr indent="-228600" lvl="1" marL="914400" rtl="0">
              <a:spcBef>
                <a:spcPts val="0"/>
              </a:spcBef>
              <a:buChar char="○"/>
            </a:pPr>
            <a:r>
              <a:rPr lang="en"/>
              <a:t>Delimiters (special characters)</a:t>
            </a:r>
          </a:p>
          <a:p>
            <a:pPr indent="-228600" lvl="1" marL="914400" rtl="0">
              <a:spcBef>
                <a:spcPts val="0"/>
              </a:spcBef>
              <a:buChar char="○"/>
            </a:pPr>
            <a:r>
              <a:rPr lang="en"/>
              <a:t>Identifiers</a:t>
            </a:r>
          </a:p>
          <a:p>
            <a:pPr indent="-228600" lvl="1" marL="914400" rtl="0">
              <a:spcBef>
                <a:spcPts val="0"/>
              </a:spcBef>
              <a:buChar char="○"/>
            </a:pPr>
            <a:r>
              <a:rPr lang="en"/>
              <a:t>Literals</a:t>
            </a:r>
          </a:p>
          <a:p>
            <a:pPr indent="-228600" lvl="1" marL="914400">
              <a:spcBef>
                <a:spcPts val="0"/>
              </a:spcBef>
              <a:buChar char="○"/>
            </a:pPr>
            <a:r>
              <a:rPr lang="en"/>
              <a:t>Comments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x="0" y="0"/>
          <a:ext cx="0" cy="0"/>
          <a:chOff x="0" y="0"/>
          <a:chExt cx="0" cy="0"/>
        </a:xfrm>
      </p:grpSpPr>
      <p:sp>
        <p:nvSpPr>
          <p:cNvPr id="502" name="Shape 502"/>
          <p:cNvSpPr txBox="1"/>
          <p:nvPr>
            <p:ph type="title"/>
          </p:nvPr>
        </p:nvSpPr>
        <p:spPr>
          <a:xfrm>
            <a:off x="406950" y="36000"/>
            <a:ext cx="8636700" cy="598799"/>
          </a:xfrm>
          <a:prstGeom prst="rect">
            <a:avLst/>
          </a:prstGeom>
        </p:spPr>
        <p:txBody>
          <a:bodyPr anchorCtr="0" anchor="ctr" bIns="91425" lIns="91425" rIns="91425" tIns="91425">
            <a:noAutofit/>
          </a:bodyPr>
          <a:lstStyle/>
          <a:p>
            <a:pPr lvl="0" rtl="0">
              <a:spcBef>
                <a:spcPts val="0"/>
              </a:spcBef>
              <a:buNone/>
            </a:pPr>
            <a:r>
              <a:rPr lang="en"/>
              <a:t>Fund: Lexical | Delimiters</a:t>
            </a:r>
          </a:p>
        </p:txBody>
      </p:sp>
      <p:sp>
        <p:nvSpPr>
          <p:cNvPr id="503" name="Shape 503"/>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These 1 and 2 character combinations all have special meaning within PL/SQL:</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See </a:t>
            </a:r>
            <a:r>
              <a:rPr lang="en" u="sng">
                <a:solidFill>
                  <a:schemeClr val="hlink"/>
                </a:solidFill>
                <a:hlinkClick r:id="rId3"/>
              </a:rPr>
              <a:t>Oracle’s page on Delimiters</a:t>
            </a:r>
            <a:r>
              <a:rPr lang="en"/>
              <a:t> for full descriptions.</a:t>
            </a:r>
          </a:p>
          <a:p>
            <a:pPr lvl="0" rtl="0">
              <a:spcBef>
                <a:spcPts val="0"/>
              </a:spcBef>
              <a:buNone/>
            </a:pPr>
            <a:r>
              <a:t/>
            </a:r>
            <a:endParaRPr/>
          </a:p>
        </p:txBody>
      </p:sp>
      <p:graphicFrame>
        <p:nvGraphicFramePr>
          <p:cNvPr id="504" name="Shape 504"/>
          <p:cNvGraphicFramePr/>
          <p:nvPr/>
        </p:nvGraphicFramePr>
        <p:xfrm>
          <a:off x="956700" y="1804025"/>
          <a:ext cx="3000000" cy="3000000"/>
        </p:xfrm>
        <a:graphic>
          <a:graphicData uri="http://schemas.openxmlformats.org/drawingml/2006/table">
            <a:tbl>
              <a:tblPr>
                <a:noFill/>
                <a:tableStyleId>{3C02302D-1A38-4B88-AC61-B8E5A3A355C6}</a:tableStyleId>
              </a:tblPr>
              <a:tblGrid>
                <a:gridCol w="3619500"/>
                <a:gridCol w="3619500"/>
              </a:tblGrid>
              <a:tr h="2024200">
                <a:tc>
                  <a:txBody>
                    <a:bodyPr>
                      <a:noAutofit/>
                    </a:bodyPr>
                    <a:lstStyle/>
                    <a:p>
                      <a:pPr lvl="0" rtl="0">
                        <a:spcBef>
                          <a:spcPts val="0"/>
                        </a:spcBef>
                        <a:buClr>
                          <a:schemeClr val="dk1"/>
                        </a:buClr>
                        <a:buSzPct val="39285"/>
                        <a:buFont typeface="Arial"/>
                        <a:buNone/>
                      </a:pPr>
                      <a:r>
                        <a:rPr lang="en" sz="2800"/>
                        <a:t>+  -  *  **  /</a:t>
                      </a:r>
                    </a:p>
                    <a:p>
                      <a:pPr lvl="0" rtl="0">
                        <a:spcBef>
                          <a:spcPts val="0"/>
                        </a:spcBef>
                        <a:buClr>
                          <a:schemeClr val="dk1"/>
                        </a:buClr>
                        <a:buSzPct val="39285"/>
                        <a:buFont typeface="Arial"/>
                        <a:buNone/>
                      </a:pPr>
                      <a:r>
                        <a:rPr lang="en" sz="2800"/>
                        <a:t>:=  =&gt;  =</a:t>
                      </a:r>
                    </a:p>
                    <a:p>
                      <a:pPr lvl="0" rtl="0">
                        <a:spcBef>
                          <a:spcPts val="0"/>
                        </a:spcBef>
                        <a:buClr>
                          <a:schemeClr val="dk1"/>
                        </a:buClr>
                        <a:buSzPct val="39285"/>
                        <a:buFont typeface="Arial"/>
                        <a:buNone/>
                      </a:pPr>
                      <a:r>
                        <a:rPr lang="en" sz="2800"/>
                        <a:t>&lt;&gt;  !=  ~=  ^=</a:t>
                      </a:r>
                    </a:p>
                    <a:p>
                      <a:pPr lvl="0" rtl="0">
                        <a:spcBef>
                          <a:spcPts val="0"/>
                        </a:spcBef>
                        <a:buClr>
                          <a:schemeClr val="dk1"/>
                        </a:buClr>
                        <a:buSzPct val="39285"/>
                        <a:buFont typeface="Arial"/>
                        <a:buNone/>
                      </a:pPr>
                      <a:r>
                        <a:rPr lang="en" sz="2800"/>
                        <a:t>&lt;  &gt;  &lt;=  &gt;=</a:t>
                      </a:r>
                    </a:p>
                    <a:p>
                      <a:pPr lvl="0">
                        <a:spcBef>
                          <a:spcPts val="0"/>
                        </a:spcBef>
                        <a:buNone/>
                      </a:pPr>
                      <a:r>
                        <a:t/>
                      </a:r>
                      <a:endParaRPr/>
                    </a:p>
                  </a:txBody>
                  <a:tcPr marT="91425" marB="91425" marR="91425" marL="91425"/>
                </a:tc>
                <a:tc>
                  <a:txBody>
                    <a:bodyPr>
                      <a:noAutofit/>
                    </a:bodyPr>
                    <a:lstStyle/>
                    <a:p>
                      <a:pPr lvl="0" rtl="0">
                        <a:spcBef>
                          <a:spcPts val="0"/>
                        </a:spcBef>
                        <a:buNone/>
                      </a:pPr>
                      <a:r>
                        <a:rPr lang="en" sz="2800">
                          <a:solidFill>
                            <a:schemeClr val="dk1"/>
                          </a:solidFill>
                        </a:rPr>
                        <a:t>%  ?  '  "  .</a:t>
                      </a:r>
                    </a:p>
                    <a:p>
                      <a:pPr lvl="0" rtl="0">
                        <a:spcBef>
                          <a:spcPts val="0"/>
                        </a:spcBef>
                        <a:buNone/>
                      </a:pPr>
                      <a:r>
                        <a:rPr lang="en" sz="2800">
                          <a:solidFill>
                            <a:schemeClr val="dk1"/>
                          </a:solidFill>
                        </a:rPr>
                        <a:t>||  (  )  ,  &lt;&lt;  &gt;&gt;</a:t>
                      </a:r>
                    </a:p>
                    <a:p>
                      <a:pPr lvl="0" rtl="0">
                        <a:spcBef>
                          <a:spcPts val="0"/>
                        </a:spcBef>
                        <a:buNone/>
                      </a:pPr>
                      <a:r>
                        <a:rPr lang="en" sz="2800">
                          <a:solidFill>
                            <a:schemeClr val="dk1"/>
                          </a:solidFill>
                        </a:rPr>
                        <a:t>/*  */  --</a:t>
                      </a:r>
                    </a:p>
                    <a:p>
                      <a:pPr lvl="0">
                        <a:spcBef>
                          <a:spcPts val="0"/>
                        </a:spcBef>
                        <a:buClr>
                          <a:schemeClr val="dk1"/>
                        </a:buClr>
                        <a:buSzPct val="39285"/>
                        <a:buFont typeface="Arial"/>
                        <a:buNone/>
                      </a:pPr>
                      <a:r>
                        <a:rPr lang="en" sz="2800">
                          <a:solidFill>
                            <a:schemeClr val="dk1"/>
                          </a:solidFill>
                        </a:rPr>
                        <a:t>..  @  :  ;</a:t>
                      </a:r>
                    </a:p>
                  </a:txBody>
                  <a:tcPr marT="91425" marB="91425" marR="91425" marL="91425"/>
                </a:tc>
              </a:tr>
            </a:tbl>
          </a:graphicData>
        </a:graphic>
      </p:graphicFrame>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8" name="Shape 508"/>
        <p:cNvGrpSpPr/>
        <p:nvPr/>
      </p:nvGrpSpPr>
      <p:grpSpPr>
        <a:xfrm>
          <a:off x="0" y="0"/>
          <a:ext cx="0" cy="0"/>
          <a:chOff x="0" y="0"/>
          <a:chExt cx="0" cy="0"/>
        </a:xfrm>
      </p:grpSpPr>
      <p:sp>
        <p:nvSpPr>
          <p:cNvPr id="509" name="Shape 50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Lexical | Identifiers</a:t>
            </a:r>
          </a:p>
        </p:txBody>
      </p:sp>
      <p:sp>
        <p:nvSpPr>
          <p:cNvPr id="510" name="Shape 510"/>
          <p:cNvSpPr txBox="1"/>
          <p:nvPr>
            <p:ph idx="1" type="body"/>
          </p:nvPr>
        </p:nvSpPr>
        <p:spPr>
          <a:xfrm>
            <a:off x="108900" y="634800"/>
            <a:ext cx="8934599" cy="4458299"/>
          </a:xfrm>
          <a:prstGeom prst="rect">
            <a:avLst/>
          </a:prstGeom>
        </p:spPr>
        <p:txBody>
          <a:bodyPr anchorCtr="0" anchor="t" bIns="91425" lIns="91425" rIns="91425" tIns="91425">
            <a:noAutofit/>
          </a:bodyPr>
          <a:lstStyle/>
          <a:p>
            <a:pPr indent="-400050" lvl="0" marL="457200" rtl="0">
              <a:spcBef>
                <a:spcPts val="0"/>
              </a:spcBef>
              <a:buSzPct val="100000"/>
              <a:buChar char="●"/>
            </a:pPr>
            <a:r>
              <a:rPr lang="en" sz="2700"/>
              <a:t>Identifiers put a name on a PL/SQL program element that can be called, referenced or assigned a value.</a:t>
            </a:r>
          </a:p>
          <a:p>
            <a:pPr indent="-400050" lvl="0" marL="457200" rtl="0">
              <a:spcBef>
                <a:spcPts val="0"/>
              </a:spcBef>
              <a:buSzPct val="100000"/>
              <a:buChar char="●"/>
            </a:pPr>
            <a:r>
              <a:rPr lang="en" sz="2700"/>
              <a:t>Start with letter. Can include 0..9, #, $, _. &lt;=30 chars</a:t>
            </a:r>
          </a:p>
          <a:p>
            <a:pPr indent="-400050" lvl="0" marL="457200" rtl="0">
              <a:spcBef>
                <a:spcPts val="0"/>
              </a:spcBef>
              <a:buSzPct val="100000"/>
              <a:buChar char="●"/>
            </a:pPr>
            <a:r>
              <a:rPr lang="en" sz="2700"/>
              <a:t>There are built-in Oracle identifiers like:</a:t>
            </a:r>
          </a:p>
          <a:p>
            <a:pPr indent="-374650" lvl="1" marL="914400" rtl="0">
              <a:spcBef>
                <a:spcPts val="0"/>
              </a:spcBef>
              <a:buSzPct val="100000"/>
              <a:buChar char="○"/>
            </a:pPr>
            <a:r>
              <a:rPr lang="en" sz="2300"/>
              <a:t>SYS views, tables, packages, synonyms, other objects and many SQL and PL/SQL reserved words and keywords.</a:t>
            </a:r>
          </a:p>
          <a:p>
            <a:pPr indent="-400050" lvl="0" marL="457200" rtl="0">
              <a:spcBef>
                <a:spcPts val="0"/>
              </a:spcBef>
              <a:buSzPct val="100000"/>
              <a:buChar char="●"/>
            </a:pPr>
            <a:r>
              <a:rPr lang="en" sz="2700"/>
              <a:t>There are user-defined identifiers like:</a:t>
            </a:r>
          </a:p>
          <a:p>
            <a:pPr indent="-374650" lvl="1" marL="914400" rtl="0">
              <a:spcBef>
                <a:spcPts val="0"/>
              </a:spcBef>
              <a:buSzPct val="100000"/>
              <a:buChar char="○"/>
            </a:pPr>
            <a:r>
              <a:rPr lang="en" sz="2300"/>
              <a:t>Constants, Cursors, Exceptions, Keywords, Labels, Packages, Subprograms, Subtypes, Types, and Variables</a:t>
            </a:r>
          </a:p>
          <a:p>
            <a:pPr indent="-228600" lvl="0" marL="457200" rtl="0">
              <a:spcBef>
                <a:spcPts val="0"/>
              </a:spcBef>
              <a:buChar char="●"/>
            </a:pPr>
            <a:r>
              <a:rPr lang="en" sz="2700"/>
              <a:t>PL/SQL is case-insensitive: upyn = UpYn = UPYN</a:t>
            </a:r>
            <a:r>
              <a:rPr lang="en"/>
              <a:t>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animEffect filter="fade" transition="in">
                                      <p:cBhvr>
                                        <p:cTn dur="1000"/>
                                        <p:tgtEl>
                                          <p:spTgt spid="5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animEffect filter="fade" transition="in">
                                      <p:cBhvr>
                                        <p:cTn dur="1000"/>
                                        <p:tgtEl>
                                          <p:spTgt spid="5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animEffect filter="fade" transition="in">
                                      <p:cBhvr>
                                        <p:cTn dur="1000"/>
                                        <p:tgtEl>
                                          <p:spTgt spid="5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3" st="3"/>
                                            </p:txEl>
                                          </p:spTgt>
                                        </p:tgtEl>
                                        <p:attrNameLst>
                                          <p:attrName>style.visibility</p:attrName>
                                        </p:attrNameLst>
                                      </p:cBhvr>
                                      <p:to>
                                        <p:strVal val="visible"/>
                                      </p:to>
                                    </p:set>
                                    <p:animEffect filter="fade" transition="in">
                                      <p:cBhvr>
                                        <p:cTn dur="1000"/>
                                        <p:tgtEl>
                                          <p:spTgt spid="5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4" st="4"/>
                                            </p:txEl>
                                          </p:spTgt>
                                        </p:tgtEl>
                                        <p:attrNameLst>
                                          <p:attrName>style.visibility</p:attrName>
                                        </p:attrNameLst>
                                      </p:cBhvr>
                                      <p:to>
                                        <p:strVal val="visible"/>
                                      </p:to>
                                    </p:set>
                                    <p:animEffect filter="fade" transition="in">
                                      <p:cBhvr>
                                        <p:cTn dur="1000"/>
                                        <p:tgtEl>
                                          <p:spTgt spid="5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5" st="5"/>
                                            </p:txEl>
                                          </p:spTgt>
                                        </p:tgtEl>
                                        <p:attrNameLst>
                                          <p:attrName>style.visibility</p:attrName>
                                        </p:attrNameLst>
                                      </p:cBhvr>
                                      <p:to>
                                        <p:strVal val="visible"/>
                                      </p:to>
                                    </p:set>
                                    <p:animEffect filter="fade" transition="in">
                                      <p:cBhvr>
                                        <p:cTn dur="1000"/>
                                        <p:tgtEl>
                                          <p:spTgt spid="5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6" st="6"/>
                                            </p:txEl>
                                          </p:spTgt>
                                        </p:tgtEl>
                                        <p:attrNameLst>
                                          <p:attrName>style.visibility</p:attrName>
                                        </p:attrNameLst>
                                      </p:cBhvr>
                                      <p:to>
                                        <p:strVal val="visible"/>
                                      </p:to>
                                    </p:set>
                                    <p:animEffect filter="fade" transition="in">
                                      <p:cBhvr>
                                        <p:cTn dur="1000"/>
                                        <p:tgtEl>
                                          <p:spTgt spid="51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Lexical | Identifiers | Off-limits</a:t>
            </a:r>
          </a:p>
        </p:txBody>
      </p:sp>
      <p:sp>
        <p:nvSpPr>
          <p:cNvPr id="516" name="Shape 51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Oracle comes with reserved words, keywords and predefined identifiers</a:t>
            </a:r>
          </a:p>
          <a:p>
            <a:pPr indent="-228600" lvl="1" marL="914400" rtl="0">
              <a:spcBef>
                <a:spcPts val="0"/>
              </a:spcBef>
              <a:buChar char="○"/>
            </a:pPr>
            <a:r>
              <a:rPr lang="en" u="sng">
                <a:solidFill>
                  <a:schemeClr val="hlink"/>
                </a:solidFill>
                <a:hlinkClick r:id="rId3"/>
              </a:rPr>
              <a:t>PL/SQL Reserved words</a:t>
            </a:r>
            <a:r>
              <a:rPr lang="en"/>
              <a:t> are off-limits for user identifiers</a:t>
            </a:r>
          </a:p>
          <a:p>
            <a:pPr indent="-228600" lvl="2" marL="1371600" rtl="0">
              <a:spcBef>
                <a:spcPts val="0"/>
              </a:spcBef>
              <a:buChar char="■"/>
            </a:pPr>
            <a:r>
              <a:rPr lang="en"/>
              <a:t>See </a:t>
            </a:r>
            <a:r>
              <a:rPr lang="en" sz="1800">
                <a:latin typeface="Courier New"/>
                <a:ea typeface="Courier New"/>
                <a:cs typeface="Courier New"/>
                <a:sym typeface="Courier New"/>
              </a:rPr>
              <a:t>V$RESERVED_WORDS</a:t>
            </a:r>
            <a:r>
              <a:rPr lang="en"/>
              <a:t> for SQL reserved words</a:t>
            </a:r>
          </a:p>
          <a:p>
            <a:pPr indent="-228600" lvl="1" marL="914400" rtl="0">
              <a:spcBef>
                <a:spcPts val="0"/>
              </a:spcBef>
              <a:buChar char="○"/>
            </a:pPr>
            <a:r>
              <a:rPr lang="en" u="sng">
                <a:solidFill>
                  <a:schemeClr val="hlink"/>
                </a:solidFill>
                <a:hlinkClick r:id="rId4"/>
              </a:rPr>
              <a:t>PL/SQL Keywords</a:t>
            </a:r>
            <a:r>
              <a:rPr lang="en"/>
              <a:t> can be used for user identifiers, but this is not recommended</a:t>
            </a:r>
          </a:p>
          <a:p>
            <a:pPr indent="-228600" lvl="1" marL="914400" rtl="0">
              <a:spcBef>
                <a:spcPts val="0"/>
              </a:spcBef>
              <a:buChar char="○"/>
            </a:pPr>
            <a:r>
              <a:rPr lang="en"/>
              <a:t>Predefined identifiers can be used too, but again it’s not recommended</a:t>
            </a:r>
          </a:p>
          <a:p>
            <a:pPr indent="-228600" lvl="2" marL="1371600" rtl="0">
              <a:spcBef>
                <a:spcPts val="0"/>
              </a:spcBef>
              <a:buChar char="■"/>
            </a:pPr>
            <a:r>
              <a:rPr lang="en"/>
              <a:t>See </a:t>
            </a:r>
            <a:r>
              <a:rPr lang="en" sz="2000">
                <a:latin typeface="Courier New"/>
                <a:ea typeface="Courier New"/>
                <a:cs typeface="Courier New"/>
                <a:sym typeface="Courier New"/>
              </a:rPr>
              <a:t>STANDARD</a:t>
            </a:r>
          </a:p>
          <a:p>
            <a:pPr indent="-228600" lvl="2" marL="1371600">
              <a:spcBef>
                <a:spcPts val="0"/>
              </a:spcBef>
              <a:buChar char="■"/>
            </a:pPr>
            <a:r>
              <a:rPr lang="en"/>
              <a:t>See </a:t>
            </a:r>
            <a:r>
              <a:rPr lang="en" sz="2000">
                <a:latin typeface="Courier New"/>
                <a:ea typeface="Courier New"/>
                <a:cs typeface="Courier New"/>
                <a:sym typeface="Courier New"/>
              </a:rPr>
              <a:t>ALL_TYPES WHERE PREDEFINED = 'YES'</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Lexical | Literals</a:t>
            </a:r>
          </a:p>
        </p:txBody>
      </p:sp>
      <p:sp>
        <p:nvSpPr>
          <p:cNvPr id="522" name="Shape 52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Human-readable raw values that can be assigned to PL/SQL identifiers with a data type</a:t>
            </a:r>
          </a:p>
          <a:p>
            <a:pPr indent="-228600" lvl="0" marL="457200" rtl="0">
              <a:spcBef>
                <a:spcPts val="0"/>
              </a:spcBef>
              <a:buChar char="●"/>
            </a:pPr>
            <a:r>
              <a:rPr lang="en"/>
              <a:t>We’ve seen many in the prior code examples.</a:t>
            </a:r>
          </a:p>
          <a:p>
            <a:pPr indent="-228600" lvl="0" marL="457200" rtl="0">
              <a:spcBef>
                <a:spcPts val="0"/>
              </a:spcBef>
              <a:buChar char="●"/>
            </a:pPr>
            <a:r>
              <a:rPr lang="en"/>
              <a:t>PL/SQL literals include all SQL literals and BOOLEAN literals.</a:t>
            </a:r>
          </a:p>
          <a:p>
            <a:pPr indent="-228600" lvl="1" marL="914400" rtl="0">
              <a:spcBef>
                <a:spcPts val="0"/>
              </a:spcBef>
              <a:buChar char="○"/>
            </a:pPr>
            <a:r>
              <a:rPr lang="en"/>
              <a:t>A BOOLEAN literal is one of TRUE, FALSE, or NULL.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in Other Databases</a:t>
            </a:r>
          </a:p>
        </p:txBody>
      </p:sp>
      <p:sp>
        <p:nvSpPr>
          <p:cNvPr id="80" name="Shape 8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Times-Ten In-Memory (</a:t>
            </a:r>
            <a:r>
              <a:rPr lang="en" u="sng">
                <a:solidFill>
                  <a:schemeClr val="hlink"/>
                </a:solidFill>
                <a:hlinkClick r:id="rId3"/>
              </a:rPr>
              <a:t>Oracle 11.2.1</a:t>
            </a:r>
            <a:r>
              <a:rPr lang="en"/>
              <a:t>)</a:t>
            </a:r>
          </a:p>
          <a:p>
            <a:pPr indent="-228600" lvl="0" marL="457200" rtl="0">
              <a:spcBef>
                <a:spcPts val="0"/>
              </a:spcBef>
              <a:buChar char="●"/>
            </a:pPr>
            <a:r>
              <a:rPr lang="en"/>
              <a:t>Native support in IBM’s </a:t>
            </a:r>
            <a:r>
              <a:rPr lang="en" u="sng">
                <a:solidFill>
                  <a:schemeClr val="hlink"/>
                </a:solidFill>
                <a:hlinkClick r:id="rId4"/>
              </a:rPr>
              <a:t>DB2 9.7</a:t>
            </a:r>
          </a:p>
          <a:p>
            <a:pPr indent="-228600" lvl="0" marL="457200" rtl="0">
              <a:spcBef>
                <a:spcPts val="0"/>
              </a:spcBef>
              <a:buChar char="●"/>
            </a:pPr>
            <a:r>
              <a:rPr lang="en"/>
              <a:t>Imitated in PostgreSQL* (</a:t>
            </a:r>
            <a:r>
              <a:rPr lang="en" u="sng">
                <a:solidFill>
                  <a:schemeClr val="hlink"/>
                </a:solidFill>
                <a:hlinkClick r:id="rId5"/>
              </a:rPr>
              <a:t>pgplsql</a:t>
            </a:r>
            <a:r>
              <a:rPr lang="en"/>
              <a:t>)</a:t>
            </a:r>
          </a:p>
          <a:p>
            <a:pPr indent="-228600" lvl="0" marL="457200" rtl="0">
              <a:spcBef>
                <a:spcPts val="0"/>
              </a:spcBef>
              <a:buChar char="●"/>
            </a:pPr>
            <a:r>
              <a:rPr lang="en"/>
              <a:t>MySQL compatibility someday?</a:t>
            </a:r>
          </a:p>
          <a:p>
            <a:pPr indent="-228600" lvl="1" marL="914400" rtl="0">
              <a:spcBef>
                <a:spcPts val="0"/>
              </a:spcBef>
              <a:buChar char="○"/>
            </a:pPr>
            <a:r>
              <a:rPr lang="en"/>
              <a:t>MySQL already supports </a:t>
            </a:r>
            <a:r>
              <a:rPr lang="en" u="sng">
                <a:solidFill>
                  <a:schemeClr val="hlink"/>
                </a:solidFill>
                <a:hlinkClick r:id="rId6"/>
              </a:rPr>
              <a:t>triggers and stored routines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Lexical | Comments</a:t>
            </a:r>
          </a:p>
        </p:txBody>
      </p:sp>
      <p:sp>
        <p:nvSpPr>
          <p:cNvPr id="528" name="Shape 52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Entire blocks of text can be commented out by starting the section with </a:t>
            </a:r>
            <a:r>
              <a:rPr lang="en">
                <a:solidFill>
                  <a:srgbClr val="3DCD24"/>
                </a:solidFill>
              </a:rPr>
              <a:t>/* </a:t>
            </a:r>
            <a:r>
              <a:rPr lang="en"/>
              <a:t>and ending with </a:t>
            </a:r>
            <a:r>
              <a:rPr lang="en">
                <a:solidFill>
                  <a:srgbClr val="3DCD24"/>
                </a:solidFill>
              </a:rPr>
              <a:t>*/</a:t>
            </a:r>
          </a:p>
          <a:p>
            <a:pPr indent="-228600" lvl="0" marL="457200" rtl="0">
              <a:spcBef>
                <a:spcPts val="0"/>
              </a:spcBef>
            </a:pPr>
            <a:r>
              <a:rPr lang="en"/>
              <a:t>Or comment an entire line, or the rest of a line, using the inline style comment delimiter</a:t>
            </a:r>
          </a:p>
          <a:p>
            <a:pPr indent="0" lvl="0" marL="457200" rtl="0">
              <a:spcBef>
                <a:spcPts val="0"/>
              </a:spcBef>
              <a:buNone/>
            </a:pPr>
            <a:r>
              <a:rPr lang="en">
                <a:solidFill>
                  <a:srgbClr val="3DCD24"/>
                </a:solidFill>
              </a:rPr>
              <a:t>-- everything to the right of “--” is commented out</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534" name="Shape 534"/>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535" name="Shape 535"/>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chemeClr val="accent2"/>
              </a:buClr>
              <a:buSzPct val="100000"/>
              <a:buChar char="●"/>
            </a:pPr>
            <a:r>
              <a:rPr lang="en" sz="2400">
                <a:solidFill>
                  <a:schemeClr val="accent2"/>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536" name="Shape 536"/>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Declarations</a:t>
            </a:r>
          </a:p>
        </p:txBody>
      </p:sp>
      <p:sp>
        <p:nvSpPr>
          <p:cNvPr id="542" name="Shape 54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Unlike loosely-typed languages, in PL/SQL objects must be declared before they can be used.</a:t>
            </a:r>
          </a:p>
          <a:p>
            <a:pPr indent="-228600" lvl="0" marL="457200" rtl="0">
              <a:spcBef>
                <a:spcPts val="0"/>
              </a:spcBef>
            </a:pPr>
            <a:r>
              <a:rPr lang="en"/>
              <a:t>A declaration allocates space for an instance of a data type, and names it for later use &amp; reference.</a:t>
            </a:r>
          </a:p>
          <a:p>
            <a:pPr indent="-228600" lvl="0" marL="457200" rtl="0">
              <a:spcBef>
                <a:spcPts val="0"/>
              </a:spcBef>
            </a:pPr>
            <a:r>
              <a:rPr lang="en"/>
              <a:t>Declarations can appear in the declaration section of any block, routine, or package.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xEl>
                                              <p:pRg end="0" st="0"/>
                                            </p:txEl>
                                          </p:spTgt>
                                        </p:tgtEl>
                                        <p:attrNameLst>
                                          <p:attrName>style.visibility</p:attrName>
                                        </p:attrNameLst>
                                      </p:cBhvr>
                                      <p:to>
                                        <p:strVal val="visible"/>
                                      </p:to>
                                    </p:set>
                                    <p:animEffect filter="fade" transition="in">
                                      <p:cBhvr>
                                        <p:cTn dur="1000"/>
                                        <p:tgtEl>
                                          <p:spTgt spid="5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xEl>
                                              <p:pRg end="1" st="1"/>
                                            </p:txEl>
                                          </p:spTgt>
                                        </p:tgtEl>
                                        <p:attrNameLst>
                                          <p:attrName>style.visibility</p:attrName>
                                        </p:attrNameLst>
                                      </p:cBhvr>
                                      <p:to>
                                        <p:strVal val="visible"/>
                                      </p:to>
                                    </p:set>
                                    <p:animEffect filter="fade" transition="in">
                                      <p:cBhvr>
                                        <p:cTn dur="1000"/>
                                        <p:tgtEl>
                                          <p:spTgt spid="5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xEl>
                                              <p:pRg end="2" st="2"/>
                                            </p:txEl>
                                          </p:spTgt>
                                        </p:tgtEl>
                                        <p:attrNameLst>
                                          <p:attrName>style.visibility</p:attrName>
                                        </p:attrNameLst>
                                      </p:cBhvr>
                                      <p:to>
                                        <p:strVal val="visible"/>
                                      </p:to>
                                    </p:set>
                                    <p:animEffect filter="fade" transition="in">
                                      <p:cBhvr>
                                        <p:cTn dur="1000"/>
                                        <p:tgtEl>
                                          <p:spTgt spid="54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Declarations | Variables</a:t>
            </a:r>
          </a:p>
        </p:txBody>
      </p:sp>
      <p:sp>
        <p:nvSpPr>
          <p:cNvPr id="548" name="Shape 548"/>
          <p:cNvSpPr txBox="1"/>
          <p:nvPr/>
        </p:nvSpPr>
        <p:spPr>
          <a:xfrm>
            <a:off x="605700" y="3491600"/>
            <a:ext cx="7941000" cy="920699"/>
          </a:xfrm>
          <a:prstGeom prst="rect">
            <a:avLst/>
          </a:prstGeom>
          <a:solidFill>
            <a:srgbClr val="FFF2CC"/>
          </a:solidFill>
          <a:ln>
            <a:noFill/>
          </a:ln>
        </p:spPr>
        <p:txBody>
          <a:bodyPr anchorCtr="0" anchor="t" bIns="91425" lIns="91425" rIns="91425" tIns="91425">
            <a:noAutofit/>
          </a:bodyPr>
          <a:lstStyle/>
          <a:p>
            <a:pPr lvl="0" rtl="0">
              <a:spcBef>
                <a:spcPts val="0"/>
              </a:spcBef>
              <a:buNone/>
            </a:pPr>
            <a:r>
              <a:t/>
            </a:r>
            <a:endParaRPr/>
          </a:p>
        </p:txBody>
      </p:sp>
      <p:sp>
        <p:nvSpPr>
          <p:cNvPr id="549" name="Shape 549"/>
          <p:cNvSpPr txBox="1"/>
          <p:nvPr/>
        </p:nvSpPr>
        <p:spPr>
          <a:xfrm>
            <a:off x="636525" y="1266975"/>
            <a:ext cx="7985399" cy="547500"/>
          </a:xfrm>
          <a:prstGeom prst="rect">
            <a:avLst/>
          </a:prstGeom>
          <a:solidFill>
            <a:srgbClr val="FFF2CC"/>
          </a:solidFill>
          <a:ln>
            <a:noFill/>
          </a:ln>
        </p:spPr>
        <p:txBody>
          <a:bodyPr anchorCtr="0" anchor="t" bIns="91425" lIns="91425" rIns="91425" tIns="91425">
            <a:noAutofit/>
          </a:bodyPr>
          <a:lstStyle/>
          <a:p>
            <a:pPr lvl="0" rtl="0">
              <a:spcBef>
                <a:spcPts val="0"/>
              </a:spcBef>
              <a:buNone/>
            </a:pPr>
            <a:r>
              <a:t/>
            </a:r>
            <a:endParaRPr/>
          </a:p>
        </p:txBody>
      </p:sp>
      <p:sp>
        <p:nvSpPr>
          <p:cNvPr id="550" name="Shape 55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The simplest declaration is a name and datatype</a:t>
            </a:r>
          </a:p>
          <a:p>
            <a:pPr lvl="0" rtl="0">
              <a:spcBef>
                <a:spcPts val="0"/>
              </a:spcBef>
              <a:buClr>
                <a:schemeClr val="dk1"/>
              </a:buClr>
              <a:buSzPct val="45833"/>
              <a:buFont typeface="Arial"/>
              <a:buNone/>
            </a:pPr>
            <a:r>
              <a:rPr lang="en"/>
              <a:t>	</a:t>
            </a:r>
            <a:r>
              <a:rPr lang="en" sz="2400">
                <a:latin typeface="Courier New"/>
                <a:ea typeface="Courier New"/>
                <a:cs typeface="Courier New"/>
                <a:sym typeface="Courier New"/>
              </a:rPr>
              <a:t>l_class_dt  </a:t>
            </a:r>
            <a:r>
              <a:rPr b="1" lang="en" sz="2400">
                <a:solidFill>
                  <a:srgbClr val="003366"/>
                </a:solidFill>
                <a:latin typeface="Courier New"/>
                <a:ea typeface="Courier New"/>
                <a:cs typeface="Courier New"/>
                <a:sym typeface="Courier New"/>
              </a:rPr>
              <a:t>DATE</a:t>
            </a:r>
            <a:r>
              <a:rPr lang="en" sz="2400">
                <a:latin typeface="Courier New"/>
                <a:ea typeface="Courier New"/>
                <a:cs typeface="Courier New"/>
                <a:sym typeface="Courier New"/>
              </a:rPr>
              <a:t>;</a:t>
            </a:r>
          </a:p>
          <a:p>
            <a:pPr indent="-228600" lvl="1" marL="914400" rtl="0">
              <a:spcBef>
                <a:spcPts val="0"/>
              </a:spcBef>
            </a:pPr>
            <a:r>
              <a:rPr lang="en"/>
              <a:t>w/o initialization the variable defaults to NULL</a:t>
            </a:r>
          </a:p>
          <a:p>
            <a:pPr indent="-228600" lvl="0" marL="457200" rtl="0">
              <a:spcBef>
                <a:spcPts val="0"/>
              </a:spcBef>
            </a:pPr>
            <a:r>
              <a:rPr lang="en"/>
              <a:t>Subtypes, variables, constants and parameters can be NOT NULL constrained, but must then have an assignment or default value.</a:t>
            </a:r>
          </a:p>
          <a:p>
            <a:pPr lvl="0" rtl="0">
              <a:spcBef>
                <a:spcPts val="0"/>
              </a:spcBef>
              <a:buNone/>
            </a:pPr>
            <a:r>
              <a:rPr lang="en"/>
              <a:t>	</a:t>
            </a:r>
            <a:r>
              <a:rPr lang="en" sz="2000">
                <a:solidFill>
                  <a:srgbClr val="000080"/>
                </a:solidFill>
                <a:latin typeface="Courier New"/>
                <a:ea typeface="Courier New"/>
                <a:cs typeface="Courier New"/>
                <a:sym typeface="Courier New"/>
              </a:rPr>
              <a:t>l_class_dt  </a:t>
            </a:r>
            <a:r>
              <a:rPr b="1" lang="en" sz="2000">
                <a:solidFill>
                  <a:srgbClr val="003366"/>
                </a:solidFill>
                <a:latin typeface="Courier New"/>
                <a:ea typeface="Courier New"/>
                <a:cs typeface="Courier New"/>
                <a:sym typeface="Courier New"/>
              </a:rPr>
              <a:t>DATE</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NOT</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NULL</a:t>
            </a:r>
            <a:r>
              <a:rPr lang="en" sz="2000">
                <a:solidFill>
                  <a:srgbClr val="000080"/>
                </a:solidFill>
                <a:latin typeface="Courier New"/>
                <a:ea typeface="Courier New"/>
                <a:cs typeface="Courier New"/>
                <a:sym typeface="Courier New"/>
              </a:rPr>
              <a:t> := </a:t>
            </a:r>
            <a:r>
              <a:rPr b="1" lang="en" sz="2000">
                <a:solidFill>
                  <a:srgbClr val="003366"/>
                </a:solidFill>
                <a:latin typeface="Courier New"/>
                <a:ea typeface="Courier New"/>
                <a:cs typeface="Courier New"/>
                <a:sym typeface="Courier New"/>
              </a:rPr>
              <a:t>DATE</a:t>
            </a:r>
            <a:r>
              <a:rPr lang="en" sz="2000">
                <a:solidFill>
                  <a:srgbClr val="000080"/>
                </a:solidFill>
                <a:latin typeface="Courier New"/>
                <a:ea typeface="Courier New"/>
                <a:cs typeface="Courier New"/>
                <a:sym typeface="Courier New"/>
              </a:rPr>
              <a:t> </a:t>
            </a:r>
            <a:r>
              <a:rPr lang="en" sz="2000">
                <a:solidFill>
                  <a:srgbClr val="FF0000"/>
                </a:solidFill>
                <a:latin typeface="Courier New"/>
                <a:ea typeface="Courier New"/>
                <a:cs typeface="Courier New"/>
                <a:sym typeface="Courier New"/>
              </a:rPr>
              <a:t>'2015-09-01'</a:t>
            </a:r>
            <a:r>
              <a:rPr lang="en" sz="2000">
                <a:solidFill>
                  <a:srgbClr val="000080"/>
                </a:solidFill>
                <a:latin typeface="Courier New"/>
                <a:ea typeface="Courier New"/>
                <a:cs typeface="Courier New"/>
                <a:sym typeface="Courier New"/>
              </a:rPr>
              <a:t>;</a:t>
            </a:r>
          </a:p>
          <a:p>
            <a:pPr lvl="0" rtl="0">
              <a:spcBef>
                <a:spcPts val="0"/>
              </a:spcBef>
              <a:buNone/>
            </a:pPr>
            <a:r>
              <a:rPr lang="en" sz="2000">
                <a:solidFill>
                  <a:srgbClr val="000080"/>
                </a:solidFill>
                <a:latin typeface="Courier New"/>
                <a:ea typeface="Courier New"/>
                <a:cs typeface="Courier New"/>
                <a:sym typeface="Courier New"/>
              </a:rPr>
              <a:t>	l_class_dt  </a:t>
            </a:r>
            <a:r>
              <a:rPr b="1" lang="en" sz="2000">
                <a:solidFill>
                  <a:srgbClr val="003366"/>
                </a:solidFill>
                <a:latin typeface="Courier New"/>
                <a:ea typeface="Courier New"/>
                <a:cs typeface="Courier New"/>
                <a:sym typeface="Courier New"/>
              </a:rPr>
              <a:t>DATE</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NOT</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NULL</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DEFAULT DATE</a:t>
            </a:r>
            <a:r>
              <a:rPr lang="en" sz="2000">
                <a:solidFill>
                  <a:srgbClr val="000080"/>
                </a:solidFill>
                <a:latin typeface="Courier New"/>
                <a:ea typeface="Courier New"/>
                <a:cs typeface="Courier New"/>
                <a:sym typeface="Courier New"/>
              </a:rPr>
              <a:t> </a:t>
            </a:r>
            <a:r>
              <a:rPr lang="en" sz="2000">
                <a:solidFill>
                  <a:srgbClr val="FF0000"/>
                </a:solidFill>
                <a:latin typeface="Courier New"/>
                <a:ea typeface="Courier New"/>
                <a:cs typeface="Courier New"/>
                <a:sym typeface="Courier New"/>
              </a:rPr>
              <a:t>'2015-09-01'</a:t>
            </a:r>
            <a:r>
              <a:rPr lang="en" sz="2000">
                <a:solidFill>
                  <a:srgbClr val="000080"/>
                </a:solidFill>
                <a:latin typeface="Courier New"/>
                <a:ea typeface="Courier New"/>
                <a:cs typeface="Courier New"/>
                <a:sym typeface="Courier New"/>
              </a:rPr>
              <a:t>;</a:t>
            </a:r>
          </a:p>
          <a:p>
            <a:pPr lvl="0" rtl="0">
              <a:spcBef>
                <a:spcPts val="0"/>
              </a:spcBef>
              <a:buNone/>
            </a:pPr>
            <a:r>
              <a:t/>
            </a:r>
            <a:endParaRPr sz="2000">
              <a:solidFill>
                <a:srgbClr val="000080"/>
              </a:solidFill>
              <a:latin typeface="Courier New"/>
              <a:ea typeface="Courier New"/>
              <a:cs typeface="Courier New"/>
              <a:sym typeface="Courier New"/>
            </a:endParaRPr>
          </a:p>
          <a:p>
            <a:pPr lvl="0" rtl="0">
              <a:spcBef>
                <a:spcPts val="0"/>
              </a:spcBef>
              <a:buNone/>
            </a:pPr>
            <a:r>
              <a:t/>
            </a:r>
            <a:endParaRPr/>
          </a:p>
          <a:p>
            <a:pPr indent="0" lvl="0" marL="457200">
              <a:spcBef>
                <a:spcPts val="0"/>
              </a:spcBef>
              <a:buNone/>
            </a:pPr>
            <a:r>
              <a:t/>
            </a:r>
            <a:endParaRP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sp>
        <p:nvSpPr>
          <p:cNvPr id="555" name="Shape 55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Declarations | Constants</a:t>
            </a:r>
          </a:p>
        </p:txBody>
      </p:sp>
      <p:sp>
        <p:nvSpPr>
          <p:cNvPr id="556" name="Shape 55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A constant is an immutable “variable”; it is declared just like a variable but gets the CONSTANT keyword before the datatype and since it cannot change, it must be initialized upon declaration.</a:t>
            </a:r>
          </a:p>
        </p:txBody>
      </p:sp>
      <p:sp>
        <p:nvSpPr>
          <p:cNvPr id="557" name="Shape 557"/>
          <p:cNvSpPr txBox="1"/>
          <p:nvPr/>
        </p:nvSpPr>
        <p:spPr>
          <a:xfrm>
            <a:off x="651150" y="2695325"/>
            <a:ext cx="7985399" cy="484799"/>
          </a:xfrm>
          <a:prstGeom prst="rect">
            <a:avLst/>
          </a:prstGeom>
          <a:solidFill>
            <a:srgbClr val="FFF2CC"/>
          </a:solidFill>
          <a:ln>
            <a:noFill/>
          </a:ln>
        </p:spPr>
        <p:txBody>
          <a:bodyPr anchorCtr="0" anchor="t" bIns="91425" lIns="91425" rIns="91425" tIns="91425">
            <a:noAutofit/>
          </a:bodyPr>
          <a:lstStyle/>
          <a:p>
            <a:pPr lvl="0" rtl="0">
              <a:spcBef>
                <a:spcPts val="0"/>
              </a:spcBef>
              <a:buNone/>
            </a:pPr>
            <a:r>
              <a:rPr lang="en" sz="2000">
                <a:solidFill>
                  <a:srgbClr val="000080"/>
                </a:solidFill>
                <a:latin typeface="Courier New"/>
                <a:ea typeface="Courier New"/>
                <a:cs typeface="Courier New"/>
                <a:sym typeface="Courier New"/>
              </a:rPr>
              <a:t>l_indep_day </a:t>
            </a:r>
            <a:r>
              <a:rPr b="1" lang="en" sz="2000">
                <a:solidFill>
                  <a:srgbClr val="003366"/>
                </a:solidFill>
                <a:latin typeface="Courier New"/>
                <a:ea typeface="Courier New"/>
                <a:cs typeface="Courier New"/>
                <a:sym typeface="Courier New"/>
              </a:rPr>
              <a:t>CONSTANT</a:t>
            </a:r>
            <a:r>
              <a:rPr lang="en" sz="2000">
                <a:solidFill>
                  <a:srgbClr val="000080"/>
                </a:solidFill>
                <a:latin typeface="Courier New"/>
                <a:ea typeface="Courier New"/>
                <a:cs typeface="Courier New"/>
                <a:sym typeface="Courier New"/>
              </a:rPr>
              <a:t> </a:t>
            </a:r>
            <a:r>
              <a:rPr b="1" lang="en" sz="2000">
                <a:solidFill>
                  <a:srgbClr val="003366"/>
                </a:solidFill>
                <a:latin typeface="Courier New"/>
                <a:ea typeface="Courier New"/>
                <a:cs typeface="Courier New"/>
                <a:sym typeface="Courier New"/>
              </a:rPr>
              <a:t>DATE</a:t>
            </a:r>
            <a:r>
              <a:rPr lang="en" sz="2000">
                <a:solidFill>
                  <a:srgbClr val="000080"/>
                </a:solidFill>
                <a:latin typeface="Courier New"/>
                <a:ea typeface="Courier New"/>
                <a:cs typeface="Courier New"/>
                <a:sym typeface="Courier New"/>
              </a:rPr>
              <a:t> := </a:t>
            </a:r>
            <a:r>
              <a:rPr b="1" lang="en" sz="2000">
                <a:solidFill>
                  <a:srgbClr val="003366"/>
                </a:solidFill>
                <a:latin typeface="Courier New"/>
                <a:ea typeface="Courier New"/>
                <a:cs typeface="Courier New"/>
                <a:sym typeface="Courier New"/>
              </a:rPr>
              <a:t>DATE </a:t>
            </a:r>
            <a:r>
              <a:rPr lang="en" sz="2000">
                <a:solidFill>
                  <a:srgbClr val="FF0000"/>
                </a:solidFill>
                <a:latin typeface="Courier New"/>
                <a:ea typeface="Courier New"/>
                <a:cs typeface="Courier New"/>
                <a:sym typeface="Courier New"/>
              </a:rPr>
              <a:t>'2015-07-04'</a:t>
            </a:r>
            <a:r>
              <a:rPr lang="en" sz="2000">
                <a:solidFill>
                  <a:srgbClr val="000080"/>
                </a:solidFill>
                <a:latin typeface="Courier New"/>
                <a:ea typeface="Courier New"/>
                <a:cs typeface="Courier New"/>
                <a:sym typeface="Courier New"/>
              </a:rPr>
              <a:t>;</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563" name="Shape 563"/>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564" name="Shape 564"/>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chemeClr val="accent2"/>
              </a:buClr>
              <a:buSzPct val="100000"/>
              <a:buChar char="●"/>
            </a:pPr>
            <a:r>
              <a:rPr lang="en" sz="2400">
                <a:solidFill>
                  <a:schemeClr val="accent2"/>
                </a:solidFill>
              </a:rPr>
              <a:t>References</a:t>
            </a:r>
          </a:p>
          <a:p>
            <a:pPr indent="-381000" lvl="0" marL="457200" rtl="0">
              <a:spcBef>
                <a:spcPts val="0"/>
              </a:spcBef>
              <a:buClr>
                <a:schemeClr val="accent2"/>
              </a:buClr>
              <a:buSzPct val="100000"/>
              <a:buChar char="●"/>
            </a:pPr>
            <a:r>
              <a:rPr lang="en" sz="2400">
                <a:solidFill>
                  <a:schemeClr val="accent2"/>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565" name="Shape 565"/>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sp>
        <p:nvSpPr>
          <p:cNvPr id="570" name="Shape 57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References</a:t>
            </a:r>
          </a:p>
        </p:txBody>
      </p:sp>
      <p:sp>
        <p:nvSpPr>
          <p:cNvPr id="571" name="Shape 571"/>
          <p:cNvSpPr txBox="1"/>
          <p:nvPr>
            <p:ph idx="1" type="body"/>
          </p:nvPr>
        </p:nvSpPr>
        <p:spPr>
          <a:xfrm>
            <a:off x="108900" y="634800"/>
            <a:ext cx="8934599" cy="4247699"/>
          </a:xfrm>
          <a:prstGeom prst="rect">
            <a:avLst/>
          </a:prstGeom>
        </p:spPr>
        <p:txBody>
          <a:bodyPr anchorCtr="0" anchor="t" bIns="91425" lIns="91425" rIns="91425" tIns="91425">
            <a:noAutofit/>
          </a:bodyPr>
          <a:lstStyle/>
          <a:p>
            <a:pPr indent="-400050" lvl="0" marL="457200" rtl="0">
              <a:spcBef>
                <a:spcPts val="0"/>
              </a:spcBef>
              <a:buSzPct val="100000"/>
              <a:buChar char="●"/>
            </a:pPr>
            <a:r>
              <a:rPr lang="en" sz="2700"/>
              <a:t>Identifiers previously declared and visible can now be referenced.</a:t>
            </a:r>
          </a:p>
          <a:p>
            <a:pPr indent="-374650" lvl="1" marL="914400" rtl="0">
              <a:spcBef>
                <a:spcPts val="0"/>
              </a:spcBef>
              <a:buSzPct val="100000"/>
              <a:buChar char="○"/>
            </a:pPr>
            <a:r>
              <a:rPr lang="en" sz="2300"/>
              <a:t>Local identifiers can use simple names to reference:</a:t>
            </a:r>
          </a:p>
          <a:p>
            <a:pPr indent="0" lvl="0" marL="914400" rtl="0">
              <a:spcBef>
                <a:spcPts val="0"/>
              </a:spcBef>
              <a:buNone/>
            </a:pPr>
            <a:r>
              <a:rPr i="1" lang="en" sz="1700">
                <a:latin typeface="Courier New"/>
                <a:ea typeface="Courier New"/>
                <a:cs typeface="Courier New"/>
                <a:sym typeface="Courier New"/>
              </a:rPr>
              <a:t>identifier</a:t>
            </a:r>
          </a:p>
          <a:p>
            <a:pPr indent="-374650" lvl="1" marL="914400" rtl="0">
              <a:spcBef>
                <a:spcPts val="0"/>
              </a:spcBef>
              <a:buSzPct val="100000"/>
              <a:buChar char="○"/>
            </a:pPr>
            <a:r>
              <a:rPr lang="en" sz="2300"/>
              <a:t>External identifiers must use fully qualified names:</a:t>
            </a:r>
          </a:p>
          <a:p>
            <a:pPr indent="0" lvl="0" marL="914400" rtl="0">
              <a:spcBef>
                <a:spcPts val="0"/>
              </a:spcBef>
              <a:buNone/>
            </a:pPr>
            <a:r>
              <a:rPr i="1" lang="en" sz="1700">
                <a:latin typeface="Courier New"/>
                <a:ea typeface="Courier New"/>
                <a:cs typeface="Courier New"/>
                <a:sym typeface="Courier New"/>
              </a:rPr>
              <a:t>object.identifier</a:t>
            </a:r>
          </a:p>
          <a:p>
            <a:pPr indent="-228600" lvl="1" marL="914400" rtl="0">
              <a:spcBef>
                <a:spcPts val="0"/>
              </a:spcBef>
              <a:buChar char="○"/>
            </a:pPr>
            <a:r>
              <a:rPr lang="en" sz="2300"/>
              <a:t>Remote identifiers must use @ symbol to access : </a:t>
            </a:r>
            <a:r>
              <a:rPr i="1" lang="en" sz="1700">
                <a:latin typeface="Courier New"/>
                <a:ea typeface="Courier New"/>
                <a:cs typeface="Courier New"/>
                <a:sym typeface="Courier New"/>
              </a:rPr>
              <a:t>object</a:t>
            </a:r>
            <a:r>
              <a:rPr lang="en" sz="1700">
                <a:latin typeface="Courier New"/>
                <a:ea typeface="Courier New"/>
                <a:cs typeface="Courier New"/>
                <a:sym typeface="Courier New"/>
              </a:rPr>
              <a:t>@</a:t>
            </a:r>
            <a:r>
              <a:rPr i="1" lang="en" sz="1700">
                <a:latin typeface="Courier New"/>
                <a:ea typeface="Courier New"/>
                <a:cs typeface="Courier New"/>
                <a:sym typeface="Courier New"/>
              </a:rPr>
              <a:t>DBsvc</a:t>
            </a:r>
            <a:r>
              <a:rPr i="1" lang="en" sz="2300"/>
              <a:t> </a:t>
            </a:r>
            <a:r>
              <a:rPr lang="en" sz="2300"/>
              <a:t>or </a:t>
            </a:r>
            <a:r>
              <a:rPr i="1" lang="en" sz="1700">
                <a:latin typeface="Courier New"/>
                <a:ea typeface="Courier New"/>
                <a:cs typeface="Courier New"/>
                <a:sym typeface="Courier New"/>
              </a:rPr>
              <a:t>object.identifier</a:t>
            </a:r>
            <a:r>
              <a:rPr lang="en" sz="1700">
                <a:latin typeface="Courier New"/>
                <a:ea typeface="Courier New"/>
                <a:cs typeface="Courier New"/>
                <a:sym typeface="Courier New"/>
              </a:rPr>
              <a:t>@</a:t>
            </a:r>
            <a:r>
              <a:rPr i="1" lang="en" sz="1700">
                <a:latin typeface="Courier New"/>
                <a:ea typeface="Courier New"/>
                <a:cs typeface="Courier New"/>
                <a:sym typeface="Courier New"/>
              </a:rPr>
              <a:t>DBsvc</a:t>
            </a:r>
          </a:p>
          <a:p>
            <a:pPr indent="0" lvl="0" marL="914400" rtl="0">
              <a:spcBef>
                <a:spcPts val="0"/>
              </a:spcBef>
              <a:buNone/>
            </a:pPr>
            <a:r>
              <a:rPr lang="en" sz="2300"/>
              <a:t>If remote routine has parameters, they follow DB name:</a:t>
            </a:r>
            <a:r>
              <a:rPr i="1" lang="en" sz="1700">
                <a:latin typeface="Courier New"/>
                <a:ea typeface="Courier New"/>
                <a:cs typeface="Courier New"/>
                <a:sym typeface="Courier New"/>
              </a:rPr>
              <a:t> object@DBsvc[(parameter_list)]</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x="0" y="0"/>
          <a:ext cx="0" cy="0"/>
          <a:chOff x="0" y="0"/>
          <a:chExt cx="0" cy="0"/>
        </a:xfrm>
      </p:grpSpPr>
      <p:sp>
        <p:nvSpPr>
          <p:cNvPr id="576" name="Shape 57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Assignments</a:t>
            </a:r>
          </a:p>
        </p:txBody>
      </p:sp>
      <p:sp>
        <p:nvSpPr>
          <p:cNvPr id="577" name="Shape 57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pPr>
            <a:r>
              <a:rPr lang="en"/>
              <a:t>Once declared and visible, a value can be placed in the identifier’s storage area, by using:</a:t>
            </a:r>
          </a:p>
          <a:p>
            <a:pPr indent="-228600" lvl="1" marL="914400" rtl="0">
              <a:spcBef>
                <a:spcPts val="0"/>
              </a:spcBef>
              <a:buAutoNum type="alphaLcPeriod"/>
            </a:pPr>
            <a:r>
              <a:rPr lang="en"/>
              <a:t>The assignment statement</a:t>
            </a:r>
          </a:p>
          <a:p>
            <a:pPr indent="0" lvl="0" marL="914400" rtl="0">
              <a:spcBef>
                <a:spcPts val="0"/>
              </a:spcBef>
              <a:buNone/>
            </a:pPr>
            <a:r>
              <a:rPr i="1" lang="en" sz="1800">
                <a:latin typeface="Courier New"/>
                <a:ea typeface="Courier New"/>
                <a:cs typeface="Courier New"/>
                <a:sym typeface="Courier New"/>
              </a:rPr>
              <a:t>identifier </a:t>
            </a:r>
            <a:r>
              <a:rPr b="1" lang="en" sz="1800">
                <a:solidFill>
                  <a:schemeClr val="accent2"/>
                </a:solidFill>
                <a:latin typeface="Courier New"/>
                <a:ea typeface="Courier New"/>
                <a:cs typeface="Courier New"/>
                <a:sym typeface="Courier New"/>
              </a:rPr>
              <a:t>:=</a:t>
            </a:r>
            <a:r>
              <a:rPr lang="en" sz="1800">
                <a:latin typeface="Courier New"/>
                <a:ea typeface="Courier New"/>
                <a:cs typeface="Courier New"/>
                <a:sym typeface="Courier New"/>
              </a:rPr>
              <a:t> </a:t>
            </a:r>
            <a:r>
              <a:rPr i="1" lang="en" sz="1800">
                <a:latin typeface="Courier New"/>
                <a:ea typeface="Courier New"/>
                <a:cs typeface="Courier New"/>
                <a:sym typeface="Courier New"/>
              </a:rPr>
              <a:t>expression</a:t>
            </a:r>
            <a:r>
              <a:rPr lang="en" sz="1800">
                <a:latin typeface="Courier New"/>
                <a:ea typeface="Courier New"/>
                <a:cs typeface="Courier New"/>
                <a:sym typeface="Courier New"/>
              </a:rPr>
              <a:t>;</a:t>
            </a:r>
          </a:p>
          <a:p>
            <a:pPr indent="-228600" lvl="1" marL="914400" rtl="0">
              <a:spcBef>
                <a:spcPts val="0"/>
              </a:spcBef>
              <a:buAutoNum type="alphaLcPeriod"/>
            </a:pPr>
            <a:r>
              <a:rPr lang="en"/>
              <a:t>DML:</a:t>
            </a:r>
          </a:p>
          <a:p>
            <a:pPr indent="0" lvl="0" marL="914400" rtl="0">
              <a:spcBef>
                <a:spcPts val="0"/>
              </a:spcBef>
              <a:buNone/>
            </a:pPr>
            <a:r>
              <a:rPr lang="en" sz="1800">
                <a:latin typeface="Courier New"/>
                <a:ea typeface="Courier New"/>
                <a:cs typeface="Courier New"/>
                <a:sym typeface="Courier New"/>
              </a:rPr>
              <a:t>SELECT...INTO </a:t>
            </a:r>
            <a:r>
              <a:rPr i="1" lang="en" sz="1800">
                <a:latin typeface="Courier New"/>
                <a:ea typeface="Courier New"/>
                <a:cs typeface="Courier New"/>
                <a:sym typeface="Courier New"/>
              </a:rPr>
              <a:t>identifier</a:t>
            </a:r>
          </a:p>
          <a:p>
            <a:pPr indent="0" lvl="0" marL="914400" rtl="0">
              <a:spcBef>
                <a:spcPts val="0"/>
              </a:spcBef>
              <a:buNone/>
            </a:pPr>
            <a:r>
              <a:rPr lang="en" sz="1800">
                <a:latin typeface="Courier New"/>
                <a:ea typeface="Courier New"/>
                <a:cs typeface="Courier New"/>
                <a:sym typeface="Courier New"/>
              </a:rPr>
              <a:t>OPEN...FETCH INTO </a:t>
            </a:r>
            <a:r>
              <a:rPr i="1" lang="en" sz="1800">
                <a:latin typeface="Courier New"/>
                <a:ea typeface="Courier New"/>
                <a:cs typeface="Courier New"/>
                <a:sym typeface="Courier New"/>
              </a:rPr>
              <a:t>identifier</a:t>
            </a:r>
          </a:p>
          <a:p>
            <a:pPr indent="0" lvl="0" marL="914400" rtl="0">
              <a:spcBef>
                <a:spcPts val="0"/>
              </a:spcBef>
              <a:buNone/>
            </a:pPr>
            <a:r>
              <a:rPr lang="en" sz="1800">
                <a:latin typeface="Courier New"/>
                <a:ea typeface="Courier New"/>
                <a:cs typeface="Courier New"/>
                <a:sym typeface="Courier New"/>
              </a:rPr>
              <a:t>EXECUTE IMMEDIATE...INTO </a:t>
            </a:r>
            <a:r>
              <a:rPr i="1" lang="en" sz="1800">
                <a:latin typeface="Courier New"/>
                <a:ea typeface="Courier New"/>
                <a:cs typeface="Courier New"/>
                <a:sym typeface="Courier New"/>
              </a:rPr>
              <a:t>identifier</a:t>
            </a:r>
          </a:p>
          <a:p>
            <a:pPr indent="-228600" lvl="1" marL="914400" rtl="0">
              <a:spcBef>
                <a:spcPts val="0"/>
              </a:spcBef>
              <a:buAutoNum type="alphaLcPeriod"/>
            </a:pPr>
            <a:r>
              <a:rPr lang="en"/>
              <a:t>Passing value into receiving identifier through OUT or IN OUT parameters</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583" name="Shape 583"/>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584" name="Shape 584"/>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chemeClr val="accent2"/>
              </a:buClr>
              <a:buSzPct val="100000"/>
              <a:buChar char="●"/>
            </a:pPr>
            <a:r>
              <a:rPr lang="en" sz="2400">
                <a:solidFill>
                  <a:schemeClr val="accent2"/>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585" name="Shape 585"/>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9" name="Shape 589"/>
        <p:cNvGrpSpPr/>
        <p:nvPr/>
      </p:nvGrpSpPr>
      <p:grpSpPr>
        <a:xfrm>
          <a:off x="0" y="0"/>
          <a:ext cx="0" cy="0"/>
          <a:chOff x="0" y="0"/>
          <a:chExt cx="0" cy="0"/>
        </a:xfrm>
      </p:grpSpPr>
      <p:sp>
        <p:nvSpPr>
          <p:cNvPr id="590" name="Shape 590"/>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Scope &amp; Visibility</a:t>
            </a:r>
          </a:p>
        </p:txBody>
      </p:sp>
      <p:sp>
        <p:nvSpPr>
          <p:cNvPr id="591" name="Shape 591"/>
          <p:cNvSpPr txBox="1"/>
          <p:nvPr>
            <p:ph idx="1" type="body"/>
          </p:nvPr>
        </p:nvSpPr>
        <p:spPr>
          <a:xfrm>
            <a:off x="108900" y="634800"/>
            <a:ext cx="8934599" cy="4247699"/>
          </a:xfrm>
          <a:prstGeom prst="rect">
            <a:avLst/>
          </a:prstGeom>
        </p:spPr>
        <p:txBody>
          <a:bodyPr anchorCtr="0" anchor="t" bIns="91425" lIns="91425" rIns="91425" tIns="91425">
            <a:noAutofit/>
          </a:bodyPr>
          <a:lstStyle/>
          <a:p>
            <a:pPr lvl="0" rtl="0">
              <a:spcBef>
                <a:spcPts val="0"/>
              </a:spcBef>
              <a:buNone/>
            </a:pPr>
            <a:r>
              <a:rPr lang="en"/>
              <a:t>Per the Oracle documentation:</a:t>
            </a:r>
          </a:p>
          <a:p>
            <a:pPr indent="-228600" lvl="0" marL="457200" rtl="0">
              <a:spcBef>
                <a:spcPts val="0"/>
              </a:spcBef>
              <a:buChar char="●"/>
            </a:pPr>
            <a:r>
              <a:rPr lang="en"/>
              <a:t>The scope of an identifier is the region of a PL/SQL unit from which you can reference the identifier.</a:t>
            </a:r>
          </a:p>
          <a:p>
            <a:pPr indent="-228600" lvl="0" marL="457200" rtl="0">
              <a:spcBef>
                <a:spcPts val="0"/>
              </a:spcBef>
              <a:buChar char="●"/>
            </a:pPr>
            <a:r>
              <a:rPr lang="en"/>
              <a:t>The visibility of an identifier is the region of a PL/SQL unit from which you can reference the identifier without qualifying it.</a:t>
            </a:r>
          </a:p>
          <a:p>
            <a:pPr indent="-228600" lvl="1" marL="914400" rtl="0">
              <a:spcBef>
                <a:spcPts val="0"/>
              </a:spcBef>
              <a:buChar char="○"/>
            </a:pPr>
            <a:r>
              <a:rPr lang="en"/>
              <a:t>An identifier is local to the PL/SQL unit that declares it. If that unit has subunits, the identifier is global to them.</a:t>
            </a:r>
          </a:p>
          <a:p>
            <a:pPr lvl="0" rtl="0">
              <a:spcBef>
                <a:spcPts val="0"/>
              </a:spcBef>
              <a:buNone/>
            </a:pPr>
            <a:r>
              <a:rPr lang="en"/>
              <a:t>That’s not confusing at all.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xEl>
                                              <p:pRg end="0" st="0"/>
                                            </p:txEl>
                                          </p:spTgt>
                                        </p:tgtEl>
                                        <p:attrNameLst>
                                          <p:attrName>style.visibility</p:attrName>
                                        </p:attrNameLst>
                                      </p:cBhvr>
                                      <p:to>
                                        <p:strVal val="visible"/>
                                      </p:to>
                                    </p:set>
                                    <p:animEffect filter="fade" transition="in">
                                      <p:cBhvr>
                                        <p:cTn dur="1000"/>
                                        <p:tgtEl>
                                          <p:spTgt spid="5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xEl>
                                              <p:pRg end="1" st="1"/>
                                            </p:txEl>
                                          </p:spTgt>
                                        </p:tgtEl>
                                        <p:attrNameLst>
                                          <p:attrName>style.visibility</p:attrName>
                                        </p:attrNameLst>
                                      </p:cBhvr>
                                      <p:to>
                                        <p:strVal val="visible"/>
                                      </p:to>
                                    </p:set>
                                    <p:animEffect filter="fade" transition="in">
                                      <p:cBhvr>
                                        <p:cTn dur="1000"/>
                                        <p:tgtEl>
                                          <p:spTgt spid="5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xEl>
                                              <p:pRg end="2" st="2"/>
                                            </p:txEl>
                                          </p:spTgt>
                                        </p:tgtEl>
                                        <p:attrNameLst>
                                          <p:attrName>style.visibility</p:attrName>
                                        </p:attrNameLst>
                                      </p:cBhvr>
                                      <p:to>
                                        <p:strVal val="visible"/>
                                      </p:to>
                                    </p:set>
                                    <p:animEffect filter="fade" transition="in">
                                      <p:cBhvr>
                                        <p:cTn dur="1000"/>
                                        <p:tgtEl>
                                          <p:spTgt spid="5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xEl>
                                              <p:pRg end="3" st="3"/>
                                            </p:txEl>
                                          </p:spTgt>
                                        </p:tgtEl>
                                        <p:attrNameLst>
                                          <p:attrName>style.visibility</p:attrName>
                                        </p:attrNameLst>
                                      </p:cBhvr>
                                      <p:to>
                                        <p:strVal val="visible"/>
                                      </p:to>
                                    </p:set>
                                    <p:animEffect filter="fade" transition="in">
                                      <p:cBhvr>
                                        <p:cTn dur="1000"/>
                                        <p:tgtEl>
                                          <p:spTgt spid="5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xEl>
                                              <p:pRg end="4" st="4"/>
                                            </p:txEl>
                                          </p:spTgt>
                                        </p:tgtEl>
                                        <p:attrNameLst>
                                          <p:attrName>style.visibility</p:attrName>
                                        </p:attrNameLst>
                                      </p:cBhvr>
                                      <p:to>
                                        <p:strVal val="visible"/>
                                      </p:to>
                                    </p:set>
                                    <p:animEffect filter="fade" transition="in">
                                      <p:cBhvr>
                                        <p:cTn dur="1000"/>
                                        <p:tgtEl>
                                          <p:spTgt spid="59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a:t>
            </a:r>
          </a:p>
        </p:txBody>
      </p:sp>
      <p:sp>
        <p:nvSpPr>
          <p:cNvPr id="86" name="Shape 86"/>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Based on ADA (and its ancestor Pascal)</a:t>
            </a:r>
          </a:p>
          <a:p>
            <a:pPr indent="-228600" lvl="0" marL="457200" rtl="0">
              <a:spcBef>
                <a:spcPts val="0"/>
              </a:spcBef>
              <a:buChar char="●"/>
            </a:pPr>
            <a:r>
              <a:rPr lang="en"/>
              <a:t>Interpreted 3GL language</a:t>
            </a:r>
          </a:p>
          <a:p>
            <a:pPr indent="-228600" lvl="0" marL="457200">
              <a:spcBef>
                <a:spcPts val="0"/>
              </a:spcBef>
              <a:buChar char="●"/>
            </a:pPr>
            <a:r>
              <a:rPr lang="en"/>
              <a:t>Has Object-Oriented features</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sp>
        <p:nvSpPr>
          <p:cNvPr id="596" name="Shape 596"/>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Scope &amp; Visibility</a:t>
            </a:r>
          </a:p>
        </p:txBody>
      </p:sp>
      <p:sp>
        <p:nvSpPr>
          <p:cNvPr id="597" name="Shape 597"/>
          <p:cNvSpPr txBox="1"/>
          <p:nvPr/>
        </p:nvSpPr>
        <p:spPr>
          <a:xfrm>
            <a:off x="103675" y="634800"/>
            <a:ext cx="8947500" cy="3585000"/>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a:solidFill>
                  <a:srgbClr val="003366"/>
                </a:solidFill>
                <a:latin typeface="Courier New"/>
                <a:ea typeface="Courier New"/>
                <a:cs typeface="Courier New"/>
                <a:sym typeface="Courier New"/>
              </a:rPr>
              <a:t>SET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SERVEROUTPUT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ON</a:t>
            </a:r>
          </a:p>
          <a:p>
            <a:pPr lvl="0" rtl="0">
              <a:lnSpc>
                <a:spcPct val="115000"/>
              </a:lnSpc>
              <a:spcBef>
                <a:spcPts val="0"/>
              </a:spcBef>
              <a:buNone/>
            </a:pPr>
            <a:r>
              <a:rPr b="1" lang="en">
                <a:solidFill>
                  <a:srgbClr val="003366"/>
                </a:solidFill>
                <a:latin typeface="Courier New"/>
                <a:ea typeface="Courier New"/>
                <a:cs typeface="Courier New"/>
                <a:sym typeface="Courier New"/>
              </a:rPr>
              <a:t>DECLARE</a:t>
            </a:r>
          </a:p>
          <a:p>
            <a:pPr lvl="0" rtl="0">
              <a:lnSpc>
                <a:spcPct val="115000"/>
              </a:lnSpc>
              <a:spcBef>
                <a:spcPts val="0"/>
              </a:spcBef>
              <a:buNone/>
            </a:pPr>
            <a:r>
              <a:rPr lang="en">
                <a:solidFill>
                  <a:srgbClr val="000080"/>
                </a:solidFill>
                <a:latin typeface="Courier New"/>
                <a:ea typeface="Courier New"/>
                <a:cs typeface="Courier New"/>
                <a:sym typeface="Courier New"/>
              </a:rPr>
              <a:t>   SEP </a:t>
            </a:r>
            <a:r>
              <a:rPr b="1" lang="en">
                <a:solidFill>
                  <a:srgbClr val="003366"/>
                </a:solidFill>
                <a:latin typeface="Courier New"/>
                <a:ea typeface="Courier New"/>
                <a:cs typeface="Courier New"/>
                <a:sym typeface="Courier New"/>
              </a:rPr>
              <a:t>CONSTANT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1</a:t>
            </a:r>
            <a:r>
              <a:rPr lang="en">
                <a:solidFill>
                  <a:srgbClr val="000080"/>
                </a:solidFill>
                <a:latin typeface="Courier New"/>
                <a:ea typeface="Courier New"/>
                <a:cs typeface="Courier New"/>
                <a:sym typeface="Courier New"/>
              </a:rPr>
              <a:t>) := </a:t>
            </a:r>
            <a:r>
              <a:rPr lang="en">
                <a:solidFill>
                  <a:srgbClr val="FF0000"/>
                </a:solidFill>
                <a:latin typeface="Courier New"/>
                <a:ea typeface="Courier New"/>
                <a:cs typeface="Courier New"/>
                <a:sym typeface="Courier New"/>
              </a:rPr>
              <a:t>'-'</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SUBTYPE</a:t>
            </a:r>
            <a:r>
              <a:rPr lang="en">
                <a:solidFill>
                  <a:srgbClr val="000080"/>
                </a:solidFill>
                <a:latin typeface="Courier New"/>
                <a:ea typeface="Courier New"/>
                <a:cs typeface="Courier New"/>
                <a:sym typeface="Courier New"/>
              </a:rPr>
              <a:t> t_ssn </a:t>
            </a:r>
            <a:r>
              <a:rPr b="1" lang="en">
                <a:solidFill>
                  <a:srgbClr val="003366"/>
                </a:solidFill>
                <a:latin typeface="Courier New"/>
                <a:ea typeface="Courier New"/>
                <a:cs typeface="Courier New"/>
                <a:sym typeface="Courier New"/>
              </a:rPr>
              <a:t>IS</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13</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l_ssn t_ssn;</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PROCEDURE</a:t>
            </a:r>
            <a:r>
              <a:rPr lang="en">
                <a:solidFill>
                  <a:srgbClr val="000080"/>
                </a:solidFill>
                <a:latin typeface="Courier New"/>
                <a:ea typeface="Courier New"/>
                <a:cs typeface="Courier New"/>
                <a:sym typeface="Courier New"/>
              </a:rPr>
              <a:t> print_ssn(i_ssn </a:t>
            </a:r>
            <a:r>
              <a:rPr b="1" lang="en">
                <a:solidFill>
                  <a:srgbClr val="003366"/>
                </a:solidFill>
                <a:latin typeface="Courier New"/>
                <a:ea typeface="Courier New"/>
                <a:cs typeface="Courier New"/>
                <a:sym typeface="Courier New"/>
              </a:rPr>
              <a:t>IN</a:t>
            </a:r>
            <a:r>
              <a:rPr lang="en">
                <a:solidFill>
                  <a:srgbClr val="000080"/>
                </a:solidFill>
                <a:latin typeface="Courier New"/>
                <a:ea typeface="Courier New"/>
                <a:cs typeface="Courier New"/>
                <a:sym typeface="Courier New"/>
              </a:rPr>
              <a:t> t_ssn) </a:t>
            </a:r>
            <a:r>
              <a:rPr b="1" lang="en">
                <a:solidFill>
                  <a:srgbClr val="003366"/>
                </a:solidFill>
                <a:latin typeface="Courier New"/>
                <a:ea typeface="Courier New"/>
                <a:cs typeface="Courier New"/>
                <a:sym typeface="Courier New"/>
              </a:rPr>
              <a:t>IS</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BEGIN</a:t>
            </a:r>
          </a:p>
          <a:p>
            <a:pPr lvl="0" rtl="0">
              <a:lnSpc>
                <a:spcPct val="115000"/>
              </a:lnSpc>
              <a:spcBef>
                <a:spcPts val="0"/>
              </a:spcBef>
              <a:buNone/>
            </a:pPr>
            <a:r>
              <a:rPr lang="en">
                <a:solidFill>
                  <a:srgbClr val="000080"/>
                </a:solidFill>
                <a:latin typeface="Courier New"/>
                <a:ea typeface="Courier New"/>
                <a:cs typeface="Courier New"/>
                <a:sym typeface="Courier New"/>
              </a:rPr>
              <a:t>      pr(</a:t>
            </a:r>
            <a:r>
              <a:rPr lang="en">
                <a:solidFill>
                  <a:srgbClr val="FF0000"/>
                </a:solidFill>
                <a:latin typeface="Courier New"/>
                <a:ea typeface="Courier New"/>
                <a:cs typeface="Courier New"/>
                <a:sym typeface="Courier New"/>
              </a:rPr>
              <a:t>'SSN: '</a:t>
            </a:r>
            <a:r>
              <a:rPr lang="en">
                <a:solidFill>
                  <a:srgbClr val="000080"/>
                </a:solidFill>
                <a:latin typeface="Courier New"/>
                <a:ea typeface="Courier New"/>
                <a:cs typeface="Courier New"/>
                <a:sym typeface="Courier New"/>
              </a:rPr>
              <a:t>||i_ssn); </a:t>
            </a:r>
            <a:r>
              <a:rPr i="1" lang="en">
                <a:solidFill>
                  <a:srgbClr val="339966"/>
                </a:solidFill>
                <a:latin typeface="Courier New"/>
                <a:ea typeface="Courier New"/>
                <a:cs typeface="Courier New"/>
                <a:sym typeface="Courier New"/>
              </a:rPr>
              <a:t>-- preface output</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 print_ssn;</a:t>
            </a:r>
          </a:p>
          <a:p>
            <a:pPr lvl="0" rtl="0">
              <a:lnSpc>
                <a:spcPct val="115000"/>
              </a:lnSpc>
              <a:spcBef>
                <a:spcPts val="0"/>
              </a:spcBef>
              <a:buNone/>
            </a:pPr>
            <a:r>
              <a:rPr b="1" lang="en">
                <a:solidFill>
                  <a:srgbClr val="003366"/>
                </a:solidFill>
                <a:latin typeface="Courier New"/>
                <a:ea typeface="Courier New"/>
                <a:cs typeface="Courier New"/>
                <a:sym typeface="Courier New"/>
              </a:rPr>
              <a:t>BEGIN</a:t>
            </a:r>
          </a:p>
          <a:p>
            <a:pPr lvl="0" rtl="0">
              <a:lnSpc>
                <a:spcPct val="115000"/>
              </a:lnSpc>
              <a:spcBef>
                <a:spcPts val="0"/>
              </a:spcBef>
              <a:buNone/>
            </a:pPr>
            <a:r>
              <a:rPr lang="en">
                <a:solidFill>
                  <a:srgbClr val="000080"/>
                </a:solidFill>
                <a:latin typeface="Courier New"/>
                <a:ea typeface="Courier New"/>
                <a:cs typeface="Courier New"/>
                <a:sym typeface="Courier New"/>
              </a:rPr>
              <a:t>   l_ssn := </a:t>
            </a:r>
            <a:r>
              <a:rPr lang="en">
                <a:solidFill>
                  <a:srgbClr val="FF0000"/>
                </a:solidFill>
                <a:latin typeface="Courier New"/>
                <a:ea typeface="Courier New"/>
                <a:cs typeface="Courier New"/>
                <a:sym typeface="Courier New"/>
              </a:rPr>
              <a:t>'888'</a:t>
            </a:r>
            <a:r>
              <a:rPr lang="en">
                <a:solidFill>
                  <a:srgbClr val="000080"/>
                </a:solidFill>
                <a:latin typeface="Courier New"/>
                <a:ea typeface="Courier New"/>
                <a:cs typeface="Courier New"/>
                <a:sym typeface="Courier New"/>
              </a:rPr>
              <a:t>||SEP||</a:t>
            </a:r>
            <a:r>
              <a:rPr lang="en">
                <a:solidFill>
                  <a:srgbClr val="FF0000"/>
                </a:solidFill>
                <a:latin typeface="Courier New"/>
                <a:ea typeface="Courier New"/>
                <a:cs typeface="Courier New"/>
                <a:sym typeface="Courier New"/>
              </a:rPr>
              <a:t>'55'</a:t>
            </a:r>
            <a:r>
              <a:rPr lang="en">
                <a:solidFill>
                  <a:srgbClr val="000080"/>
                </a:solidFill>
                <a:latin typeface="Courier New"/>
                <a:ea typeface="Courier New"/>
                <a:cs typeface="Courier New"/>
                <a:sym typeface="Courier New"/>
              </a:rPr>
              <a:t>||SEP||</a:t>
            </a:r>
            <a:r>
              <a:rPr lang="en">
                <a:solidFill>
                  <a:srgbClr val="FF0000"/>
                </a:solidFill>
                <a:latin typeface="Courier New"/>
                <a:ea typeface="Courier New"/>
                <a:cs typeface="Courier New"/>
                <a:sym typeface="Courier New"/>
              </a:rPr>
              <a:t>'9999'</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print_ssn(l_ssn);</a:t>
            </a:r>
          </a:p>
          <a:p>
            <a:pPr lvl="0" rtl="0">
              <a:lnSpc>
                <a:spcPct val="115000"/>
              </a:lnSpc>
              <a:spcBef>
                <a:spcPts val="0"/>
              </a:spcBef>
              <a:buNone/>
            </a:pP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a:t>
            </a:r>
          </a:p>
        </p:txBody>
      </p:sp>
      <p:sp>
        <p:nvSpPr>
          <p:cNvPr id="598" name="Shape 598"/>
          <p:cNvSpPr txBox="1"/>
          <p:nvPr/>
        </p:nvSpPr>
        <p:spPr>
          <a:xfrm>
            <a:off x="103675" y="4219800"/>
            <a:ext cx="8947500" cy="7685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SEP, t_ssn and l_ssn are global to and visible within print_ssn(). i_ssn and anything declared w/in print_ssn are local to that inner routine and not visible outside of it.</a:t>
            </a:r>
          </a:p>
          <a:p>
            <a:pPr lvl="0" rtl="0">
              <a:spcBef>
                <a:spcPts val="0"/>
              </a:spcBef>
              <a:buNone/>
            </a:pPr>
            <a:r>
              <a:t/>
            </a:r>
            <a:endParaRPr>
              <a:latin typeface="Courier New"/>
              <a:ea typeface="Courier New"/>
              <a:cs typeface="Courier New"/>
              <a:sym typeface="Courier New"/>
            </a:endParaRPr>
          </a:p>
        </p:txBody>
      </p:sp>
      <p:sp>
        <p:nvSpPr>
          <p:cNvPr id="599" name="Shape 599"/>
          <p:cNvSpPr/>
          <p:nvPr/>
        </p:nvSpPr>
        <p:spPr>
          <a:xfrm>
            <a:off x="4921550" y="2029250"/>
            <a:ext cx="185100" cy="843599"/>
          </a:xfrm>
          <a:prstGeom prst="rightBrace">
            <a:avLst>
              <a:gd fmla="val 8333"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0" name="Shape 600"/>
          <p:cNvSpPr/>
          <p:nvPr/>
        </p:nvSpPr>
        <p:spPr>
          <a:xfrm>
            <a:off x="5358175" y="1178175"/>
            <a:ext cx="310800" cy="2499899"/>
          </a:xfrm>
          <a:prstGeom prst="rightBrace">
            <a:avLst>
              <a:gd fmla="val 8333" name="adj1"/>
              <a:gd fmla="val 18057"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1" name="Shape 601"/>
          <p:cNvSpPr txBox="1"/>
          <p:nvPr/>
        </p:nvSpPr>
        <p:spPr>
          <a:xfrm>
            <a:off x="5668975" y="2225300"/>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Scope of i_ssn</a:t>
            </a:r>
          </a:p>
        </p:txBody>
      </p:sp>
      <p:sp>
        <p:nvSpPr>
          <p:cNvPr id="602" name="Shape 602"/>
          <p:cNvSpPr txBox="1"/>
          <p:nvPr/>
        </p:nvSpPr>
        <p:spPr>
          <a:xfrm>
            <a:off x="5668975" y="1362325"/>
            <a:ext cx="2878799" cy="5634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Scope of SEP, t_ssn, l_ssn and print_ssn() identifiers</a:t>
            </a:r>
          </a:p>
        </p:txBody>
      </p:sp>
      <p:cxnSp>
        <p:nvCxnSpPr>
          <p:cNvPr id="603" name="Shape 603"/>
          <p:cNvCxnSpPr>
            <a:endCxn id="599" idx="1"/>
          </p:cNvCxnSpPr>
          <p:nvPr/>
        </p:nvCxnSpPr>
        <p:spPr>
          <a:xfrm rot="10800000">
            <a:off x="5106650" y="2451049"/>
            <a:ext cx="532800" cy="7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7" name="Shape 607"/>
        <p:cNvGrpSpPr/>
        <p:nvPr/>
      </p:nvGrpSpPr>
      <p:grpSpPr>
        <a:xfrm>
          <a:off x="0" y="0"/>
          <a:ext cx="0" cy="0"/>
          <a:chOff x="0" y="0"/>
          <a:chExt cx="0" cy="0"/>
        </a:xfrm>
      </p:grpSpPr>
      <p:sp>
        <p:nvSpPr>
          <p:cNvPr id="608" name="Shape 60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Scope &amp; Visibility</a:t>
            </a:r>
          </a:p>
        </p:txBody>
      </p:sp>
      <p:sp>
        <p:nvSpPr>
          <p:cNvPr id="609" name="Shape 60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I like to think of </a:t>
            </a:r>
            <a:r>
              <a:rPr b="1" lang="en"/>
              <a:t>Scope</a:t>
            </a:r>
            <a:r>
              <a:rPr lang="en"/>
              <a:t> as where an identifier “lives”, or its “territory” and </a:t>
            </a:r>
            <a:r>
              <a:rPr b="1" lang="en"/>
              <a:t>Visibility</a:t>
            </a:r>
            <a:r>
              <a:rPr lang="en"/>
              <a:t> as whether an identifier can be “seen.”</a:t>
            </a:r>
          </a:p>
          <a:p>
            <a:pPr indent="-228600" lvl="0" marL="457200" rtl="0">
              <a:spcBef>
                <a:spcPts val="0"/>
              </a:spcBef>
            </a:pPr>
            <a:r>
              <a:rPr lang="en"/>
              <a:t>You can avoid most scope and visibility traps if you:</a:t>
            </a:r>
          </a:p>
          <a:p>
            <a:pPr indent="-228600" lvl="1" marL="914400" rtl="0">
              <a:spcBef>
                <a:spcPts val="0"/>
              </a:spcBef>
            </a:pPr>
            <a:r>
              <a:rPr lang="en"/>
              <a:t>Give variables and constants descriptive names</a:t>
            </a:r>
          </a:p>
          <a:p>
            <a:pPr indent="-228600" lvl="1" marL="914400" rtl="0">
              <a:spcBef>
                <a:spcPts val="0"/>
              </a:spcBef>
            </a:pPr>
            <a:r>
              <a:rPr lang="en"/>
              <a:t>Avoid subprogram nesting</a:t>
            </a:r>
          </a:p>
          <a:p>
            <a:pPr indent="-228600" lvl="1" marL="914400" rtl="0">
              <a:spcBef>
                <a:spcPts val="0"/>
              </a:spcBef>
            </a:pPr>
            <a:r>
              <a:rPr lang="en"/>
              <a:t>Avoid global variables. Use parameters instead.</a:t>
            </a:r>
          </a:p>
          <a:p>
            <a:pPr lvl="0" rt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animEffect filter="fade" transition="in">
                                      <p:cBhvr>
                                        <p:cTn dur="1000"/>
                                        <p:tgtEl>
                                          <p:spTgt spid="6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animEffect filter="fade" transition="in">
                                      <p:cBhvr>
                                        <p:cTn dur="1000"/>
                                        <p:tgtEl>
                                          <p:spTgt spid="6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2" st="2"/>
                                            </p:txEl>
                                          </p:spTgt>
                                        </p:tgtEl>
                                        <p:attrNameLst>
                                          <p:attrName>style.visibility</p:attrName>
                                        </p:attrNameLst>
                                      </p:cBhvr>
                                      <p:to>
                                        <p:strVal val="visible"/>
                                      </p:to>
                                    </p:set>
                                    <p:animEffect filter="fade" transition="in">
                                      <p:cBhvr>
                                        <p:cTn dur="1000"/>
                                        <p:tgtEl>
                                          <p:spTgt spid="6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3" st="3"/>
                                            </p:txEl>
                                          </p:spTgt>
                                        </p:tgtEl>
                                        <p:attrNameLst>
                                          <p:attrName>style.visibility</p:attrName>
                                        </p:attrNameLst>
                                      </p:cBhvr>
                                      <p:to>
                                        <p:strVal val="visible"/>
                                      </p:to>
                                    </p:set>
                                    <p:animEffect filter="fade" transition="in">
                                      <p:cBhvr>
                                        <p:cTn dur="1000"/>
                                        <p:tgtEl>
                                          <p:spTgt spid="6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4" st="4"/>
                                            </p:txEl>
                                          </p:spTgt>
                                        </p:tgtEl>
                                        <p:attrNameLst>
                                          <p:attrName>style.visibility</p:attrName>
                                        </p:attrNameLst>
                                      </p:cBhvr>
                                      <p:to>
                                        <p:strVal val="visible"/>
                                      </p:to>
                                    </p:set>
                                    <p:animEffect filter="fade" transition="in">
                                      <p:cBhvr>
                                        <p:cTn dur="1000"/>
                                        <p:tgtEl>
                                          <p:spTgt spid="6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5" st="5"/>
                                            </p:txEl>
                                          </p:spTgt>
                                        </p:tgtEl>
                                        <p:attrNameLst>
                                          <p:attrName>style.visibility</p:attrName>
                                        </p:attrNameLst>
                                      </p:cBhvr>
                                      <p:to>
                                        <p:strVal val="visible"/>
                                      </p:to>
                                    </p:set>
                                    <p:animEffect filter="fade" transition="in">
                                      <p:cBhvr>
                                        <p:cTn dur="1000"/>
                                        <p:tgtEl>
                                          <p:spTgt spid="60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3" name="Shape 613"/>
        <p:cNvGrpSpPr/>
        <p:nvPr/>
      </p:nvGrpSpPr>
      <p:grpSpPr>
        <a:xfrm>
          <a:off x="0" y="0"/>
          <a:ext cx="0" cy="0"/>
          <a:chOff x="0" y="0"/>
          <a:chExt cx="0" cy="0"/>
        </a:xfrm>
      </p:grpSpPr>
      <p:sp>
        <p:nvSpPr>
          <p:cNvPr id="614" name="Shape 61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Fundamentals: Tying it all Together</a:t>
            </a:r>
          </a:p>
        </p:txBody>
      </p:sp>
      <p:sp>
        <p:nvSpPr>
          <p:cNvPr id="615" name="Shape 615"/>
          <p:cNvSpPr txBox="1"/>
          <p:nvPr/>
        </p:nvSpPr>
        <p:spPr>
          <a:xfrm>
            <a:off x="103675" y="634800"/>
            <a:ext cx="8947500" cy="3585000"/>
          </a:xfrm>
          <a:prstGeom prst="rect">
            <a:avLst/>
          </a:prstGeom>
          <a:solidFill>
            <a:srgbClr val="FFF2CC"/>
          </a:solidFill>
          <a:ln>
            <a:noFill/>
          </a:ln>
        </p:spPr>
        <p:txBody>
          <a:bodyPr anchorCtr="0" anchor="t" bIns="91425" lIns="91425" rIns="91425" tIns="91425">
            <a:noAutofit/>
          </a:bodyPr>
          <a:lstStyle/>
          <a:p>
            <a:pPr lvl="0" rtl="0">
              <a:lnSpc>
                <a:spcPct val="115000"/>
              </a:lnSpc>
              <a:spcBef>
                <a:spcPts val="0"/>
              </a:spcBef>
              <a:buNone/>
            </a:pPr>
            <a:r>
              <a:rPr b="1" lang="en">
                <a:solidFill>
                  <a:srgbClr val="003366"/>
                </a:solidFill>
                <a:latin typeface="Courier New"/>
                <a:ea typeface="Courier New"/>
                <a:cs typeface="Courier New"/>
                <a:sym typeface="Courier New"/>
              </a:rPr>
              <a:t>SET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SERVEROUTPUT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ON</a:t>
            </a:r>
          </a:p>
          <a:p>
            <a:pPr lvl="0" rtl="0">
              <a:lnSpc>
                <a:spcPct val="115000"/>
              </a:lnSpc>
              <a:spcBef>
                <a:spcPts val="0"/>
              </a:spcBef>
              <a:buNone/>
            </a:pPr>
            <a:r>
              <a:rPr b="1" lang="en">
                <a:solidFill>
                  <a:srgbClr val="003366"/>
                </a:solidFill>
                <a:latin typeface="Courier New"/>
                <a:ea typeface="Courier New"/>
                <a:cs typeface="Courier New"/>
                <a:sym typeface="Courier New"/>
              </a:rPr>
              <a:t>DECLARE</a:t>
            </a:r>
          </a:p>
          <a:p>
            <a:pPr lvl="0" rtl="0">
              <a:lnSpc>
                <a:spcPct val="115000"/>
              </a:lnSpc>
              <a:spcBef>
                <a:spcPts val="0"/>
              </a:spcBef>
              <a:buNone/>
            </a:pPr>
            <a:r>
              <a:rPr lang="en">
                <a:solidFill>
                  <a:srgbClr val="000080"/>
                </a:solidFill>
                <a:latin typeface="Courier New"/>
                <a:ea typeface="Courier New"/>
                <a:cs typeface="Courier New"/>
                <a:sym typeface="Courier New"/>
              </a:rPr>
              <a:t>   SEP </a:t>
            </a:r>
            <a:r>
              <a:rPr b="1" lang="en">
                <a:solidFill>
                  <a:srgbClr val="003366"/>
                </a:solidFill>
                <a:latin typeface="Courier New"/>
                <a:ea typeface="Courier New"/>
                <a:cs typeface="Courier New"/>
                <a:sym typeface="Courier New"/>
              </a:rPr>
              <a:t>CONSTANT</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1</a:t>
            </a:r>
            <a:r>
              <a:rPr lang="en">
                <a:solidFill>
                  <a:srgbClr val="000080"/>
                </a:solidFill>
                <a:latin typeface="Courier New"/>
                <a:ea typeface="Courier New"/>
                <a:cs typeface="Courier New"/>
                <a:sym typeface="Courier New"/>
              </a:rPr>
              <a:t>) := </a:t>
            </a:r>
            <a:r>
              <a:rPr lang="en">
                <a:solidFill>
                  <a:srgbClr val="FF0000"/>
                </a:solidFill>
                <a:latin typeface="Courier New"/>
                <a:ea typeface="Courier New"/>
                <a:cs typeface="Courier New"/>
                <a:sym typeface="Courier New"/>
              </a:rPr>
              <a:t>'-'</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SUBTYPE</a:t>
            </a:r>
            <a:r>
              <a:rPr lang="en">
                <a:solidFill>
                  <a:srgbClr val="000080"/>
                </a:solidFill>
                <a:latin typeface="Courier New"/>
                <a:ea typeface="Courier New"/>
                <a:cs typeface="Courier New"/>
                <a:sym typeface="Courier New"/>
              </a:rPr>
              <a:t> t_ssn </a:t>
            </a:r>
            <a:r>
              <a:rPr b="1" lang="en">
                <a:solidFill>
                  <a:srgbClr val="003366"/>
                </a:solidFill>
                <a:latin typeface="Courier New"/>
                <a:ea typeface="Courier New"/>
                <a:cs typeface="Courier New"/>
                <a:sym typeface="Courier New"/>
              </a:rPr>
              <a:t>IS</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VARCHAR2</a:t>
            </a:r>
            <a:r>
              <a:rPr lang="en">
                <a:solidFill>
                  <a:srgbClr val="000080"/>
                </a:solidFill>
                <a:latin typeface="Courier New"/>
                <a:ea typeface="Courier New"/>
                <a:cs typeface="Courier New"/>
                <a:sym typeface="Courier New"/>
              </a:rPr>
              <a:t>(</a:t>
            </a:r>
            <a:r>
              <a:rPr lang="en">
                <a:solidFill>
                  <a:srgbClr val="0000FF"/>
                </a:solidFill>
                <a:latin typeface="Courier New"/>
                <a:ea typeface="Courier New"/>
                <a:cs typeface="Courier New"/>
                <a:sym typeface="Courier New"/>
              </a:rPr>
              <a:t>13</a:t>
            </a: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CHAR</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l_ssn t_ssn;</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PROCEDURE</a:t>
            </a:r>
            <a:r>
              <a:rPr lang="en">
                <a:solidFill>
                  <a:srgbClr val="000080"/>
                </a:solidFill>
                <a:latin typeface="Courier New"/>
                <a:ea typeface="Courier New"/>
                <a:cs typeface="Courier New"/>
                <a:sym typeface="Courier New"/>
              </a:rPr>
              <a:t> print_ssn(i_ssn </a:t>
            </a:r>
            <a:r>
              <a:rPr b="1" lang="en">
                <a:solidFill>
                  <a:srgbClr val="003366"/>
                </a:solidFill>
                <a:latin typeface="Courier New"/>
                <a:ea typeface="Courier New"/>
                <a:cs typeface="Courier New"/>
                <a:sym typeface="Courier New"/>
              </a:rPr>
              <a:t>IN</a:t>
            </a:r>
            <a:r>
              <a:rPr lang="en">
                <a:solidFill>
                  <a:srgbClr val="000080"/>
                </a:solidFill>
                <a:latin typeface="Courier New"/>
                <a:ea typeface="Courier New"/>
                <a:cs typeface="Courier New"/>
                <a:sym typeface="Courier New"/>
              </a:rPr>
              <a:t> t_ssn) </a:t>
            </a:r>
            <a:r>
              <a:rPr b="1" lang="en">
                <a:solidFill>
                  <a:srgbClr val="003366"/>
                </a:solidFill>
                <a:latin typeface="Courier New"/>
                <a:ea typeface="Courier New"/>
                <a:cs typeface="Courier New"/>
                <a:sym typeface="Courier New"/>
              </a:rPr>
              <a:t>IS</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BEGIN</a:t>
            </a:r>
          </a:p>
          <a:p>
            <a:pPr lvl="0" rtl="0">
              <a:lnSpc>
                <a:spcPct val="115000"/>
              </a:lnSpc>
              <a:spcBef>
                <a:spcPts val="0"/>
              </a:spcBef>
              <a:buNone/>
            </a:pPr>
            <a:r>
              <a:rPr lang="en">
                <a:solidFill>
                  <a:srgbClr val="000080"/>
                </a:solidFill>
                <a:latin typeface="Courier New"/>
                <a:ea typeface="Courier New"/>
                <a:cs typeface="Courier New"/>
                <a:sym typeface="Courier New"/>
              </a:rPr>
              <a:t>      pr(</a:t>
            </a:r>
            <a:r>
              <a:rPr lang="en">
                <a:solidFill>
                  <a:srgbClr val="FF0000"/>
                </a:solidFill>
                <a:latin typeface="Courier New"/>
                <a:ea typeface="Courier New"/>
                <a:cs typeface="Courier New"/>
                <a:sym typeface="Courier New"/>
              </a:rPr>
              <a:t>'SSN: '</a:t>
            </a:r>
            <a:r>
              <a:rPr lang="en">
                <a:solidFill>
                  <a:srgbClr val="000080"/>
                </a:solidFill>
                <a:latin typeface="Courier New"/>
                <a:ea typeface="Courier New"/>
                <a:cs typeface="Courier New"/>
                <a:sym typeface="Courier New"/>
              </a:rPr>
              <a:t>||i_ssn); </a:t>
            </a:r>
            <a:r>
              <a:rPr i="1" lang="en">
                <a:solidFill>
                  <a:srgbClr val="339966"/>
                </a:solidFill>
                <a:latin typeface="Courier New"/>
                <a:ea typeface="Courier New"/>
                <a:cs typeface="Courier New"/>
                <a:sym typeface="Courier New"/>
              </a:rPr>
              <a:t>-- preface output</a:t>
            </a:r>
          </a:p>
          <a:p>
            <a:pPr lvl="0" rtl="0">
              <a:lnSpc>
                <a:spcPct val="115000"/>
              </a:lnSpc>
              <a:spcBef>
                <a:spcPts val="0"/>
              </a:spcBef>
              <a:buNone/>
            </a:pPr>
            <a:r>
              <a:rPr lang="en">
                <a:solidFill>
                  <a:srgbClr val="000080"/>
                </a:solidFill>
                <a:latin typeface="Courier New"/>
                <a:ea typeface="Courier New"/>
                <a:cs typeface="Courier New"/>
                <a:sym typeface="Courier New"/>
              </a:rPr>
              <a:t>   </a:t>
            </a: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 print_ssn;</a:t>
            </a:r>
          </a:p>
          <a:p>
            <a:pPr lvl="0" rtl="0">
              <a:lnSpc>
                <a:spcPct val="115000"/>
              </a:lnSpc>
              <a:spcBef>
                <a:spcPts val="0"/>
              </a:spcBef>
              <a:buNone/>
            </a:pPr>
            <a:r>
              <a:rPr b="1" lang="en">
                <a:solidFill>
                  <a:srgbClr val="003366"/>
                </a:solidFill>
                <a:latin typeface="Courier New"/>
                <a:ea typeface="Courier New"/>
                <a:cs typeface="Courier New"/>
                <a:sym typeface="Courier New"/>
              </a:rPr>
              <a:t>BEGIN</a:t>
            </a:r>
          </a:p>
          <a:p>
            <a:pPr lvl="0" rtl="0">
              <a:lnSpc>
                <a:spcPct val="115000"/>
              </a:lnSpc>
              <a:spcBef>
                <a:spcPts val="0"/>
              </a:spcBef>
              <a:buNone/>
            </a:pPr>
            <a:r>
              <a:rPr lang="en">
                <a:solidFill>
                  <a:srgbClr val="000080"/>
                </a:solidFill>
                <a:latin typeface="Courier New"/>
                <a:ea typeface="Courier New"/>
                <a:cs typeface="Courier New"/>
                <a:sym typeface="Courier New"/>
              </a:rPr>
              <a:t>   l_ssn := </a:t>
            </a:r>
            <a:r>
              <a:rPr lang="en">
                <a:solidFill>
                  <a:srgbClr val="FF0000"/>
                </a:solidFill>
                <a:latin typeface="Courier New"/>
                <a:ea typeface="Courier New"/>
                <a:cs typeface="Courier New"/>
                <a:sym typeface="Courier New"/>
              </a:rPr>
              <a:t>'888'</a:t>
            </a:r>
            <a:r>
              <a:rPr lang="en">
                <a:solidFill>
                  <a:srgbClr val="000080"/>
                </a:solidFill>
                <a:latin typeface="Courier New"/>
                <a:ea typeface="Courier New"/>
                <a:cs typeface="Courier New"/>
                <a:sym typeface="Courier New"/>
              </a:rPr>
              <a:t>||SEP||</a:t>
            </a:r>
            <a:r>
              <a:rPr lang="en">
                <a:solidFill>
                  <a:srgbClr val="FF0000"/>
                </a:solidFill>
                <a:latin typeface="Courier New"/>
                <a:ea typeface="Courier New"/>
                <a:cs typeface="Courier New"/>
                <a:sym typeface="Courier New"/>
              </a:rPr>
              <a:t>'55'</a:t>
            </a:r>
            <a:r>
              <a:rPr lang="en">
                <a:solidFill>
                  <a:srgbClr val="000080"/>
                </a:solidFill>
                <a:latin typeface="Courier New"/>
                <a:ea typeface="Courier New"/>
                <a:cs typeface="Courier New"/>
                <a:sym typeface="Courier New"/>
              </a:rPr>
              <a:t>||SEP||</a:t>
            </a:r>
            <a:r>
              <a:rPr lang="en">
                <a:solidFill>
                  <a:srgbClr val="FF0000"/>
                </a:solidFill>
                <a:latin typeface="Courier New"/>
                <a:ea typeface="Courier New"/>
                <a:cs typeface="Courier New"/>
                <a:sym typeface="Courier New"/>
              </a:rPr>
              <a:t>'9999'</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   print_ssn(l_ssn);</a:t>
            </a:r>
          </a:p>
          <a:p>
            <a:pPr lvl="0" rtl="0">
              <a:lnSpc>
                <a:spcPct val="115000"/>
              </a:lnSpc>
              <a:spcBef>
                <a:spcPts val="0"/>
              </a:spcBef>
              <a:buNone/>
            </a:pPr>
            <a:r>
              <a:rPr b="1" lang="en">
                <a:solidFill>
                  <a:srgbClr val="003366"/>
                </a:solidFill>
                <a:latin typeface="Courier New"/>
                <a:ea typeface="Courier New"/>
                <a:cs typeface="Courier New"/>
                <a:sym typeface="Courier New"/>
              </a:rPr>
              <a:t>END</a:t>
            </a:r>
            <a:r>
              <a:rPr lang="en">
                <a:solidFill>
                  <a:srgbClr val="000080"/>
                </a:solidFill>
                <a:latin typeface="Courier New"/>
                <a:ea typeface="Courier New"/>
                <a:cs typeface="Courier New"/>
                <a:sym typeface="Courier New"/>
              </a:rPr>
              <a:t>;</a:t>
            </a:r>
          </a:p>
          <a:p>
            <a:pPr lvl="0" rtl="0">
              <a:lnSpc>
                <a:spcPct val="115000"/>
              </a:lnSpc>
              <a:spcBef>
                <a:spcPts val="0"/>
              </a:spcBef>
              <a:buNone/>
            </a:pPr>
            <a:r>
              <a:rPr lang="en">
                <a:solidFill>
                  <a:srgbClr val="000080"/>
                </a:solidFill>
                <a:latin typeface="Courier New"/>
                <a:ea typeface="Courier New"/>
                <a:cs typeface="Courier New"/>
                <a:sym typeface="Courier New"/>
              </a:rPr>
              <a:t>/</a:t>
            </a:r>
          </a:p>
        </p:txBody>
      </p:sp>
      <p:sp>
        <p:nvSpPr>
          <p:cNvPr id="616" name="Shape 616"/>
          <p:cNvSpPr txBox="1"/>
          <p:nvPr/>
        </p:nvSpPr>
        <p:spPr>
          <a:xfrm>
            <a:off x="103675" y="4219800"/>
            <a:ext cx="8947500" cy="768599"/>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Font typeface="Arial"/>
              <a:buNone/>
            </a:pPr>
            <a:r>
              <a:rPr lang="en">
                <a:latin typeface="Courier New"/>
                <a:ea typeface="Courier New"/>
                <a:cs typeface="Courier New"/>
                <a:sym typeface="Courier New"/>
              </a:rPr>
              <a:t>SQL&gt; </a:t>
            </a:r>
          </a:p>
          <a:p>
            <a:pPr lvl="0" rtl="0">
              <a:spcBef>
                <a:spcPts val="0"/>
              </a:spcBef>
              <a:buNone/>
            </a:pPr>
            <a:r>
              <a:rPr lang="en">
                <a:latin typeface="Courier New"/>
                <a:ea typeface="Courier New"/>
                <a:cs typeface="Courier New"/>
                <a:sym typeface="Courier New"/>
              </a:rPr>
              <a:t>SSN: 888-55-9999</a:t>
            </a:r>
          </a:p>
          <a:p>
            <a:pPr lvl="0" rtl="0">
              <a:spcBef>
                <a:spcPts val="0"/>
              </a:spcBef>
              <a:buNone/>
            </a:pPr>
            <a:r>
              <a:t/>
            </a:r>
            <a:endParaRPr>
              <a:latin typeface="Courier New"/>
              <a:ea typeface="Courier New"/>
              <a:cs typeface="Courier New"/>
              <a:sym typeface="Courier New"/>
            </a:endParaRPr>
          </a:p>
        </p:txBody>
      </p:sp>
      <p:sp>
        <p:nvSpPr>
          <p:cNvPr id="617" name="Shape 617"/>
          <p:cNvSpPr txBox="1"/>
          <p:nvPr/>
        </p:nvSpPr>
        <p:spPr>
          <a:xfrm>
            <a:off x="5565400" y="1759950"/>
            <a:ext cx="2878799" cy="451499"/>
          </a:xfrm>
          <a:prstGeom prst="rect">
            <a:avLst/>
          </a:prstGeom>
          <a:solidFill>
            <a:srgbClr val="D9EAD3"/>
          </a:solidFill>
          <a:ln>
            <a:noFill/>
          </a:ln>
        </p:spPr>
        <p:txBody>
          <a:bodyPr anchorCtr="0" anchor="t" bIns="91425" lIns="91425" rIns="91425" tIns="91425">
            <a:noAutofit/>
          </a:bodyPr>
          <a:lstStyle/>
          <a:p>
            <a:pPr lvl="0">
              <a:spcBef>
                <a:spcPts val="0"/>
              </a:spcBef>
              <a:buNone/>
            </a:pPr>
            <a:r>
              <a:rPr lang="en"/>
              <a:t>Declarations</a:t>
            </a:r>
          </a:p>
        </p:txBody>
      </p:sp>
      <p:sp>
        <p:nvSpPr>
          <p:cNvPr id="618" name="Shape 618"/>
          <p:cNvSpPr txBox="1"/>
          <p:nvPr/>
        </p:nvSpPr>
        <p:spPr>
          <a:xfrm>
            <a:off x="5565400" y="3732425"/>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References</a:t>
            </a:r>
          </a:p>
        </p:txBody>
      </p:sp>
      <p:sp>
        <p:nvSpPr>
          <p:cNvPr id="619" name="Shape 619"/>
          <p:cNvSpPr txBox="1"/>
          <p:nvPr/>
        </p:nvSpPr>
        <p:spPr>
          <a:xfrm>
            <a:off x="5565400" y="2252850"/>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Assignments</a:t>
            </a:r>
          </a:p>
        </p:txBody>
      </p:sp>
      <p:sp>
        <p:nvSpPr>
          <p:cNvPr id="620" name="Shape 620"/>
          <p:cNvSpPr txBox="1"/>
          <p:nvPr/>
        </p:nvSpPr>
        <p:spPr>
          <a:xfrm>
            <a:off x="5565400" y="1267050"/>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Variables</a:t>
            </a:r>
          </a:p>
        </p:txBody>
      </p:sp>
      <p:sp>
        <p:nvSpPr>
          <p:cNvPr id="621" name="Shape 621"/>
          <p:cNvSpPr txBox="1"/>
          <p:nvPr/>
        </p:nvSpPr>
        <p:spPr>
          <a:xfrm>
            <a:off x="5565400" y="773275"/>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Constant</a:t>
            </a:r>
          </a:p>
        </p:txBody>
      </p:sp>
      <p:sp>
        <p:nvSpPr>
          <p:cNvPr id="622" name="Shape 622"/>
          <p:cNvSpPr txBox="1"/>
          <p:nvPr/>
        </p:nvSpPr>
        <p:spPr>
          <a:xfrm>
            <a:off x="5565400" y="3239312"/>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Literals</a:t>
            </a:r>
          </a:p>
        </p:txBody>
      </p:sp>
      <p:sp>
        <p:nvSpPr>
          <p:cNvPr id="623" name="Shape 623"/>
          <p:cNvSpPr txBox="1"/>
          <p:nvPr/>
        </p:nvSpPr>
        <p:spPr>
          <a:xfrm>
            <a:off x="5565400" y="2746187"/>
            <a:ext cx="2878799" cy="451499"/>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a:t>Comments</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7" name="Shape 627"/>
        <p:cNvGrpSpPr/>
        <p:nvPr/>
      </p:nvGrpSpPr>
      <p:grpSpPr>
        <a:xfrm>
          <a:off x="0" y="0"/>
          <a:ext cx="0" cy="0"/>
          <a:chOff x="0" y="0"/>
          <a:chExt cx="0" cy="0"/>
        </a:xfrm>
      </p:grpSpPr>
      <p:sp>
        <p:nvSpPr>
          <p:cNvPr id="628" name="Shape 628"/>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629" name="Shape 629"/>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630" name="Shape 630"/>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chemeClr val="accent2"/>
              </a:buClr>
              <a:buSzPct val="100000"/>
              <a:buChar char="●"/>
            </a:pPr>
            <a:r>
              <a:rPr lang="en" sz="2400">
                <a:solidFill>
                  <a:schemeClr val="accent2"/>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631" name="Shape 631"/>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Expressions</a:t>
            </a:r>
          </a:p>
        </p:txBody>
      </p:sp>
      <p:sp>
        <p:nvSpPr>
          <p:cNvPr id="637" name="Shape 637"/>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An expression returns a single value.</a:t>
            </a:r>
          </a:p>
          <a:p>
            <a:pPr indent="-381000" lvl="0" marL="457200" rtl="0">
              <a:spcBef>
                <a:spcPts val="0"/>
              </a:spcBef>
              <a:buSzPct val="100000"/>
              <a:buChar char="●"/>
            </a:pPr>
            <a:r>
              <a:rPr lang="en" sz="2400"/>
              <a:t>An expression can be a...</a:t>
            </a:r>
          </a:p>
          <a:p>
            <a:pPr indent="-355600" lvl="1" marL="914400" rtl="0">
              <a:spcBef>
                <a:spcPts val="0"/>
              </a:spcBef>
              <a:buSzPct val="100000"/>
              <a:buChar char="○"/>
            </a:pPr>
            <a:r>
              <a:rPr lang="en" sz="2000"/>
              <a:t>Constant or variable</a:t>
            </a:r>
          </a:p>
          <a:p>
            <a:pPr indent="-355600" lvl="1" marL="914400" rtl="0">
              <a:spcBef>
                <a:spcPts val="0"/>
              </a:spcBef>
              <a:buSzPct val="100000"/>
              <a:buChar char="○"/>
            </a:pPr>
            <a:r>
              <a:rPr lang="en" sz="2000"/>
              <a:t>Unary operator and operand</a:t>
            </a:r>
          </a:p>
          <a:p>
            <a:pPr indent="-355600" lvl="1" marL="914400" rtl="0">
              <a:spcBef>
                <a:spcPts val="0"/>
              </a:spcBef>
              <a:buSzPct val="100000"/>
              <a:buChar char="○"/>
            </a:pPr>
            <a:r>
              <a:rPr lang="en" sz="2000"/>
              <a:t>Binary operator and two operands</a:t>
            </a:r>
          </a:p>
          <a:p>
            <a:pPr indent="-381000" lvl="0" marL="457200" rtl="0">
              <a:spcBef>
                <a:spcPts val="0"/>
              </a:spcBef>
              <a:buSzPct val="100000"/>
              <a:buChar char="●"/>
            </a:pPr>
            <a:r>
              <a:rPr lang="en" sz="2400"/>
              <a:t>To understand expressions better, we will look at</a:t>
            </a:r>
          </a:p>
          <a:p>
            <a:pPr indent="-355600" lvl="1" marL="914400" rtl="0">
              <a:spcBef>
                <a:spcPts val="0"/>
              </a:spcBef>
              <a:buSzPct val="100000"/>
              <a:buChar char="○"/>
            </a:pPr>
            <a:r>
              <a:rPr lang="en" sz="2000"/>
              <a:t>Operators</a:t>
            </a:r>
          </a:p>
          <a:p>
            <a:pPr indent="-355600" lvl="1" marL="914400" rtl="0">
              <a:spcBef>
                <a:spcPts val="0"/>
              </a:spcBef>
              <a:buSzPct val="100000"/>
              <a:buChar char="○"/>
            </a:pPr>
            <a:r>
              <a:rPr lang="en" sz="2000"/>
              <a:t>Collection methods and Cursor attributes</a:t>
            </a:r>
          </a:p>
          <a:p>
            <a:pPr indent="-355600" lvl="1" marL="914400" rtl="0">
              <a:spcBef>
                <a:spcPts val="0"/>
              </a:spcBef>
              <a:buSzPct val="100000"/>
              <a:buChar char="○"/>
            </a:pPr>
            <a:r>
              <a:rPr lang="en" sz="2000"/>
              <a:t>Short-circuit evaluation</a:t>
            </a:r>
          </a:p>
          <a:p>
            <a:pPr indent="-355600" lvl="1" marL="914400" rtl="0">
              <a:spcBef>
                <a:spcPts val="0"/>
              </a:spcBef>
              <a:buSzPct val="100000"/>
              <a:buChar char="○"/>
            </a:pPr>
            <a:r>
              <a:rPr lang="en" sz="2000"/>
              <a:t>Boolean expressions</a:t>
            </a:r>
          </a:p>
          <a:p>
            <a:pPr indent="-355600" lvl="1" marL="914400" rtl="0">
              <a:spcBef>
                <a:spcPts val="0"/>
              </a:spcBef>
              <a:buSzPct val="100000"/>
              <a:buChar char="○"/>
            </a:pPr>
            <a:r>
              <a:rPr lang="en" sz="2000"/>
              <a:t>CASE expressions</a:t>
            </a:r>
          </a:p>
          <a:p>
            <a:pPr indent="-355600" lvl="1" marL="914400" rtl="0">
              <a:spcBef>
                <a:spcPts val="0"/>
              </a:spcBef>
              <a:buSzPct val="100000"/>
              <a:buChar char="○"/>
            </a:pPr>
            <a:r>
              <a:rPr lang="en" sz="2000"/>
              <a:t>Certain </a:t>
            </a:r>
            <a:r>
              <a:rPr lang="en" sz="2000">
                <a:hlinkClick r:id="rId3"/>
              </a:rPr>
              <a:t>SQL functions disallowed in PL/SQL expressions</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sp>
        <p:nvSpPr>
          <p:cNvPr id="642" name="Shape 642"/>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Expressions | Operators</a:t>
            </a:r>
          </a:p>
        </p:txBody>
      </p:sp>
      <p:sp>
        <p:nvSpPr>
          <p:cNvPr id="643" name="Shape 643"/>
          <p:cNvSpPr txBox="1"/>
          <p:nvPr>
            <p:ph idx="1" type="body"/>
          </p:nvPr>
        </p:nvSpPr>
        <p:spPr>
          <a:xfrm>
            <a:off x="108900" y="634800"/>
            <a:ext cx="8934599" cy="4463099"/>
          </a:xfrm>
          <a:prstGeom prst="rect">
            <a:avLst/>
          </a:prstGeom>
        </p:spPr>
        <p:txBody>
          <a:bodyPr anchorCtr="0" anchor="t" bIns="91425" lIns="91425" rIns="91425" tIns="91425">
            <a:noAutofit/>
          </a:bodyPr>
          <a:lstStyle/>
          <a:p>
            <a:pPr indent="-393700" lvl="0" marL="457200" marR="0" rtl="0" algn="l">
              <a:lnSpc>
                <a:spcPct val="100000"/>
              </a:lnSpc>
              <a:spcBef>
                <a:spcPts val="600"/>
              </a:spcBef>
              <a:spcAft>
                <a:spcPts val="0"/>
              </a:spcAft>
              <a:buClr>
                <a:schemeClr val="dk2"/>
              </a:buClr>
              <a:buSzPct val="100000"/>
              <a:buFont typeface="Arial"/>
              <a:buChar char="●"/>
            </a:pPr>
            <a:r>
              <a:rPr lang="en" sz="2600"/>
              <a:t>Arithmetic (+, -, *, /, ** and unary +/-)</a:t>
            </a:r>
          </a:p>
          <a:p>
            <a:pPr indent="-393700" lvl="0" marL="457200" rtl="0">
              <a:spcBef>
                <a:spcPts val="0"/>
              </a:spcBef>
              <a:buSzPct val="100000"/>
              <a:buChar char="●"/>
            </a:pPr>
            <a:r>
              <a:rPr lang="en" sz="2600"/>
              <a:t>Concatenation (||)</a:t>
            </a:r>
          </a:p>
          <a:p>
            <a:pPr indent="-393700" lvl="0" marL="457200" rtl="0">
              <a:spcBef>
                <a:spcPts val="0"/>
              </a:spcBef>
              <a:buSzPct val="100000"/>
              <a:buChar char="●"/>
            </a:pPr>
            <a:r>
              <a:rPr lang="en" sz="2600"/>
              <a:t>Comparison </a:t>
            </a:r>
          </a:p>
          <a:p>
            <a:pPr indent="-393700" lvl="1" marL="914400" rtl="0">
              <a:spcBef>
                <a:spcPts val="0"/>
              </a:spcBef>
              <a:buSzPct val="100000"/>
              <a:buChar char="○"/>
            </a:pPr>
            <a:r>
              <a:rPr lang="en" sz="2600"/>
              <a:t>&gt;,&lt;,&lt;=,&gt;=,=,&lt;&gt; or != or ~= or ^=</a:t>
            </a:r>
          </a:p>
          <a:p>
            <a:pPr indent="-393700" lvl="1" marL="914400" rtl="0">
              <a:spcBef>
                <a:spcPts val="0"/>
              </a:spcBef>
              <a:buSzPct val="118181"/>
              <a:buChar char="○"/>
            </a:pPr>
            <a:r>
              <a:rPr lang="en" sz="2200"/>
              <a:t>[NOT] IN, BETWEEN, [NOT] LIKE, IS [NOT] NULL</a:t>
            </a:r>
          </a:p>
          <a:p>
            <a:pPr indent="-393700" lvl="0" marL="457200" rtl="0">
              <a:spcBef>
                <a:spcPts val="0"/>
              </a:spcBef>
              <a:buSzPct val="100000"/>
              <a:buChar char="●"/>
            </a:pPr>
            <a:r>
              <a:rPr lang="en" sz="2600"/>
              <a:t>Logical (AND, OR, NOT)</a:t>
            </a:r>
          </a:p>
          <a:p>
            <a:pPr indent="-393700" lvl="0" marL="457200" rtl="0">
              <a:spcBef>
                <a:spcPts val="0"/>
              </a:spcBef>
              <a:buSzPct val="100000"/>
              <a:buChar char="●"/>
            </a:pPr>
            <a:r>
              <a:rPr lang="en" sz="2600"/>
              <a:t>SQL-centric Operators like [NOT] EXISTS and...</a:t>
            </a:r>
          </a:p>
          <a:p>
            <a:pPr indent="-368300" lvl="1" marL="914400" rtl="0">
              <a:spcBef>
                <a:spcPts val="0"/>
              </a:spcBef>
              <a:buSzPct val="100000"/>
              <a:buChar char="○"/>
            </a:pPr>
            <a:r>
              <a:rPr lang="en" sz="2200"/>
              <a:t>Hierarchical (PRIOR, ROOT, etc)</a:t>
            </a:r>
          </a:p>
          <a:p>
            <a:pPr indent="-368300" lvl="1" marL="914400" rtl="0">
              <a:spcBef>
                <a:spcPts val="0"/>
              </a:spcBef>
              <a:buSzPct val="100000"/>
              <a:buChar char="○"/>
            </a:pPr>
            <a:r>
              <a:rPr lang="en" sz="2200"/>
              <a:t>Set (UNION, UNION ALL, MINUS, INTERSECT)</a:t>
            </a:r>
          </a:p>
          <a:p>
            <a:pPr indent="-368300" lvl="1" marL="914400" rtl="0">
              <a:spcBef>
                <a:spcPts val="0"/>
              </a:spcBef>
              <a:buSzPct val="84615"/>
              <a:buChar char="○"/>
            </a:pPr>
            <a:r>
              <a:rPr lang="en" sz="2600"/>
              <a:t>MULTISET and its variations</a:t>
            </a:r>
          </a:p>
          <a:p>
            <a:pPr indent="-393700" lvl="0" marL="457200" rtl="0">
              <a:spcBef>
                <a:spcPts val="0"/>
              </a:spcBef>
              <a:buSzPct val="100000"/>
              <a:buChar char="●"/>
            </a:pPr>
            <a:r>
              <a:rPr lang="en" sz="2600"/>
              <a:t>User-defined (can write your own)</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7" name="Shape 647"/>
        <p:cNvGrpSpPr/>
        <p:nvPr/>
      </p:nvGrpSpPr>
      <p:grpSpPr>
        <a:xfrm>
          <a:off x="0" y="0"/>
          <a:ext cx="0" cy="0"/>
          <a:chOff x="0" y="0"/>
          <a:chExt cx="0" cy="0"/>
        </a:xfrm>
      </p:grpSpPr>
      <p:sp>
        <p:nvSpPr>
          <p:cNvPr id="648" name="Shape 64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Expressions | Ops | Not Equal</a:t>
            </a:r>
          </a:p>
        </p:txBody>
      </p:sp>
      <p:sp>
        <p:nvSpPr>
          <p:cNvPr id="649" name="Shape 649"/>
          <p:cNvSpPr txBox="1"/>
          <p:nvPr>
            <p:ph idx="1" type="body"/>
          </p:nvPr>
        </p:nvSpPr>
        <p:spPr>
          <a:xfrm>
            <a:off x="108900" y="634800"/>
            <a:ext cx="8934599" cy="3448500"/>
          </a:xfrm>
          <a:prstGeom prst="rect">
            <a:avLst/>
          </a:prstGeom>
          <a:solidFill>
            <a:srgbClr val="FFF2CC"/>
          </a:solidFill>
        </p:spPr>
        <p:txBody>
          <a:bodyPr anchorCtr="0" anchor="t" bIns="91425" lIns="91425" rIns="91425" tIns="91425">
            <a:noAutofit/>
          </a:bodyPr>
          <a:lstStyle/>
          <a:p>
            <a:pPr lvl="0" rtl="0">
              <a:lnSpc>
                <a:spcPct val="115000"/>
              </a:lnSpc>
              <a:spcBef>
                <a:spcPts val="0"/>
              </a:spcBef>
              <a:buClr>
                <a:schemeClr val="dk1"/>
              </a:buClr>
              <a:buSzPct val="61111"/>
              <a:buFont typeface="Arial"/>
              <a:buNone/>
            </a:pPr>
            <a:r>
              <a:rPr b="1" lang="en" sz="1800">
                <a:solidFill>
                  <a:srgbClr val="003366"/>
                </a:solidFill>
                <a:latin typeface="Courier New"/>
                <a:ea typeface="Courier New"/>
                <a:cs typeface="Courier New"/>
                <a:sym typeface="Courier New"/>
              </a:rPr>
              <a:t>SET</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SERVEROUTPUT</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61111"/>
              <a:buFont typeface="Arial"/>
              <a:buNone/>
            </a:pPr>
            <a:r>
              <a:rPr b="1" lang="en" sz="1800">
                <a:solidFill>
                  <a:srgbClr val="003366"/>
                </a:solidFill>
                <a:latin typeface="Courier New"/>
                <a:ea typeface="Courier New"/>
                <a:cs typeface="Courier New"/>
                <a:sym typeface="Courier New"/>
              </a:rPr>
              <a:t>DECLARE</a:t>
            </a:r>
          </a:p>
          <a:p>
            <a:pPr lvl="0" rtl="0">
              <a:lnSpc>
                <a:spcPct val="115000"/>
              </a:lnSpc>
              <a:spcBef>
                <a:spcPts val="0"/>
              </a:spcBef>
              <a:buClr>
                <a:schemeClr val="dk1"/>
              </a:buClr>
              <a:buSzPct val="61111"/>
              <a:buFont typeface="Arial"/>
              <a:buNone/>
            </a:pPr>
            <a:r>
              <a:rPr lang="en" sz="1800">
                <a:solidFill>
                  <a:srgbClr val="000080"/>
                </a:solidFill>
                <a:latin typeface="Courier New"/>
                <a:ea typeface="Courier New"/>
                <a:cs typeface="Courier New"/>
                <a:sym typeface="Courier New"/>
              </a:rPr>
              <a:t>   l_eval </a:t>
            </a:r>
            <a:r>
              <a:rPr b="1" lang="en" sz="1800">
                <a:solidFill>
                  <a:srgbClr val="003366"/>
                </a:solidFill>
                <a:latin typeface="Courier New"/>
                <a:ea typeface="Courier New"/>
                <a:cs typeface="Courier New"/>
                <a:sym typeface="Courier New"/>
              </a:rPr>
              <a:t>INTEGER</a:t>
            </a:r>
            <a:r>
              <a:rPr lang="en" sz="1800">
                <a:solidFill>
                  <a:srgbClr val="000080"/>
                </a:solidFill>
                <a:latin typeface="Courier New"/>
                <a:ea typeface="Courier New"/>
                <a:cs typeface="Courier New"/>
                <a:sym typeface="Courier New"/>
              </a:rPr>
              <a:t> := </a:t>
            </a:r>
            <a:r>
              <a:rPr lang="en" sz="1800">
                <a:solidFill>
                  <a:srgbClr val="0000FF"/>
                </a:solidFill>
                <a:latin typeface="Courier New"/>
                <a:ea typeface="Courier New"/>
                <a:cs typeface="Courier New"/>
                <a:sym typeface="Courier New"/>
              </a:rPr>
              <a:t>1</a:t>
            </a:r>
            <a:r>
              <a:rPr lang="en" sz="1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b="1" lang="en" sz="18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61111"/>
              <a:buFont typeface="Arial"/>
              <a:buNone/>
            </a:pP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 (l_eval </a:t>
            </a:r>
            <a:r>
              <a:rPr b="1" lang="en" sz="1800">
                <a:solidFill>
                  <a:schemeClr val="accent2"/>
                </a:solidFill>
                <a:latin typeface="Courier New"/>
                <a:ea typeface="Courier New"/>
                <a:cs typeface="Courier New"/>
                <a:sym typeface="Courier New"/>
              </a:rPr>
              <a:t>!=</a:t>
            </a:r>
            <a:r>
              <a:rPr lang="en" sz="1800">
                <a:solidFill>
                  <a:srgbClr val="000080"/>
                </a:solidFill>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THEN</a:t>
            </a:r>
            <a:r>
              <a:rPr lang="en" sz="1800">
                <a:solidFill>
                  <a:srgbClr val="000080"/>
                </a:solidFill>
                <a:latin typeface="Courier New"/>
                <a:ea typeface="Courier New"/>
                <a:cs typeface="Courier New"/>
                <a:sym typeface="Courier New"/>
              </a:rPr>
              <a:t> pr(</a:t>
            </a:r>
            <a:r>
              <a:rPr lang="en" sz="1800">
                <a:solidFill>
                  <a:srgbClr val="FF0000"/>
                </a:solidFill>
                <a:latin typeface="Courier New"/>
                <a:ea typeface="Courier New"/>
                <a:cs typeface="Courier New"/>
                <a:sym typeface="Courier New"/>
              </a:rPr>
              <a:t>'Not Equal to 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 (l_eval </a:t>
            </a:r>
            <a:r>
              <a:rPr b="1" lang="en" sz="1800">
                <a:solidFill>
                  <a:schemeClr val="accent2"/>
                </a:solidFill>
                <a:latin typeface="Courier New"/>
                <a:ea typeface="Courier New"/>
                <a:cs typeface="Courier New"/>
                <a:sym typeface="Courier New"/>
              </a:rPr>
              <a:t>&lt;&gt;</a:t>
            </a:r>
            <a:r>
              <a:rPr lang="en" sz="1800">
                <a:solidFill>
                  <a:srgbClr val="000080"/>
                </a:solidFill>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THEN</a:t>
            </a:r>
            <a:r>
              <a:rPr lang="en" sz="1800">
                <a:solidFill>
                  <a:srgbClr val="000080"/>
                </a:solidFill>
                <a:latin typeface="Courier New"/>
                <a:ea typeface="Courier New"/>
                <a:cs typeface="Courier New"/>
                <a:sym typeface="Courier New"/>
              </a:rPr>
              <a:t> pr(</a:t>
            </a:r>
            <a:r>
              <a:rPr lang="en" sz="1800">
                <a:solidFill>
                  <a:srgbClr val="FF0000"/>
                </a:solidFill>
                <a:latin typeface="Courier New"/>
                <a:ea typeface="Courier New"/>
                <a:cs typeface="Courier New"/>
                <a:sym typeface="Courier New"/>
              </a:rPr>
              <a:t>'Not Equal to 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 (l_eval </a:t>
            </a:r>
            <a:r>
              <a:rPr b="1" lang="en" sz="1800">
                <a:solidFill>
                  <a:schemeClr val="accent2"/>
                </a:solidFill>
                <a:latin typeface="Courier New"/>
                <a:ea typeface="Courier New"/>
                <a:cs typeface="Courier New"/>
                <a:sym typeface="Courier New"/>
              </a:rPr>
              <a:t>~=</a:t>
            </a:r>
            <a:r>
              <a:rPr lang="en" sz="1800">
                <a:solidFill>
                  <a:srgbClr val="000080"/>
                </a:solidFill>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THEN</a:t>
            </a:r>
            <a:r>
              <a:rPr lang="en" sz="1800">
                <a:solidFill>
                  <a:srgbClr val="000080"/>
                </a:solidFill>
                <a:latin typeface="Courier New"/>
                <a:ea typeface="Courier New"/>
                <a:cs typeface="Courier New"/>
                <a:sym typeface="Courier New"/>
              </a:rPr>
              <a:t> pr(</a:t>
            </a:r>
            <a:r>
              <a:rPr lang="en" sz="1800">
                <a:solidFill>
                  <a:srgbClr val="FF0000"/>
                </a:solidFill>
                <a:latin typeface="Courier New"/>
                <a:ea typeface="Courier New"/>
                <a:cs typeface="Courier New"/>
                <a:sym typeface="Courier New"/>
              </a:rPr>
              <a:t>'Not Equal to 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 (l_eval </a:t>
            </a:r>
            <a:r>
              <a:rPr b="1" lang="en" sz="1800">
                <a:solidFill>
                  <a:schemeClr val="accent2"/>
                </a:solidFill>
                <a:latin typeface="Courier New"/>
                <a:ea typeface="Courier New"/>
                <a:cs typeface="Courier New"/>
                <a:sym typeface="Courier New"/>
              </a:rPr>
              <a:t>^=</a:t>
            </a:r>
            <a:r>
              <a:rPr lang="en" sz="1800">
                <a:solidFill>
                  <a:srgbClr val="000080"/>
                </a:solidFill>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THEN</a:t>
            </a:r>
            <a:r>
              <a:rPr lang="en" sz="1800">
                <a:solidFill>
                  <a:srgbClr val="000080"/>
                </a:solidFill>
                <a:latin typeface="Courier New"/>
                <a:ea typeface="Courier New"/>
                <a:cs typeface="Courier New"/>
                <a:sym typeface="Courier New"/>
              </a:rPr>
              <a:t> pr(</a:t>
            </a:r>
            <a:r>
              <a:rPr lang="en" sz="1800">
                <a:solidFill>
                  <a:srgbClr val="FF0000"/>
                </a:solidFill>
                <a:latin typeface="Courier New"/>
                <a:ea typeface="Courier New"/>
                <a:cs typeface="Courier New"/>
                <a:sym typeface="Courier New"/>
              </a:rPr>
              <a:t>'Not Equal to 5'</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 </a:t>
            </a:r>
            <a:r>
              <a:rPr b="1" lang="en" sz="1800">
                <a:solidFill>
                  <a:srgbClr val="003366"/>
                </a:solidFill>
                <a:latin typeface="Courier New"/>
                <a:ea typeface="Courier New"/>
                <a:cs typeface="Courier New"/>
                <a:sym typeface="Courier New"/>
              </a:rPr>
              <a:t>IF</a:t>
            </a:r>
            <a:r>
              <a:rPr lang="en" sz="18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61111"/>
              <a:buFont typeface="Arial"/>
              <a:buNone/>
            </a:pPr>
            <a:r>
              <a:rPr b="1" lang="en" sz="1800">
                <a:solidFill>
                  <a:srgbClr val="003366"/>
                </a:solidFill>
                <a:latin typeface="Courier New"/>
                <a:ea typeface="Courier New"/>
                <a:cs typeface="Courier New"/>
                <a:sym typeface="Courier New"/>
              </a:rPr>
              <a:t>END</a:t>
            </a:r>
            <a:r>
              <a:rPr lang="en" sz="1800">
                <a:solidFill>
                  <a:srgbClr val="000080"/>
                </a:solidFill>
                <a:latin typeface="Courier New"/>
                <a:ea typeface="Courier New"/>
                <a:cs typeface="Courier New"/>
                <a:sym typeface="Courier New"/>
              </a:rPr>
              <a:t>;</a:t>
            </a:r>
          </a:p>
          <a:p>
            <a:pPr lvl="0" rtl="0">
              <a:lnSpc>
                <a:spcPct val="115000"/>
              </a:lnSpc>
              <a:spcBef>
                <a:spcPts val="0"/>
              </a:spcBef>
              <a:buNone/>
            </a:pPr>
            <a:r>
              <a:rPr lang="en" sz="1800">
                <a:solidFill>
                  <a:srgbClr val="000080"/>
                </a:solidFill>
                <a:latin typeface="Courier New"/>
                <a:ea typeface="Courier New"/>
                <a:cs typeface="Courier New"/>
                <a:sym typeface="Courier New"/>
              </a:rPr>
              <a:t>/</a:t>
            </a:r>
          </a:p>
        </p:txBody>
      </p:sp>
      <p:sp>
        <p:nvSpPr>
          <p:cNvPr id="650" name="Shape 650"/>
          <p:cNvSpPr txBox="1"/>
          <p:nvPr/>
        </p:nvSpPr>
        <p:spPr>
          <a:xfrm>
            <a:off x="102450" y="4083300"/>
            <a:ext cx="8947500" cy="904800"/>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SzPct val="91666"/>
              <a:buFont typeface="Arial"/>
              <a:buNone/>
            </a:pPr>
            <a:r>
              <a:rPr lang="en" sz="1200">
                <a:latin typeface="Courier New"/>
                <a:ea typeface="Courier New"/>
                <a:cs typeface="Courier New"/>
                <a:sym typeface="Courier New"/>
              </a:rPr>
              <a:t>Not Equal to 5</a:t>
            </a:r>
          </a:p>
          <a:p>
            <a:pPr lvl="0" rtl="0">
              <a:spcBef>
                <a:spcPts val="0"/>
              </a:spcBef>
              <a:buClr>
                <a:schemeClr val="dk1"/>
              </a:buClr>
              <a:buSzPct val="91666"/>
              <a:buFont typeface="Arial"/>
              <a:buNone/>
            </a:pPr>
            <a:r>
              <a:rPr lang="en" sz="1200">
                <a:latin typeface="Courier New"/>
                <a:ea typeface="Courier New"/>
                <a:cs typeface="Courier New"/>
                <a:sym typeface="Courier New"/>
              </a:rPr>
              <a:t>Not Equal to 5</a:t>
            </a:r>
          </a:p>
          <a:p>
            <a:pPr lvl="0" rtl="0">
              <a:spcBef>
                <a:spcPts val="0"/>
              </a:spcBef>
              <a:buClr>
                <a:schemeClr val="dk1"/>
              </a:buClr>
              <a:buSzPct val="91666"/>
              <a:buFont typeface="Arial"/>
              <a:buNone/>
            </a:pPr>
            <a:r>
              <a:rPr lang="en" sz="1200">
                <a:latin typeface="Courier New"/>
                <a:ea typeface="Courier New"/>
                <a:cs typeface="Courier New"/>
                <a:sym typeface="Courier New"/>
              </a:rPr>
              <a:t>Not Equal to 5</a:t>
            </a:r>
          </a:p>
          <a:p>
            <a:pPr lvl="0" rtl="0">
              <a:spcBef>
                <a:spcPts val="0"/>
              </a:spcBef>
              <a:buNone/>
            </a:pPr>
            <a:r>
              <a:rPr lang="en" sz="1200">
                <a:latin typeface="Courier New"/>
                <a:ea typeface="Courier New"/>
                <a:cs typeface="Courier New"/>
                <a:sym typeface="Courier New"/>
              </a:rPr>
              <a:t>Not Equal to 5</a:t>
            </a:r>
          </a:p>
          <a:p>
            <a:pPr lvl="0" rtl="0">
              <a:spcBef>
                <a:spcPts val="0"/>
              </a:spcBef>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 Expressions | Ops | Compare</a:t>
            </a:r>
          </a:p>
        </p:txBody>
      </p:sp>
      <p:sp>
        <p:nvSpPr>
          <p:cNvPr id="656" name="Shape 656"/>
          <p:cNvSpPr txBox="1"/>
          <p:nvPr>
            <p:ph idx="1" type="body"/>
          </p:nvPr>
        </p:nvSpPr>
        <p:spPr>
          <a:xfrm>
            <a:off x="108900" y="634800"/>
            <a:ext cx="8934599" cy="3279299"/>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1400">
                <a:solidFill>
                  <a:srgbClr val="003366"/>
                </a:solidFill>
                <a:latin typeface="Courier New"/>
                <a:ea typeface="Courier New"/>
                <a:cs typeface="Courier New"/>
                <a:sym typeface="Courier New"/>
              </a:rPr>
              <a:t>SET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SERVEROUTPUT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ON</a:t>
            </a:r>
          </a:p>
          <a:p>
            <a:pPr lvl="0" rtl="0">
              <a:lnSpc>
                <a:spcPct val="115000"/>
              </a:lnSpc>
              <a:spcBef>
                <a:spcPts val="0"/>
              </a:spcBef>
              <a:buNone/>
            </a:pPr>
            <a:r>
              <a:rPr b="1" lang="en" sz="1400">
                <a:solidFill>
                  <a:srgbClr val="003366"/>
                </a:solidFill>
                <a:latin typeface="Courier New"/>
                <a:ea typeface="Courier New"/>
                <a:cs typeface="Courier New"/>
                <a:sym typeface="Courier New"/>
              </a:rPr>
              <a:t>DECLARE</a:t>
            </a:r>
          </a:p>
          <a:p>
            <a:pPr lvl="0" rtl="0">
              <a:lnSpc>
                <a:spcPct val="115000"/>
              </a:lnSpc>
              <a:spcBef>
                <a:spcPts val="0"/>
              </a:spcBef>
              <a:buNone/>
            </a:pPr>
            <a:r>
              <a:rPr lang="en" sz="1400">
                <a:solidFill>
                  <a:srgbClr val="000080"/>
                </a:solidFill>
                <a:latin typeface="Courier New"/>
                <a:ea typeface="Courier New"/>
                <a:cs typeface="Courier New"/>
                <a:sym typeface="Courier New"/>
              </a:rPr>
              <a:t>   l_int1 </a:t>
            </a:r>
            <a:r>
              <a:rPr b="1" lang="en" sz="1400">
                <a:solidFill>
                  <a:srgbClr val="003366"/>
                </a:solidFill>
                <a:latin typeface="Courier New"/>
                <a:ea typeface="Courier New"/>
                <a:cs typeface="Courier New"/>
                <a:sym typeface="Courier New"/>
              </a:rPr>
              <a:t>INTEGER</a:t>
            </a:r>
            <a:r>
              <a:rPr lang="en" sz="1400">
                <a:solidFill>
                  <a:srgbClr val="000080"/>
                </a:solidFill>
                <a:latin typeface="Courier New"/>
                <a:ea typeface="Courier New"/>
                <a:cs typeface="Courier New"/>
                <a:sym typeface="Courier New"/>
              </a:rPr>
              <a:t> := </a:t>
            </a:r>
            <a:r>
              <a:rPr lang="en" sz="1400">
                <a:solidFill>
                  <a:srgbClr val="0000FF"/>
                </a:solidFill>
                <a:latin typeface="Courier New"/>
                <a:ea typeface="Courier New"/>
                <a:cs typeface="Courier New"/>
                <a:sym typeface="Courier New"/>
              </a:rPr>
              <a:t>1</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l_int2 </a:t>
            </a:r>
            <a:r>
              <a:rPr b="1" lang="en" sz="1400">
                <a:solidFill>
                  <a:srgbClr val="003366"/>
                </a:solidFill>
                <a:latin typeface="Courier New"/>
                <a:ea typeface="Courier New"/>
                <a:cs typeface="Courier New"/>
                <a:sym typeface="Courier New"/>
              </a:rPr>
              <a:t>INTEGER</a:t>
            </a:r>
            <a:r>
              <a:rPr lang="en" sz="1400">
                <a:solidFill>
                  <a:srgbClr val="000080"/>
                </a:solidFill>
                <a:latin typeface="Courier New"/>
                <a:ea typeface="Courier New"/>
                <a:cs typeface="Courier New"/>
                <a:sym typeface="Courier New"/>
              </a:rPr>
              <a:t> := </a:t>
            </a:r>
            <a:r>
              <a:rPr lang="en" sz="1400">
                <a:solidFill>
                  <a:srgbClr val="0000FF"/>
                </a:solidFill>
                <a:latin typeface="Courier New"/>
                <a:ea typeface="Courier New"/>
                <a:cs typeface="Courier New"/>
                <a:sym typeface="Courier New"/>
              </a:rPr>
              <a:t>9</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l_title </a:t>
            </a:r>
            <a:r>
              <a:rPr b="1" lang="en" sz="1400">
                <a:solidFill>
                  <a:srgbClr val="003366"/>
                </a:solidFill>
                <a:latin typeface="Courier New"/>
                <a:ea typeface="Courier New"/>
                <a:cs typeface="Courier New"/>
                <a:sym typeface="Courier New"/>
              </a:rPr>
              <a:t>VARCHAR2</a:t>
            </a:r>
            <a:r>
              <a:rPr lang="en" sz="1400">
                <a:solidFill>
                  <a:srgbClr val="000080"/>
                </a:solidFill>
                <a:latin typeface="Courier New"/>
                <a:ea typeface="Courier New"/>
                <a:cs typeface="Courier New"/>
                <a:sym typeface="Courier New"/>
              </a:rPr>
              <a:t>(</a:t>
            </a:r>
            <a:r>
              <a:rPr lang="en" sz="1400">
                <a:solidFill>
                  <a:srgbClr val="0000FF"/>
                </a:solidFill>
                <a:latin typeface="Courier New"/>
                <a:ea typeface="Courier New"/>
                <a:cs typeface="Courier New"/>
                <a:sym typeface="Courier New"/>
              </a:rPr>
              <a:t>20</a:t>
            </a:r>
            <a:r>
              <a:rPr lang="en" sz="1400">
                <a:solidFill>
                  <a:srgbClr val="000080"/>
                </a:solidFill>
                <a:latin typeface="Courier New"/>
                <a:ea typeface="Courier New"/>
                <a:cs typeface="Courier New"/>
                <a:sym typeface="Courier New"/>
              </a:rPr>
              <a:t>) := </a:t>
            </a:r>
            <a:r>
              <a:rPr lang="en" sz="1400">
                <a:solidFill>
                  <a:srgbClr val="FF0000"/>
                </a:solidFill>
                <a:latin typeface="Courier New"/>
                <a:ea typeface="Courier New"/>
                <a:cs typeface="Courier New"/>
                <a:sym typeface="Courier New"/>
              </a:rPr>
              <a:t>'Comparisons'</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b="1" lang="en" sz="1400">
                <a:solidFill>
                  <a:srgbClr val="003366"/>
                </a:solidFill>
                <a:latin typeface="Courier New"/>
                <a:ea typeface="Courier New"/>
                <a:cs typeface="Courier New"/>
                <a:sym typeface="Courier New"/>
              </a:rPr>
              <a:t>BEGIN</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 </a:t>
            </a:r>
            <a:r>
              <a:rPr lang="en" sz="1400">
                <a:solidFill>
                  <a:srgbClr val="0000FF"/>
                </a:solidFill>
                <a:latin typeface="Courier New"/>
                <a:ea typeface="Courier New"/>
                <a:cs typeface="Courier New"/>
                <a:sym typeface="Courier New"/>
              </a:rPr>
              <a:t>1</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IN</a:t>
            </a:r>
            <a:r>
              <a:rPr lang="en" sz="1400">
                <a:solidFill>
                  <a:srgbClr val="000080"/>
                </a:solidFill>
                <a:latin typeface="Courier New"/>
                <a:ea typeface="Courier New"/>
                <a:cs typeface="Courier New"/>
                <a:sym typeface="Courier New"/>
              </a:rPr>
              <a:t> (l_int1, l_int2) </a:t>
            </a:r>
            <a:r>
              <a:rPr b="1" lang="en" sz="1400">
                <a:solidFill>
                  <a:srgbClr val="003366"/>
                </a:solidFill>
                <a:latin typeface="Courier New"/>
                <a:ea typeface="Courier New"/>
                <a:cs typeface="Courier New"/>
                <a:sym typeface="Courier New"/>
              </a:rPr>
              <a:t>THEN</a:t>
            </a:r>
            <a:r>
              <a:rPr lang="en" sz="1400">
                <a:solidFill>
                  <a:srgbClr val="000080"/>
                </a:solidFill>
                <a:latin typeface="Courier New"/>
                <a:ea typeface="Courier New"/>
                <a:cs typeface="Courier New"/>
                <a:sym typeface="Courier New"/>
              </a:rPr>
              <a:t> pr(</a:t>
            </a:r>
            <a:r>
              <a:rPr lang="en" sz="1400">
                <a:solidFill>
                  <a:srgbClr val="FF0000"/>
                </a:solidFill>
                <a:latin typeface="Courier New"/>
                <a:ea typeface="Courier New"/>
                <a:cs typeface="Courier New"/>
                <a:sym typeface="Courier New"/>
              </a:rPr>
              <a:t>'1 found in list'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 </a:t>
            </a:r>
            <a:r>
              <a:rPr lang="en" sz="1400">
                <a:solidFill>
                  <a:srgbClr val="0000FF"/>
                </a:solidFill>
                <a:latin typeface="Courier New"/>
                <a:ea typeface="Courier New"/>
                <a:cs typeface="Courier New"/>
                <a:sym typeface="Courier New"/>
              </a:rPr>
              <a:t>2</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NOT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IN</a:t>
            </a:r>
            <a:r>
              <a:rPr lang="en" sz="1400">
                <a:solidFill>
                  <a:srgbClr val="000080"/>
                </a:solidFill>
                <a:latin typeface="Courier New"/>
                <a:ea typeface="Courier New"/>
                <a:cs typeface="Courier New"/>
                <a:sym typeface="Courier New"/>
              </a:rPr>
              <a:t> (l_int1, l_int2) </a:t>
            </a:r>
            <a:r>
              <a:rPr b="1" lang="en" sz="1400">
                <a:solidFill>
                  <a:srgbClr val="003366"/>
                </a:solidFill>
                <a:latin typeface="Courier New"/>
                <a:ea typeface="Courier New"/>
                <a:cs typeface="Courier New"/>
                <a:sym typeface="Courier New"/>
              </a:rPr>
              <a:t>THEN</a:t>
            </a:r>
            <a:r>
              <a:rPr lang="en" sz="1400">
                <a:solidFill>
                  <a:srgbClr val="000080"/>
                </a:solidFill>
                <a:latin typeface="Courier New"/>
                <a:ea typeface="Courier New"/>
                <a:cs typeface="Courier New"/>
                <a:sym typeface="Courier New"/>
              </a:rPr>
              <a:t> pr(</a:t>
            </a:r>
            <a:r>
              <a:rPr lang="en" sz="1400">
                <a:solidFill>
                  <a:srgbClr val="FF0000"/>
                </a:solidFill>
                <a:latin typeface="Courier New"/>
                <a:ea typeface="Courier New"/>
                <a:cs typeface="Courier New"/>
                <a:sym typeface="Courier New"/>
              </a:rPr>
              <a:t>'2 not found in list'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 </a:t>
            </a:r>
            <a:r>
              <a:rPr lang="en" sz="1400">
                <a:solidFill>
                  <a:srgbClr val="0000FF"/>
                </a:solidFill>
                <a:latin typeface="Courier New"/>
                <a:ea typeface="Courier New"/>
                <a:cs typeface="Courier New"/>
                <a:sym typeface="Courier New"/>
              </a:rPr>
              <a:t>3</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BETWEEN</a:t>
            </a:r>
            <a:r>
              <a:rPr lang="en" sz="1400">
                <a:solidFill>
                  <a:srgbClr val="000080"/>
                </a:solidFill>
                <a:latin typeface="Courier New"/>
                <a:ea typeface="Courier New"/>
                <a:cs typeface="Courier New"/>
                <a:sym typeface="Courier New"/>
              </a:rPr>
              <a:t> l_int1 </a:t>
            </a:r>
            <a:r>
              <a:rPr b="1" lang="en" sz="1400">
                <a:solidFill>
                  <a:srgbClr val="003366"/>
                </a:solidFill>
                <a:latin typeface="Courier New"/>
                <a:ea typeface="Courier New"/>
                <a:cs typeface="Courier New"/>
                <a:sym typeface="Courier New"/>
              </a:rPr>
              <a:t>AND</a:t>
            </a:r>
            <a:r>
              <a:rPr lang="en" sz="1400">
                <a:solidFill>
                  <a:srgbClr val="000080"/>
                </a:solidFill>
                <a:latin typeface="Courier New"/>
                <a:ea typeface="Courier New"/>
                <a:cs typeface="Courier New"/>
                <a:sym typeface="Courier New"/>
              </a:rPr>
              <a:t> l_int2 </a:t>
            </a:r>
            <a:r>
              <a:rPr b="1" lang="en" sz="1400">
                <a:solidFill>
                  <a:srgbClr val="003366"/>
                </a:solidFill>
                <a:latin typeface="Courier New"/>
                <a:ea typeface="Courier New"/>
                <a:cs typeface="Courier New"/>
                <a:sym typeface="Courier New"/>
              </a:rPr>
              <a:t>THEN</a:t>
            </a:r>
            <a:r>
              <a:rPr lang="en" sz="1400">
                <a:solidFill>
                  <a:srgbClr val="000080"/>
                </a:solidFill>
                <a:latin typeface="Courier New"/>
                <a:ea typeface="Courier New"/>
                <a:cs typeface="Courier New"/>
                <a:sym typeface="Courier New"/>
              </a:rPr>
              <a:t> pr(</a:t>
            </a:r>
            <a:r>
              <a:rPr lang="en" sz="1400">
                <a:solidFill>
                  <a:srgbClr val="FF0000"/>
                </a:solidFill>
                <a:latin typeface="Courier New"/>
                <a:ea typeface="Courier New"/>
                <a:cs typeface="Courier New"/>
                <a:sym typeface="Courier New"/>
              </a:rPr>
              <a:t>'3 sandwiched'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 l_title </a:t>
            </a:r>
            <a:r>
              <a:rPr b="1" lang="en" sz="1400">
                <a:solidFill>
                  <a:srgbClr val="003366"/>
                </a:solidFill>
                <a:latin typeface="Courier New"/>
                <a:ea typeface="Courier New"/>
                <a:cs typeface="Courier New"/>
                <a:sym typeface="Courier New"/>
              </a:rPr>
              <a:t>LIKE</a:t>
            </a:r>
            <a:r>
              <a:rPr lang="en" sz="1400">
                <a:solidFill>
                  <a:srgbClr val="000080"/>
                </a:solidFill>
                <a:latin typeface="Courier New"/>
                <a:ea typeface="Courier New"/>
                <a:cs typeface="Courier New"/>
                <a:sym typeface="Courier New"/>
              </a:rPr>
              <a:t> </a:t>
            </a:r>
            <a:r>
              <a:rPr lang="en" sz="1400">
                <a:solidFill>
                  <a:srgbClr val="FF0000"/>
                </a:solidFill>
                <a:latin typeface="Courier New"/>
                <a:ea typeface="Courier New"/>
                <a:cs typeface="Courier New"/>
                <a:sym typeface="Courier New"/>
              </a:rPr>
              <a:t>'Compar%'</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THEN</a:t>
            </a:r>
            <a:r>
              <a:rPr lang="en" sz="1400">
                <a:solidFill>
                  <a:srgbClr val="000080"/>
                </a:solidFill>
                <a:latin typeface="Courier New"/>
                <a:ea typeface="Courier New"/>
                <a:cs typeface="Courier New"/>
                <a:sym typeface="Courier New"/>
              </a:rPr>
              <a:t> pr(</a:t>
            </a:r>
            <a:r>
              <a:rPr lang="en" sz="1400">
                <a:solidFill>
                  <a:srgbClr val="FF0000"/>
                </a:solidFill>
                <a:latin typeface="Courier New"/>
                <a:ea typeface="Courier New"/>
                <a:cs typeface="Courier New"/>
                <a:sym typeface="Courier New"/>
              </a:rPr>
              <a:t>'Found good title'</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 l_title </a:t>
            </a:r>
            <a:r>
              <a:rPr b="1" lang="en" sz="1400">
                <a:solidFill>
                  <a:srgbClr val="003366"/>
                </a:solidFill>
                <a:latin typeface="Courier New"/>
                <a:ea typeface="Courier New"/>
                <a:cs typeface="Courier New"/>
                <a:sym typeface="Courier New"/>
              </a:rPr>
              <a:t>IS</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NOT</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NULL</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THEN</a:t>
            </a:r>
            <a:r>
              <a:rPr lang="en" sz="1400">
                <a:solidFill>
                  <a:srgbClr val="000080"/>
                </a:solidFill>
                <a:latin typeface="Courier New"/>
                <a:ea typeface="Courier New"/>
                <a:cs typeface="Courier New"/>
                <a:sym typeface="Courier New"/>
              </a:rPr>
              <a:t> pr(</a:t>
            </a:r>
            <a:r>
              <a:rPr lang="en" sz="1400">
                <a:solidFill>
                  <a:srgbClr val="FF0000"/>
                </a:solidFill>
                <a:latin typeface="Courier New"/>
                <a:ea typeface="Courier New"/>
                <a:cs typeface="Courier New"/>
                <a:sym typeface="Courier New"/>
              </a:rPr>
              <a:t>'Title is filled'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 </a:t>
            </a:r>
            <a:r>
              <a:rPr b="1" lang="en" sz="1400">
                <a:solidFill>
                  <a:srgbClr val="003366"/>
                </a:solidFill>
                <a:latin typeface="Courier New"/>
                <a:ea typeface="Courier New"/>
                <a:cs typeface="Courier New"/>
                <a:sym typeface="Courier New"/>
              </a:rPr>
              <a:t>IF</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b="1" lang="en" sz="1400">
                <a:solidFill>
                  <a:srgbClr val="003366"/>
                </a:solidFill>
                <a:latin typeface="Courier New"/>
                <a:ea typeface="Courier New"/>
                <a:cs typeface="Courier New"/>
                <a:sym typeface="Courier New"/>
              </a:rPr>
              <a:t>END</a:t>
            </a:r>
            <a:r>
              <a:rPr lang="en" sz="1400">
                <a:solidFill>
                  <a:srgbClr val="000080"/>
                </a:solidFill>
                <a:latin typeface="Courier New"/>
                <a:ea typeface="Courier New"/>
                <a:cs typeface="Courier New"/>
                <a:sym typeface="Courier New"/>
              </a:rPr>
              <a:t>;</a:t>
            </a:r>
          </a:p>
          <a:p>
            <a:pPr lvl="0" rtl="0">
              <a:lnSpc>
                <a:spcPct val="115000"/>
              </a:lnSpc>
              <a:spcBef>
                <a:spcPts val="0"/>
              </a:spcBef>
              <a:buNone/>
            </a:pPr>
            <a:r>
              <a:rPr lang="en" sz="1400">
                <a:solidFill>
                  <a:srgbClr val="000080"/>
                </a:solidFill>
                <a:latin typeface="Courier New"/>
                <a:ea typeface="Courier New"/>
                <a:cs typeface="Courier New"/>
                <a:sym typeface="Courier New"/>
              </a:rPr>
              <a:t>/</a:t>
            </a:r>
          </a:p>
          <a:p>
            <a:pPr lvl="0" rtl="0">
              <a:spcBef>
                <a:spcPts val="0"/>
              </a:spcBef>
              <a:buNone/>
            </a:pPr>
            <a:r>
              <a:t/>
            </a:r>
            <a:endParaRPr sz="1400">
              <a:latin typeface="Courier New"/>
              <a:ea typeface="Courier New"/>
              <a:cs typeface="Courier New"/>
              <a:sym typeface="Courier New"/>
            </a:endParaRPr>
          </a:p>
        </p:txBody>
      </p:sp>
      <p:sp>
        <p:nvSpPr>
          <p:cNvPr id="657" name="Shape 657"/>
          <p:cNvSpPr txBox="1"/>
          <p:nvPr/>
        </p:nvSpPr>
        <p:spPr>
          <a:xfrm>
            <a:off x="102450" y="3914100"/>
            <a:ext cx="8947500" cy="1074000"/>
          </a:xfrm>
          <a:prstGeom prst="rect">
            <a:avLst/>
          </a:prstGeom>
          <a:solidFill>
            <a:srgbClr val="D9D9D9"/>
          </a:solidFill>
          <a:ln>
            <a:noFill/>
          </a:ln>
        </p:spPr>
        <p:txBody>
          <a:bodyPr anchorCtr="0" anchor="t" bIns="91425" lIns="91425" rIns="91425" tIns="91425">
            <a:noAutofit/>
          </a:bodyPr>
          <a:lstStyle/>
          <a:p>
            <a:pPr lvl="0" rtl="0">
              <a:spcBef>
                <a:spcPts val="0"/>
              </a:spcBef>
              <a:buClr>
                <a:schemeClr val="dk1"/>
              </a:buClr>
              <a:buSzPct val="91666"/>
              <a:buFont typeface="Arial"/>
              <a:buNone/>
            </a:pPr>
            <a:r>
              <a:rPr lang="en" sz="1200">
                <a:latin typeface="Courier New"/>
                <a:ea typeface="Courier New"/>
                <a:cs typeface="Courier New"/>
                <a:sym typeface="Courier New"/>
              </a:rPr>
              <a:t>1 found in list</a:t>
            </a:r>
          </a:p>
          <a:p>
            <a:pPr lvl="0" rtl="0">
              <a:spcBef>
                <a:spcPts val="0"/>
              </a:spcBef>
              <a:buClr>
                <a:schemeClr val="dk1"/>
              </a:buClr>
              <a:buSzPct val="91666"/>
              <a:buFont typeface="Arial"/>
              <a:buNone/>
            </a:pPr>
            <a:r>
              <a:rPr lang="en" sz="1200">
                <a:latin typeface="Courier New"/>
                <a:ea typeface="Courier New"/>
                <a:cs typeface="Courier New"/>
                <a:sym typeface="Courier New"/>
              </a:rPr>
              <a:t>2 not found in list</a:t>
            </a:r>
          </a:p>
          <a:p>
            <a:pPr lvl="0" rtl="0">
              <a:spcBef>
                <a:spcPts val="0"/>
              </a:spcBef>
              <a:buClr>
                <a:schemeClr val="dk1"/>
              </a:buClr>
              <a:buSzPct val="91666"/>
              <a:buFont typeface="Arial"/>
              <a:buNone/>
            </a:pPr>
            <a:r>
              <a:rPr lang="en" sz="1200">
                <a:latin typeface="Courier New"/>
                <a:ea typeface="Courier New"/>
                <a:cs typeface="Courier New"/>
                <a:sym typeface="Courier New"/>
              </a:rPr>
              <a:t>3 sandwiched</a:t>
            </a:r>
          </a:p>
          <a:p>
            <a:pPr lvl="0" rtl="0">
              <a:spcBef>
                <a:spcPts val="0"/>
              </a:spcBef>
              <a:buClr>
                <a:schemeClr val="dk1"/>
              </a:buClr>
              <a:buSzPct val="91666"/>
              <a:buFont typeface="Arial"/>
              <a:buNone/>
            </a:pPr>
            <a:r>
              <a:rPr lang="en" sz="1200">
                <a:latin typeface="Courier New"/>
                <a:ea typeface="Courier New"/>
                <a:cs typeface="Courier New"/>
                <a:sym typeface="Courier New"/>
              </a:rPr>
              <a:t>Found good title</a:t>
            </a:r>
          </a:p>
          <a:p>
            <a:pPr lvl="0" rtl="0">
              <a:spcBef>
                <a:spcPts val="0"/>
              </a:spcBef>
              <a:buClr>
                <a:schemeClr val="dk1"/>
              </a:buClr>
              <a:buSzPct val="91666"/>
              <a:buFont typeface="Arial"/>
              <a:buNone/>
            </a:pPr>
            <a:r>
              <a:rPr lang="en" sz="1200">
                <a:latin typeface="Courier New"/>
                <a:ea typeface="Courier New"/>
                <a:cs typeface="Courier New"/>
                <a:sym typeface="Courier New"/>
              </a:rPr>
              <a:t>Title is filled</a:t>
            </a:r>
          </a:p>
          <a:p>
            <a:pPr lvl="0" rtl="0">
              <a:spcBef>
                <a:spcPts val="0"/>
              </a:spcBef>
              <a:buNone/>
            </a:pPr>
            <a:r>
              <a:t/>
            </a:r>
            <a:endParaRPr sz="1200">
              <a:latin typeface="Courier New"/>
              <a:ea typeface="Courier New"/>
              <a:cs typeface="Courier New"/>
              <a:sym typeface="Courier New"/>
            </a:endParaRPr>
          </a:p>
          <a:p>
            <a:pPr lvl="0" rtl="0">
              <a:spcBef>
                <a:spcPts val="0"/>
              </a:spcBef>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1" name="Shape 661"/>
        <p:cNvGrpSpPr/>
        <p:nvPr/>
      </p:nvGrpSpPr>
      <p:grpSpPr>
        <a:xfrm>
          <a:off x="0" y="0"/>
          <a:ext cx="0" cy="0"/>
          <a:chOff x="0" y="0"/>
          <a:chExt cx="0" cy="0"/>
        </a:xfrm>
      </p:grpSpPr>
      <p:sp>
        <p:nvSpPr>
          <p:cNvPr id="662" name="Shape 662"/>
          <p:cNvSpPr txBox="1"/>
          <p:nvPr>
            <p:ph type="title"/>
          </p:nvPr>
        </p:nvSpPr>
        <p:spPr>
          <a:xfrm>
            <a:off x="406950" y="36000"/>
            <a:ext cx="8525700" cy="598799"/>
          </a:xfrm>
          <a:prstGeom prst="rect">
            <a:avLst/>
          </a:prstGeom>
        </p:spPr>
        <p:txBody>
          <a:bodyPr anchorCtr="0" anchor="ctr" bIns="91425" lIns="91425" rIns="91425" tIns="91425">
            <a:noAutofit/>
          </a:bodyPr>
          <a:lstStyle/>
          <a:p>
            <a:pPr lvl="0" rtl="0">
              <a:spcBef>
                <a:spcPts val="0"/>
              </a:spcBef>
              <a:buNone/>
            </a:pPr>
            <a:r>
              <a:rPr lang="en"/>
              <a:t>Fund: Expressions | Collect &amp; Cursor</a:t>
            </a:r>
          </a:p>
        </p:txBody>
      </p:sp>
      <p:sp>
        <p:nvSpPr>
          <p:cNvPr id="663" name="Shape 663"/>
          <p:cNvSpPr txBox="1"/>
          <p:nvPr>
            <p:ph idx="1" type="body"/>
          </p:nvPr>
        </p:nvSpPr>
        <p:spPr>
          <a:xfrm>
            <a:off x="108900" y="634800"/>
            <a:ext cx="8934599" cy="4463099"/>
          </a:xfrm>
          <a:prstGeom prst="rect">
            <a:avLst/>
          </a:prstGeom>
        </p:spPr>
        <p:txBody>
          <a:bodyPr anchorCtr="0" anchor="t" bIns="91425" lIns="91425" rIns="91425" tIns="91425">
            <a:noAutofit/>
          </a:bodyPr>
          <a:lstStyle/>
          <a:p>
            <a:pPr indent="-393700" lvl="0" marL="457200" rtl="0">
              <a:spcBef>
                <a:spcPts val="0"/>
              </a:spcBef>
              <a:buSzPct val="100000"/>
              <a:buChar char="●"/>
            </a:pPr>
            <a:r>
              <a:rPr lang="en" sz="2600"/>
              <a:t>Collection methods are boolean and numeric expressions:</a:t>
            </a:r>
          </a:p>
          <a:p>
            <a:pPr indent="-393700" lvl="1" marL="914400" rtl="0">
              <a:spcBef>
                <a:spcPts val="0"/>
              </a:spcBef>
              <a:buSzPct val="100000"/>
              <a:buChar char="○"/>
            </a:pPr>
            <a:r>
              <a:rPr lang="en" sz="2600"/>
              <a:t>EXISTS</a:t>
            </a:r>
          </a:p>
          <a:p>
            <a:pPr indent="-393700" lvl="1" marL="914400" rtl="0">
              <a:spcBef>
                <a:spcPts val="0"/>
              </a:spcBef>
              <a:buSzPct val="100000"/>
              <a:buChar char="○"/>
            </a:pPr>
            <a:r>
              <a:rPr lang="en" sz="2600"/>
              <a:t>FIRST, LAST, COUNT, NEXT, PRIOR</a:t>
            </a:r>
          </a:p>
          <a:p>
            <a:pPr indent="-393700" lvl="0" marL="457200" rtl="0">
              <a:spcBef>
                <a:spcPts val="0"/>
              </a:spcBef>
              <a:buSzPct val="100000"/>
              <a:buChar char="●"/>
            </a:pPr>
            <a:r>
              <a:rPr lang="en" sz="2600"/>
              <a:t>Cursor attributes are boolean and numeric expressions:</a:t>
            </a:r>
          </a:p>
          <a:p>
            <a:pPr indent="-393700" lvl="1" marL="914400" rtl="0">
              <a:spcBef>
                <a:spcPts val="0"/>
              </a:spcBef>
              <a:buSzPct val="100000"/>
              <a:buChar char="○"/>
            </a:pPr>
            <a:r>
              <a:rPr lang="en" sz="2600"/>
              <a:t>ISOPEN, [NOT]FOUND</a:t>
            </a:r>
          </a:p>
          <a:p>
            <a:pPr indent="-393700" lvl="1" marL="914400" rtl="0">
              <a:spcBef>
                <a:spcPts val="0"/>
              </a:spcBef>
              <a:buSzPct val="100000"/>
              <a:buChar char="○"/>
            </a:pPr>
            <a:r>
              <a:rPr lang="en" sz="2600"/>
              <a:t>ROWCOUNT, BULK_ROWCOUNT</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x="0" y="0"/>
          <a:ext cx="0" cy="0"/>
          <a:chOff x="0" y="0"/>
          <a:chExt cx="0" cy="0"/>
        </a:xfrm>
      </p:grpSpPr>
      <p:sp>
        <p:nvSpPr>
          <p:cNvPr id="668" name="Shape 668"/>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Expressions | Short-circuit</a:t>
            </a:r>
          </a:p>
        </p:txBody>
      </p:sp>
      <p:sp>
        <p:nvSpPr>
          <p:cNvPr id="669" name="Shape 669"/>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PL/SQL uses short-circuiting in logical expression evaluation</a:t>
            </a:r>
          </a:p>
          <a:p>
            <a:pPr indent="-228600" lvl="1" marL="914400" rtl="0">
              <a:spcBef>
                <a:spcPts val="0"/>
              </a:spcBef>
              <a:buChar char="○"/>
            </a:pPr>
            <a:r>
              <a:rPr b="1" lang="en"/>
              <a:t>As soon as the result can be determined, it stops evaluating subsequent parts of the expression</a:t>
            </a:r>
          </a:p>
          <a:p>
            <a:pPr indent="-228600" lvl="0" marL="457200" rtl="0">
              <a:spcBef>
                <a:spcPts val="0"/>
              </a:spcBef>
              <a:buChar char="●"/>
            </a:pPr>
            <a:r>
              <a:rPr lang="en"/>
              <a:t>Very handy in SQL and PL/SQL to prevent errors when a variable or parameter might be empty, 0, etc.</a:t>
            </a:r>
          </a:p>
          <a:p>
            <a:pPr indent="-228600" lvl="1" marL="914400">
              <a:spcBef>
                <a:spcPts val="0"/>
              </a:spcBef>
              <a:buChar char="○"/>
            </a:pPr>
            <a:r>
              <a:rPr lang="en"/>
              <a:t>I use this heavily in PL/SQL routines which back frontend “dynamic reporting” forms where the fields filled in by the user are not known at compile time.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PL/SQL Pluses</a:t>
            </a:r>
          </a:p>
        </p:txBody>
      </p:sp>
      <p:sp>
        <p:nvSpPr>
          <p:cNvPr id="92" name="Shape 92"/>
          <p:cNvSpPr txBox="1"/>
          <p:nvPr>
            <p:ph idx="1" type="body"/>
          </p:nvPr>
        </p:nvSpPr>
        <p:spPr>
          <a:xfrm>
            <a:off x="108900" y="634800"/>
            <a:ext cx="8934599" cy="4247699"/>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Very easy to use SQL and process SQL results</a:t>
            </a:r>
          </a:p>
          <a:p>
            <a:pPr indent="-342900" lvl="0" marL="457200" rtl="0">
              <a:spcBef>
                <a:spcPts val="0"/>
              </a:spcBef>
              <a:buSzPct val="100000"/>
              <a:buChar char="●"/>
            </a:pPr>
            <a:r>
              <a:rPr lang="en" sz="1800"/>
              <a:t>Keep SQL where it belongs (in the DB near the data)</a:t>
            </a:r>
          </a:p>
          <a:p>
            <a:pPr indent="-342900" lvl="0" marL="457200" rtl="0">
              <a:spcBef>
                <a:spcPts val="0"/>
              </a:spcBef>
              <a:buSzPct val="100000"/>
              <a:buChar char="●"/>
            </a:pPr>
            <a:r>
              <a:rPr lang="en" sz="1800"/>
              <a:t>ETL-friendly</a:t>
            </a:r>
          </a:p>
          <a:p>
            <a:pPr indent="-342900" lvl="0" marL="457200" rtl="0">
              <a:spcBef>
                <a:spcPts val="0"/>
              </a:spcBef>
              <a:buSzPct val="100000"/>
              <a:buChar char="●"/>
            </a:pPr>
            <a:r>
              <a:rPr lang="en" sz="1800"/>
              <a:t>Agility when changing app development language/frameworks</a:t>
            </a:r>
          </a:p>
          <a:p>
            <a:pPr indent="-342900" lvl="0" marL="457200" rtl="0">
              <a:spcBef>
                <a:spcPts val="0"/>
              </a:spcBef>
              <a:buSzPct val="100000"/>
              <a:buChar char="●"/>
            </a:pPr>
            <a:r>
              <a:rPr lang="en" sz="1800"/>
              <a:t>Continuous and easy deployment</a:t>
            </a:r>
          </a:p>
          <a:p>
            <a:pPr indent="-342900" lvl="0" marL="457200" rtl="0">
              <a:spcBef>
                <a:spcPts val="0"/>
              </a:spcBef>
              <a:buSzPct val="100000"/>
              <a:buChar char="●"/>
            </a:pPr>
            <a:r>
              <a:rPr lang="en" sz="1800"/>
              <a:t>Speed and efficiency</a:t>
            </a:r>
          </a:p>
          <a:p>
            <a:pPr indent="-342900" lvl="0" marL="457200" rtl="0">
              <a:spcBef>
                <a:spcPts val="0"/>
              </a:spcBef>
              <a:buSzPct val="100000"/>
              <a:buChar char="●"/>
            </a:pPr>
            <a:r>
              <a:rPr lang="en" sz="1800"/>
              <a:t>Set (bulk) transactions and processing</a:t>
            </a:r>
          </a:p>
          <a:p>
            <a:pPr indent="-342900" lvl="0" marL="457200" rtl="0">
              <a:spcBef>
                <a:spcPts val="0"/>
              </a:spcBef>
              <a:buSzPct val="100000"/>
              <a:buChar char="●"/>
            </a:pPr>
            <a:r>
              <a:rPr lang="en" sz="1800"/>
              <a:t>Row-by-row business logic processing when necessary</a:t>
            </a:r>
          </a:p>
          <a:p>
            <a:pPr indent="-342900" lvl="0" marL="457200" rtl="0">
              <a:spcBef>
                <a:spcPts val="0"/>
              </a:spcBef>
              <a:buSzPct val="100000"/>
              <a:buChar char="●"/>
            </a:pPr>
            <a:r>
              <a:rPr lang="en" sz="1800"/>
              <a:t>Many features dedicated to high-grade security</a:t>
            </a:r>
          </a:p>
          <a:p>
            <a:pPr indent="-342900" lvl="0" marL="457200" rtl="0">
              <a:spcBef>
                <a:spcPts val="0"/>
              </a:spcBef>
              <a:buSzPct val="100000"/>
              <a:buChar char="●"/>
            </a:pPr>
            <a:r>
              <a:rPr lang="en" sz="1800"/>
              <a:t>Aids in abstraction and de-coupling</a:t>
            </a:r>
          </a:p>
          <a:p>
            <a:pPr indent="-342900" lvl="0" marL="457200" rtl="0">
              <a:spcBef>
                <a:spcPts val="0"/>
              </a:spcBef>
              <a:buSzPct val="100000"/>
              <a:buChar char="●"/>
            </a:pPr>
            <a:r>
              <a:rPr lang="en" sz="1800"/>
              <a:t>Modularize and publish common, reusable business/data logic</a:t>
            </a:r>
          </a:p>
          <a:p>
            <a:pPr indent="-342900" lvl="0" marL="457200" rtl="0">
              <a:spcBef>
                <a:spcPts val="0"/>
              </a:spcBef>
              <a:buSzPct val="100000"/>
              <a:buChar char="●"/>
            </a:pPr>
            <a:r>
              <a:rPr lang="en" sz="1800"/>
              <a:t>Automation of routine data-centric tasks</a:t>
            </a:r>
          </a:p>
          <a:p>
            <a:pPr indent="-342900" lvl="0" marL="457200" rtl="0">
              <a:spcBef>
                <a:spcPts val="0"/>
              </a:spcBef>
              <a:buSzPct val="100000"/>
              <a:buChar char="●"/>
            </a:pPr>
            <a:r>
              <a:rPr lang="en" sz="1800"/>
              <a:t>Easy to audit, instrument, monitor and tune</a:t>
            </a:r>
          </a:p>
          <a:p>
            <a:pPr indent="-342900" lvl="0" marL="457200" rtl="0">
              <a:spcBef>
                <a:spcPts val="0"/>
              </a:spcBef>
              <a:buSzPct val="100000"/>
              <a:buChar char="●"/>
            </a:pPr>
            <a:r>
              <a:rPr lang="en" sz="1800"/>
              <a:t>Perfect choice for a RESTful data service layer</a:t>
            </a:r>
          </a:p>
          <a:p>
            <a:pPr indent="-342900" lvl="0" marL="457200" rtl="0">
              <a:spcBef>
                <a:spcPts val="0"/>
              </a:spcBef>
              <a:buSzPct val="100000"/>
              <a:buChar char="●"/>
            </a:pPr>
            <a:r>
              <a:rPr lang="en" sz="1800"/>
              <a:t>Very stable and works cross-platform (write-once, run anywhere [Oracle runs])</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Fund: Expressions | Short-circuit</a:t>
            </a:r>
          </a:p>
        </p:txBody>
      </p:sp>
      <p:graphicFrame>
        <p:nvGraphicFramePr>
          <p:cNvPr id="675" name="Shape 675"/>
          <p:cNvGraphicFramePr/>
          <p:nvPr/>
        </p:nvGraphicFramePr>
        <p:xfrm>
          <a:off x="621275" y="901225"/>
          <a:ext cx="3000000" cy="3000000"/>
        </p:xfrm>
        <a:graphic>
          <a:graphicData uri="http://schemas.openxmlformats.org/drawingml/2006/table">
            <a:tbl>
              <a:tblPr>
                <a:noFill/>
                <a:tableStyleId>{3C02302D-1A38-4B88-AC61-B8E5A3A355C6}</a:tableStyleId>
              </a:tblPr>
              <a:tblGrid>
                <a:gridCol w="3950725"/>
                <a:gridCol w="3950725"/>
              </a:tblGrid>
              <a:tr h="381000">
                <a:tc>
                  <a:txBody>
                    <a:bodyPr>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TABLE</a:t>
                      </a:r>
                      <a:r>
                        <a:rPr lang="en" sz="1000">
                          <a:solidFill>
                            <a:srgbClr val="000080"/>
                          </a:solidFill>
                          <a:latin typeface="Courier New"/>
                          <a:ea typeface="Courier New"/>
                          <a:cs typeface="Courier New"/>
                          <a:sym typeface="Courier New"/>
                        </a:rPr>
                        <a:t> dept_sales(</a:t>
                      </a:r>
                    </a:p>
                    <a:p>
                      <a:pPr lvl="0" rtl="0">
                        <a:lnSpc>
                          <a:spcPct val="115000"/>
                        </a:lnSpc>
                        <a:spcBef>
                          <a:spcPts val="0"/>
                        </a:spcBef>
                        <a:buNone/>
                      </a:pPr>
                      <a:r>
                        <a:rPr lang="en" sz="1000">
                          <a:solidFill>
                            <a:srgbClr val="000080"/>
                          </a:solidFill>
                          <a:latin typeface="Courier New"/>
                          <a:ea typeface="Courier New"/>
                          <a:cs typeface="Courier New"/>
                          <a:sym typeface="Courier New"/>
                        </a:rPr>
                        <a:t> dept_num </a:t>
                      </a:r>
                      <a:r>
                        <a:rPr b="1" lang="en" sz="1000">
                          <a:solidFill>
                            <a:srgbClr val="003366"/>
                          </a:solidFill>
                          <a:latin typeface="Courier New"/>
                          <a:ea typeface="Courier New"/>
                          <a:cs typeface="Courier New"/>
                          <a:sym typeface="Courier New"/>
                        </a:rPr>
                        <a:t>INTEGER</a:t>
                      </a:r>
                    </a:p>
                    <a:p>
                      <a:pPr lvl="0" rtl="0">
                        <a:lnSpc>
                          <a:spcPct val="115000"/>
                        </a:lnSpc>
                        <a:spcBef>
                          <a:spcPts val="0"/>
                        </a:spcBef>
                        <a:buNone/>
                      </a:pPr>
                      <a:r>
                        <a:rPr lang="en" sz="1000">
                          <a:solidFill>
                            <a:srgbClr val="000080"/>
                          </a:solidFill>
                          <a:latin typeface="Courier New"/>
                          <a:ea typeface="Courier New"/>
                          <a:cs typeface="Courier New"/>
                          <a:sym typeface="Courier New"/>
                        </a:rPr>
                        <a:t>,sales_amt </a:t>
                      </a:r>
                      <a:r>
                        <a:rPr b="1" lang="en" sz="1000">
                          <a:solidFill>
                            <a:srgbClr val="003366"/>
                          </a:solidFill>
                          <a:latin typeface="Courier New"/>
                          <a:ea typeface="Courier New"/>
                          <a:cs typeface="Courier New"/>
                          <a:sym typeface="Courier New"/>
                        </a:rPr>
                        <a:t>NUMBER</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dept_sales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100.50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dept_sales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200.00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dept_sales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20</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200.00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dept_sales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30</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300.00</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INSERT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dept_sales </a:t>
                      </a:r>
                      <a:r>
                        <a:rPr b="1" lang="en" sz="1000">
                          <a:solidFill>
                            <a:srgbClr val="003366"/>
                          </a:solidFill>
                          <a:latin typeface="Courier New"/>
                          <a:ea typeface="Courier New"/>
                          <a:cs typeface="Courier New"/>
                          <a:sym typeface="Courier New"/>
                        </a:rPr>
                        <a:t>VALUES</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40</a:t>
                      </a:r>
                      <a:r>
                        <a:rPr lang="en" sz="1000">
                          <a:solidFill>
                            <a:srgbClr val="000080"/>
                          </a:solidFill>
                          <a:latin typeface="Courier New"/>
                          <a:ea typeface="Courier New"/>
                          <a:cs typeface="Courier New"/>
                          <a:sym typeface="Courier New"/>
                        </a:rPr>
                        <a:t>, </a:t>
                      </a:r>
                      <a:r>
                        <a:rPr lang="en" sz="1000">
                          <a:solidFill>
                            <a:srgbClr val="0000FF"/>
                          </a:solidFill>
                          <a:latin typeface="Courier New"/>
                          <a:ea typeface="Courier New"/>
                          <a:cs typeface="Courier New"/>
                          <a:sym typeface="Courier New"/>
                        </a:rPr>
                        <a:t>400.00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COMMIT</a:t>
                      </a: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CREATE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REPLACE</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FUNCTION</a:t>
                      </a:r>
                      <a:r>
                        <a:rPr lang="en" sz="1000">
                          <a:solidFill>
                            <a:srgbClr val="000080"/>
                          </a:solidFill>
                          <a:latin typeface="Courier New"/>
                          <a:ea typeface="Courier New"/>
                          <a:cs typeface="Courier New"/>
                          <a:sym typeface="Courier New"/>
                        </a:rPr>
                        <a:t> get_sales(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i_dept </a:t>
                      </a:r>
                      <a:r>
                        <a:rPr b="1" lang="en" sz="1000">
                          <a:solidFill>
                            <a:srgbClr val="003366"/>
                          </a:solidFill>
                          <a:latin typeface="Courier New"/>
                          <a:ea typeface="Courier New"/>
                          <a:cs typeface="Courier New"/>
                          <a:sym typeface="Courier New"/>
                        </a:rPr>
                        <a:t>IN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DEFAULT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NULL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RETURN</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NUMBER</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l_total </a:t>
                      </a:r>
                      <a:r>
                        <a:rPr b="1" lang="en" sz="1000">
                          <a:solidFill>
                            <a:srgbClr val="003366"/>
                          </a:solidFill>
                          <a:latin typeface="Courier New"/>
                          <a:ea typeface="Courier New"/>
                          <a:cs typeface="Courier New"/>
                          <a:sym typeface="Courier New"/>
                        </a:rPr>
                        <a:t>NUMBER</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SUM</a:t>
                      </a:r>
                      <a:r>
                        <a:rPr lang="en" sz="1000">
                          <a:solidFill>
                            <a:srgbClr val="000080"/>
                          </a:solidFill>
                          <a:latin typeface="Courier New"/>
                          <a:ea typeface="Courier New"/>
                          <a:cs typeface="Courier New"/>
                          <a:sym typeface="Courier New"/>
                        </a:rPr>
                        <a:t>(sales_amt)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l_total</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dept_sales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i_dept </a:t>
                      </a:r>
                      <a:r>
                        <a:rPr b="1" lang="en" sz="1000">
                          <a:solidFill>
                            <a:srgbClr val="FF0000"/>
                          </a:solidFill>
                          <a:latin typeface="Courier New"/>
                          <a:ea typeface="Courier New"/>
                          <a:cs typeface="Courier New"/>
                          <a:sym typeface="Courier New"/>
                        </a:rPr>
                        <a:t>IS</a:t>
                      </a:r>
                      <a:r>
                        <a:rPr lang="en" sz="1000">
                          <a:solidFill>
                            <a:srgbClr val="FF000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NULL</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OR</a:t>
                      </a:r>
                      <a:r>
                        <a:rPr lang="en" sz="1000">
                          <a:solidFill>
                            <a:srgbClr val="000080"/>
                          </a:solidFill>
                          <a:latin typeface="Courier New"/>
                          <a:ea typeface="Courier New"/>
                          <a:cs typeface="Courier New"/>
                          <a:sym typeface="Courier New"/>
                        </a:rPr>
                        <a:t> dept_num = i_dept);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RETURN</a:t>
                      </a:r>
                      <a:r>
                        <a:rPr lang="en" sz="1000">
                          <a:solidFill>
                            <a:srgbClr val="000080"/>
                          </a:solidFill>
                          <a:latin typeface="Courier New"/>
                          <a:ea typeface="Courier New"/>
                          <a:cs typeface="Courier New"/>
                          <a:sym typeface="Courier New"/>
                        </a:rPr>
                        <a:t> l_total;</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get_sales;</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r>
              <a:tr h="1115350">
                <a:tc gridSpan="2">
                  <a:txBody>
                    <a:bodyPr>
                      <a:noAutofit/>
                    </a:bodyPr>
                    <a:lstStyle/>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dbms_output.put_line(</a:t>
                      </a:r>
                      <a:r>
                        <a:rPr lang="en" sz="1000">
                          <a:solidFill>
                            <a:srgbClr val="FF0000"/>
                          </a:solidFill>
                          <a:latin typeface="Courier New"/>
                          <a:ea typeface="Courier New"/>
                          <a:cs typeface="Courier New"/>
                          <a:sym typeface="Courier New"/>
                        </a:rPr>
                        <a:t>'No Dept: [$'</a:t>
                      </a:r>
                      <a:r>
                        <a:rPr lang="en" sz="1000">
                          <a:solidFill>
                            <a:srgbClr val="000080"/>
                          </a:solidFill>
                          <a:latin typeface="Courier New"/>
                          <a:ea typeface="Courier New"/>
                          <a:cs typeface="Courier New"/>
                          <a:sym typeface="Courier New"/>
                        </a:rPr>
                        <a:t>||get_sales()||</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dbms_output.put_line(</a:t>
                      </a:r>
                      <a:r>
                        <a:rPr lang="en" sz="1000">
                          <a:solidFill>
                            <a:srgbClr val="FF0000"/>
                          </a:solidFill>
                          <a:latin typeface="Courier New"/>
                          <a:ea typeface="Courier New"/>
                          <a:cs typeface="Courier New"/>
                          <a:sym typeface="Courier New"/>
                        </a:rPr>
                        <a:t>'Dept 10: [$'</a:t>
                      </a:r>
                      <a:r>
                        <a:rPr lang="en" sz="1000">
                          <a:solidFill>
                            <a:srgbClr val="000080"/>
                          </a:solidFill>
                          <a:latin typeface="Courier New"/>
                          <a:ea typeface="Courier New"/>
                          <a:cs typeface="Courier New"/>
                          <a:sym typeface="Courier New"/>
                        </a:rPr>
                        <a:t>||get_sales(</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a:t>
                      </a:r>
                      <a:r>
                        <a:rPr lang="en" sz="1000">
                          <a:solidFill>
                            <a:srgbClr val="FF0000"/>
                          </a:solidFill>
                          <a:latin typeface="Courier New"/>
                          <a:ea typeface="Courier New"/>
                          <a:cs typeface="Courier New"/>
                          <a:sym typeface="Courier New"/>
                        </a:rPr>
                        <a:t>']'</a:t>
                      </a:r>
                      <a:r>
                        <a:rPr lang="en" sz="1000">
                          <a:solidFill>
                            <a:srgbClr val="000080"/>
                          </a:solidFill>
                          <a:latin typeface="Courier New"/>
                          <a:ea typeface="Courier New"/>
                          <a:cs typeface="Courier New"/>
                          <a:sym typeface="Courier New"/>
                        </a:rPr>
                        <a:t>);</a:t>
                      </a:r>
                    </a:p>
                    <a:p>
                      <a:pPr lvl="0" rtl="0">
                        <a:lnSpc>
                          <a:spcPct val="115000"/>
                        </a:lnSpc>
                        <a:spcBef>
                          <a:spcPts val="0"/>
                        </a:spcBef>
                        <a:buClr>
                          <a:schemeClr val="dk1"/>
                        </a:buClr>
                        <a:buSzPct val="110000"/>
                        <a:buFont typeface="Arial"/>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hMerge="1"/>
              </a:tr>
              <a:tr h="381000">
                <a:tc gridSpan="2">
                  <a:txBody>
                    <a:bodyPr>
                      <a:noAutofit/>
                    </a:bodyPr>
                    <a:lstStyle/>
                    <a:p>
                      <a:pPr lvl="0" rtl="0">
                        <a:spcBef>
                          <a:spcPts val="0"/>
                        </a:spcBef>
                        <a:buClr>
                          <a:schemeClr val="dk1"/>
                        </a:buClr>
                        <a:buSzPct val="78571"/>
                        <a:buFont typeface="Arial"/>
                        <a:buNone/>
                      </a:pPr>
                      <a:r>
                        <a:rPr lang="en">
                          <a:latin typeface="Courier New"/>
                          <a:ea typeface="Courier New"/>
                          <a:cs typeface="Courier New"/>
                          <a:sym typeface="Courier New"/>
                        </a:rPr>
                        <a:t>No Dept: [$1200.5]</a:t>
                      </a:r>
                    </a:p>
                    <a:p>
                      <a:pPr lvl="0">
                        <a:spcBef>
                          <a:spcPts val="0"/>
                        </a:spcBef>
                        <a:buNone/>
                      </a:pPr>
                      <a:r>
                        <a:rPr lang="en">
                          <a:latin typeface="Courier New"/>
                          <a:ea typeface="Courier New"/>
                          <a:cs typeface="Courier New"/>
                          <a:sym typeface="Courier New"/>
                        </a:rPr>
                        <a:t>Dept 10: [$300.5]</a:t>
                      </a:r>
                    </a:p>
                  </a:txBody>
                  <a:tcPr marT="91425" marB="91425" marR="91425" marL="91425">
                    <a:solidFill>
                      <a:srgbClr val="D9D9D9"/>
                    </a:solidFill>
                  </a:tcPr>
                </a:tc>
                <a:tc hMerge="1"/>
              </a:tr>
            </a:tbl>
          </a:graphicData>
        </a:graphic>
      </p:graphicFrame>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9" name="Shape 679"/>
        <p:cNvGrpSpPr/>
        <p:nvPr/>
      </p:nvGrpSpPr>
      <p:grpSpPr>
        <a:xfrm>
          <a:off x="0" y="0"/>
          <a:ext cx="0" cy="0"/>
          <a:chOff x="0" y="0"/>
          <a:chExt cx="0" cy="0"/>
        </a:xfrm>
      </p:grpSpPr>
      <p:sp>
        <p:nvSpPr>
          <p:cNvPr id="680" name="Shape 680"/>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Expressions | Boolean Expr</a:t>
            </a:r>
          </a:p>
        </p:txBody>
      </p:sp>
      <p:sp>
        <p:nvSpPr>
          <p:cNvPr id="681" name="Shape 681"/>
          <p:cNvSpPr txBox="1"/>
          <p:nvPr>
            <p:ph idx="1" type="body"/>
          </p:nvPr>
        </p:nvSpPr>
        <p:spPr>
          <a:xfrm>
            <a:off x="108900" y="634800"/>
            <a:ext cx="8934599" cy="1940699"/>
          </a:xfrm>
          <a:prstGeom prst="rect">
            <a:avLst/>
          </a:prstGeom>
        </p:spPr>
        <p:txBody>
          <a:bodyPr anchorCtr="0" anchor="t" bIns="91425" lIns="91425" rIns="91425" tIns="91425">
            <a:noAutofit/>
          </a:bodyPr>
          <a:lstStyle/>
          <a:p>
            <a:pPr indent="-228600" lvl="0" marL="457200" rtl="0">
              <a:spcBef>
                <a:spcPts val="0"/>
              </a:spcBef>
              <a:buChar char="●"/>
            </a:pPr>
            <a:r>
              <a:rPr lang="en"/>
              <a:t>Essential to PL/SQL programming. These are expressions that return TRUE, FALSE or NULL.</a:t>
            </a:r>
          </a:p>
          <a:p>
            <a:pPr indent="-228600" lvl="0" marL="457200">
              <a:spcBef>
                <a:spcPts val="0"/>
              </a:spcBef>
              <a:buChar char="●"/>
            </a:pPr>
            <a:r>
              <a:rPr lang="en"/>
              <a:t>Used mostly to control program flow and in SQL predicates (WHERE clauses)</a:t>
            </a:r>
          </a:p>
        </p:txBody>
      </p:sp>
      <p:sp>
        <p:nvSpPr>
          <p:cNvPr id="682" name="Shape 682"/>
          <p:cNvSpPr txBox="1"/>
          <p:nvPr/>
        </p:nvSpPr>
        <p:spPr>
          <a:xfrm>
            <a:off x="680875" y="2575500"/>
            <a:ext cx="7615500" cy="2464500"/>
          </a:xfrm>
          <a:prstGeom prst="rect">
            <a:avLst/>
          </a:prstGeom>
          <a:solidFill>
            <a:srgbClr val="FFF2CC"/>
          </a:solidFill>
          <a:ln>
            <a:noFill/>
          </a:ln>
        </p:spPr>
        <p:txBody>
          <a:bodyPr anchorCtr="0" anchor="ctr" bIns="91425" lIns="91425" rIns="91425" tIns="91425">
            <a:noAutofit/>
          </a:bodyPr>
          <a:lstStyle/>
          <a:p>
            <a:pPr lvl="0" rtl="0">
              <a:lnSpc>
                <a:spcPct val="115000"/>
              </a:lnSpc>
              <a:spcBef>
                <a:spcPts val="0"/>
              </a:spcBef>
              <a:buNone/>
            </a:pPr>
            <a:r>
              <a:rPr b="1" lang="en" sz="1000">
                <a:solidFill>
                  <a:srgbClr val="003366"/>
                </a:solidFill>
                <a:latin typeface="Courier New"/>
                <a:ea typeface="Courier New"/>
                <a:cs typeface="Courier New"/>
                <a:sym typeface="Courier New"/>
              </a:rPr>
              <a:t>SET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SERVEROUTPUT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ON</a:t>
            </a:r>
          </a:p>
          <a:p>
            <a:pPr lvl="0" rtl="0">
              <a:lnSpc>
                <a:spcPct val="115000"/>
              </a:lnSpc>
              <a:spcBef>
                <a:spcPts val="0"/>
              </a:spcBef>
              <a:buNone/>
            </a:pPr>
            <a:r>
              <a:rPr b="1" lang="en" sz="1000">
                <a:solidFill>
                  <a:srgbClr val="003366"/>
                </a:solidFill>
                <a:latin typeface="Courier New"/>
                <a:ea typeface="Courier New"/>
                <a:cs typeface="Courier New"/>
                <a:sym typeface="Courier New"/>
              </a:rPr>
              <a:t>DECLARE</a:t>
            </a:r>
          </a:p>
          <a:p>
            <a:pPr lvl="0" rtl="0">
              <a:lnSpc>
                <a:spcPct val="115000"/>
              </a:lnSpc>
              <a:spcBef>
                <a:spcPts val="0"/>
              </a:spcBef>
              <a:buNone/>
            </a:pPr>
            <a:r>
              <a:rPr lang="en" sz="1000">
                <a:solidFill>
                  <a:srgbClr val="000080"/>
                </a:solidFill>
                <a:latin typeface="Courier New"/>
                <a:ea typeface="Courier New"/>
                <a:cs typeface="Courier New"/>
                <a:sym typeface="Courier New"/>
              </a:rPr>
              <a:t>   l_dept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 := </a:t>
            </a:r>
            <a:r>
              <a:rPr lang="en" sz="1000">
                <a:solidFill>
                  <a:srgbClr val="0000FF"/>
                </a:solidFill>
                <a:latin typeface="Courier New"/>
                <a:ea typeface="Courier New"/>
                <a:cs typeface="Courier New"/>
                <a:sym typeface="Courier New"/>
              </a:rPr>
              <a:t>10</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l_count </a:t>
            </a:r>
            <a:r>
              <a:rPr b="1" lang="en" sz="1000">
                <a:solidFill>
                  <a:srgbClr val="003366"/>
                </a:solidFill>
                <a:latin typeface="Courier New"/>
                <a:ea typeface="Courier New"/>
                <a:cs typeface="Courier New"/>
                <a:sym typeface="Courier New"/>
              </a:rPr>
              <a:t>INTEGER</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BEGIN</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FF0000"/>
                </a:solidFill>
                <a:latin typeface="Courier New"/>
                <a:ea typeface="Courier New"/>
                <a:cs typeface="Courier New"/>
                <a:sym typeface="Courier New"/>
              </a:rPr>
              <a:t>IF</a:t>
            </a:r>
            <a:r>
              <a:rPr lang="en" sz="1000">
                <a:solidFill>
                  <a:srgbClr val="FF0000"/>
                </a:solidFill>
                <a:latin typeface="Courier New"/>
                <a:ea typeface="Courier New"/>
                <a:cs typeface="Courier New"/>
                <a:sym typeface="Courier New"/>
              </a:rPr>
              <a:t> (l_dept &gt; 0) </a:t>
            </a:r>
            <a:r>
              <a:rPr b="1" lang="en" sz="1000">
                <a:solidFill>
                  <a:srgbClr val="FF0000"/>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boolean expr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SELECT</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COUNT</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INTO</a:t>
            </a:r>
            <a:r>
              <a:rPr lang="en" sz="1000">
                <a:solidFill>
                  <a:srgbClr val="000080"/>
                </a:solidFill>
                <a:latin typeface="Courier New"/>
                <a:ea typeface="Courier New"/>
                <a:cs typeface="Courier New"/>
                <a:sym typeface="Courier New"/>
              </a:rPr>
              <a:t> l_count</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FROM</a:t>
            </a:r>
            <a:r>
              <a:rPr lang="en" sz="1000">
                <a:solidFill>
                  <a:srgbClr val="000080"/>
                </a:solidFill>
                <a:latin typeface="Courier New"/>
                <a:ea typeface="Courier New"/>
                <a:cs typeface="Courier New"/>
                <a:sym typeface="Courier New"/>
              </a:rPr>
              <a:t> orders</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WHERE</a:t>
            </a:r>
            <a:r>
              <a:rPr lang="en" sz="1000">
                <a:solidFill>
                  <a:srgbClr val="000080"/>
                </a:solidFill>
                <a:latin typeface="Courier New"/>
                <a:ea typeface="Courier New"/>
                <a:cs typeface="Courier New"/>
                <a:sym typeface="Courier New"/>
              </a:rPr>
              <a:t> dept_num = l_dept; </a:t>
            </a:r>
            <a:r>
              <a:rPr i="1" lang="en" sz="1000">
                <a:solidFill>
                  <a:srgbClr val="339966"/>
                </a:solidFill>
                <a:latin typeface="Courier New"/>
                <a:ea typeface="Courier New"/>
                <a:cs typeface="Courier New"/>
                <a:sym typeface="Courier New"/>
              </a:rPr>
              <a:t>-- boolean expr</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IF</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lnSpc>
                <a:spcPct val="115000"/>
              </a:lnSpc>
              <a:spcBef>
                <a:spcPts val="0"/>
              </a:spcBef>
              <a:buNone/>
            </a:pPr>
            <a:r>
              <a:rPr lang="en" sz="1000">
                <a:solidFill>
                  <a:srgbClr val="000080"/>
                </a:solidFill>
                <a:latin typeface="Courier New"/>
                <a:ea typeface="Courier New"/>
                <a:cs typeface="Courier New"/>
                <a:sym typeface="Courier New"/>
              </a:rPr>
              <a:t>/</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Expressions | CASE Expr</a:t>
            </a:r>
          </a:p>
        </p:txBody>
      </p:sp>
      <p:sp>
        <p:nvSpPr>
          <p:cNvPr id="688" name="Shape 688"/>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CASE expressions are just elegant IF-THEN-ELSIF control blocks</a:t>
            </a:r>
          </a:p>
          <a:p>
            <a:pPr indent="-228600" lvl="0" marL="457200" rtl="0">
              <a:spcBef>
                <a:spcPts val="0"/>
              </a:spcBef>
              <a:buChar char="●"/>
            </a:pPr>
            <a:r>
              <a:rPr lang="en"/>
              <a:t>Simple CASE uses a “selector” (a variable or other expression) and evaluates the selector value</a:t>
            </a:r>
          </a:p>
          <a:p>
            <a:pPr indent="-228600" lvl="0" marL="457200" rtl="0">
              <a:spcBef>
                <a:spcPts val="0"/>
              </a:spcBef>
              <a:buChar char="●"/>
            </a:pPr>
            <a:r>
              <a:rPr lang="en"/>
              <a:t>Searched CASE evaluates independent expressions</a:t>
            </a:r>
          </a:p>
          <a:p>
            <a:pPr indent="-228600" lvl="0" marL="457200" rtl="0">
              <a:spcBef>
                <a:spcPts val="0"/>
              </a:spcBef>
              <a:buChar char="●"/>
            </a:pPr>
            <a:r>
              <a:rPr lang="en"/>
              <a:t>Both return the first result where the selector/expression is TRUE and evaluation stops</a:t>
            </a:r>
          </a:p>
          <a:p>
            <a:pPr indent="-228600" lvl="0" marL="457200">
              <a:spcBef>
                <a:spcPts val="0"/>
              </a:spcBef>
              <a:buChar char="●"/>
            </a:pPr>
            <a:r>
              <a:rPr lang="en"/>
              <a:t>Both return the ELSE (if given) or NULL if none of the selectors/expressions evaluates to TRUE</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2" name="Shape 692"/>
        <p:cNvGrpSpPr/>
        <p:nvPr/>
      </p:nvGrpSpPr>
      <p:grpSpPr>
        <a:xfrm>
          <a:off x="0" y="0"/>
          <a:ext cx="0" cy="0"/>
          <a:chOff x="0" y="0"/>
          <a:chExt cx="0" cy="0"/>
        </a:xfrm>
      </p:grpSpPr>
      <p:sp>
        <p:nvSpPr>
          <p:cNvPr id="693" name="Shape 693"/>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None/>
            </a:pPr>
            <a:r>
              <a:rPr lang="en"/>
              <a:t>Fund: Expressions | CASE Expr</a:t>
            </a:r>
          </a:p>
        </p:txBody>
      </p:sp>
      <p:graphicFrame>
        <p:nvGraphicFramePr>
          <p:cNvPr id="694" name="Shape 694"/>
          <p:cNvGraphicFramePr/>
          <p:nvPr/>
        </p:nvGraphicFramePr>
        <p:xfrm>
          <a:off x="253200" y="755000"/>
          <a:ext cx="3000000" cy="3000000"/>
        </p:xfrm>
        <a:graphic>
          <a:graphicData uri="http://schemas.openxmlformats.org/drawingml/2006/table">
            <a:tbl>
              <a:tblPr>
                <a:noFill/>
                <a:tableStyleId>{3C02302D-1A38-4B88-AC61-B8E5A3A355C6}</a:tableStyleId>
              </a:tblPr>
              <a:tblGrid>
                <a:gridCol w="4329975"/>
                <a:gridCol w="4329975"/>
              </a:tblGrid>
              <a:tr h="381000">
                <a:tc>
                  <a:txBody>
                    <a:bodyPr>
                      <a:noAutofit/>
                    </a:bodyPr>
                    <a:lstStyle/>
                    <a:p>
                      <a:pPr lvl="0" algn="ctr">
                        <a:spcBef>
                          <a:spcPts val="0"/>
                        </a:spcBef>
                        <a:buNone/>
                      </a:pPr>
                      <a:r>
                        <a:rPr b="1" lang="en"/>
                        <a:t>Simple CASE Expression</a:t>
                      </a:r>
                    </a:p>
                  </a:txBody>
                  <a:tcPr marT="91425" marB="91425" marR="91425" marL="91425">
                    <a:solidFill>
                      <a:srgbClr val="9FC5E8"/>
                    </a:solidFill>
                  </a:tcPr>
                </a:tc>
                <a:tc>
                  <a:txBody>
                    <a:bodyPr>
                      <a:noAutofit/>
                    </a:bodyPr>
                    <a:lstStyle/>
                    <a:p>
                      <a:pPr lvl="0" algn="ctr">
                        <a:spcBef>
                          <a:spcPts val="0"/>
                        </a:spcBef>
                        <a:buNone/>
                      </a:pPr>
                      <a:r>
                        <a:rPr b="1" lang="en"/>
                        <a:t>Searched CASE Expression</a:t>
                      </a:r>
                    </a:p>
                  </a:txBody>
                  <a:tcPr marT="91425" marB="91425" marR="91425" marL="91425">
                    <a:solidFill>
                      <a:srgbClr val="9FC5E8"/>
                    </a:solidFill>
                  </a:tcPr>
                </a:tc>
              </a:tr>
              <a:tr h="381000">
                <a:tc>
                  <a:txBody>
                    <a:bodyPr>
                      <a:noAutofit/>
                    </a:bodyPr>
                    <a:lstStyle/>
                    <a:p>
                      <a:pPr lvl="0" rtl="0">
                        <a:spcBef>
                          <a:spcPts val="0"/>
                        </a:spcBef>
                        <a:buClr>
                          <a:schemeClr val="dk1"/>
                        </a:buClr>
                        <a:buSzPct val="78571"/>
                        <a:buFont typeface="Arial"/>
                        <a:buNone/>
                      </a:pPr>
                      <a:r>
                        <a:rPr lang="en"/>
                        <a:t>CASE selector</a:t>
                      </a:r>
                      <a:br>
                        <a:rPr lang="en"/>
                      </a:br>
                      <a:r>
                        <a:rPr lang="en"/>
                        <a:t>  WHEN </a:t>
                      </a:r>
                      <a:r>
                        <a:rPr lang="en">
                          <a:solidFill>
                            <a:schemeClr val="dk1"/>
                          </a:solidFill>
                        </a:rPr>
                        <a:t>selector</a:t>
                      </a:r>
                      <a:r>
                        <a:rPr lang="en"/>
                        <a:t>_value THEN result_value</a:t>
                      </a:r>
                      <a:br>
                        <a:rPr lang="en"/>
                      </a:br>
                      <a:r>
                        <a:rPr lang="en"/>
                        <a:t>[ WHEN </a:t>
                      </a:r>
                      <a:r>
                        <a:rPr lang="en">
                          <a:solidFill>
                            <a:schemeClr val="dk1"/>
                          </a:solidFill>
                        </a:rPr>
                        <a:t>selector</a:t>
                      </a:r>
                      <a:r>
                        <a:rPr lang="en"/>
                        <a:t>_value THEN result_value]... </a:t>
                      </a:r>
                      <a:br>
                        <a:rPr lang="en"/>
                      </a:br>
                      <a:r>
                        <a:rPr lang="en"/>
                        <a:t>[ ELSE result_value]</a:t>
                      </a:r>
                      <a:br>
                        <a:rPr lang="en"/>
                      </a:br>
                      <a:r>
                        <a:rPr lang="en"/>
                        <a:t>END</a:t>
                      </a:r>
                    </a:p>
                    <a:p>
                      <a:pPr lvl="0">
                        <a:spcBef>
                          <a:spcPts val="0"/>
                        </a:spcBef>
                        <a:buNone/>
                      </a:pPr>
                      <a:r>
                        <a:t/>
                      </a:r>
                      <a:endParaRPr/>
                    </a:p>
                  </a:txBody>
                  <a:tcPr marT="91425" marB="91425" marR="91425" marL="91425"/>
                </a:tc>
                <a:tc>
                  <a:txBody>
                    <a:bodyPr>
                      <a:noAutofit/>
                    </a:bodyPr>
                    <a:lstStyle/>
                    <a:p>
                      <a:pPr lvl="0" rtl="0">
                        <a:spcBef>
                          <a:spcPts val="0"/>
                        </a:spcBef>
                        <a:buClr>
                          <a:schemeClr val="dk1"/>
                        </a:buClr>
                        <a:buSzPct val="78571"/>
                        <a:buFont typeface="Arial"/>
                        <a:buNone/>
                      </a:pPr>
                      <a:r>
                        <a:rPr lang="en"/>
                        <a:t>CASE</a:t>
                      </a:r>
                      <a:br>
                        <a:rPr lang="en"/>
                      </a:br>
                      <a:r>
                        <a:rPr lang="en"/>
                        <a:t>  WHEN boolean_expression THEN result_value</a:t>
                      </a:r>
                      <a:br>
                        <a:rPr lang="en"/>
                      </a:br>
                      <a:r>
                        <a:rPr lang="en"/>
                        <a:t>[ WHEN boolean_expression THEN result_value]... </a:t>
                      </a:r>
                      <a:br>
                        <a:rPr lang="en"/>
                      </a:br>
                      <a:r>
                        <a:rPr lang="en"/>
                        <a:t>[ ELSE result_value]</a:t>
                      </a:r>
                      <a:br>
                        <a:rPr lang="en"/>
                      </a:br>
                      <a:r>
                        <a:rPr lang="en"/>
                        <a:t>END</a:t>
                      </a:r>
                    </a:p>
                    <a:p>
                      <a:pPr lvl="0">
                        <a:spcBef>
                          <a:spcPts val="0"/>
                        </a:spcBef>
                        <a:buNone/>
                      </a:pPr>
                      <a:r>
                        <a:t/>
                      </a:r>
                      <a:endParaRPr/>
                    </a:p>
                  </a:txBody>
                  <a:tcPr marT="91425" marB="91425" marR="91425" marL="91425"/>
                </a:tc>
              </a:tr>
              <a:tr h="381000">
                <a:tc>
                  <a:txBody>
                    <a:bodyPr>
                      <a:noAutofit/>
                    </a:bodyPr>
                    <a:lstStyle/>
                    <a:p>
                      <a:pPr lvl="0" rtl="0" algn="ctr">
                        <a:spcBef>
                          <a:spcPts val="0"/>
                        </a:spcBef>
                        <a:buNone/>
                      </a:pPr>
                      <a:r>
                        <a:rPr b="1" lang="en"/>
                        <a:t>Simple CASE Snippet</a:t>
                      </a:r>
                    </a:p>
                  </a:txBody>
                  <a:tcPr marT="91425" marB="91425" marR="91425" marL="91425">
                    <a:solidFill>
                      <a:srgbClr val="9FC5E8"/>
                    </a:solidFill>
                  </a:tcPr>
                </a:tc>
                <a:tc>
                  <a:txBody>
                    <a:bodyPr>
                      <a:noAutofit/>
                    </a:bodyPr>
                    <a:lstStyle/>
                    <a:p>
                      <a:pPr lvl="0" rtl="0" algn="ctr">
                        <a:spcBef>
                          <a:spcPts val="0"/>
                        </a:spcBef>
                        <a:buNone/>
                      </a:pPr>
                      <a:r>
                        <a:rPr b="1" lang="en"/>
                        <a:t>Searched CASE Snippet</a:t>
                      </a:r>
                    </a:p>
                  </a:txBody>
                  <a:tcPr marT="91425" marB="91425" marR="91425" marL="91425">
                    <a:solidFill>
                      <a:srgbClr val="9FC5E8"/>
                    </a:solidFill>
                  </a:tcPr>
                </a:tc>
              </a:tr>
              <a:tr h="381000">
                <a:tc>
                  <a:txBody>
                    <a:bodyPr>
                      <a:noAutofit/>
                    </a:bodyPr>
                    <a:lstStyle/>
                    <a:p>
                      <a:pPr lvl="0" rtl="0">
                        <a:lnSpc>
                          <a:spcPct val="115000"/>
                        </a:lnSpc>
                        <a:spcBef>
                          <a:spcPts val="0"/>
                        </a:spcBef>
                        <a:buNone/>
                      </a:pPr>
                      <a:r>
                        <a:rPr lang="en" sz="1000">
                          <a:solidFill>
                            <a:srgbClr val="000080"/>
                          </a:solidFill>
                          <a:latin typeface="Courier New"/>
                          <a:ea typeface="Courier New"/>
                          <a:cs typeface="Courier New"/>
                          <a:sym typeface="Courier New"/>
                        </a:rPr>
                        <a:t>l_state_nm :=</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r>
                        <a:rPr lang="en" sz="1000">
                          <a:solidFill>
                            <a:srgbClr val="000080"/>
                          </a:solidFill>
                          <a:latin typeface="Courier New"/>
                          <a:ea typeface="Courier New"/>
                          <a:cs typeface="Courier New"/>
                          <a:sym typeface="Courier New"/>
                        </a:rPr>
                        <a:t> l_state_cd</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'AL'</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'Alabama'</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cut code here for brevity</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'TX'</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'Texas'</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i="1" lang="en" sz="1000">
                          <a:solidFill>
                            <a:srgbClr val="339966"/>
                          </a:solidFill>
                          <a:latin typeface="Courier New"/>
                          <a:ea typeface="Courier New"/>
                          <a:cs typeface="Courier New"/>
                          <a:sym typeface="Courier New"/>
                        </a:rPr>
                        <a:t>-- cut the rest as well</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'Unknown Code'</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txBody>
                  <a:tcPr marT="91425" marB="91425" marR="91425" marL="91425">
                    <a:solidFill>
                      <a:srgbClr val="FFF2CC"/>
                    </a:solidFill>
                  </a:tcPr>
                </a:tc>
                <a:tc>
                  <a:txBody>
                    <a:bodyPr>
                      <a:noAutofit/>
                    </a:bodyPr>
                    <a:lstStyle/>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l_verdict_nm :=</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CASE</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(l_hung_jury)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'Hung'</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(l_judge_hangry)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'Guilty'</a:t>
                      </a:r>
                    </a:p>
                    <a:p>
                      <a:pPr lvl="0" rtl="0">
                        <a:lnSpc>
                          <a:spcPct val="115000"/>
                        </a:lnSpc>
                        <a:spcBef>
                          <a:spcPts val="0"/>
                        </a:spcBef>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WHEN</a:t>
                      </a:r>
                      <a:r>
                        <a:rPr lang="en" sz="1000">
                          <a:solidFill>
                            <a:srgbClr val="000080"/>
                          </a:solidFill>
                          <a:latin typeface="Courier New"/>
                          <a:ea typeface="Courier New"/>
                          <a:cs typeface="Courier New"/>
                          <a:sym typeface="Courier New"/>
                        </a:rPr>
                        <a:t> (l_reasonable_doubt </a:t>
                      </a:r>
                      <a:r>
                        <a:rPr b="1" lang="en" sz="1000">
                          <a:solidFill>
                            <a:srgbClr val="003366"/>
                          </a:solidFill>
                          <a:latin typeface="Courier New"/>
                          <a:ea typeface="Courier New"/>
                          <a:cs typeface="Courier New"/>
                          <a:sym typeface="Courier New"/>
                        </a:rPr>
                        <a:t>AND</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l_jury_fixed = </a:t>
                      </a:r>
                      <a:r>
                        <a:rPr lang="en" sz="1000">
                          <a:solidFill>
                            <a:srgbClr val="0000FF"/>
                          </a:solidFill>
                          <a:latin typeface="Courier New"/>
                          <a:ea typeface="Courier New"/>
                          <a:cs typeface="Courier New"/>
                          <a:sym typeface="Courier New"/>
                        </a:rPr>
                        <a:t>0</a:t>
                      </a: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THEN</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'Not Guilty'</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ELSE</a:t>
                      </a:r>
                      <a:r>
                        <a:rPr lang="en" sz="1000">
                          <a:solidFill>
                            <a:srgbClr val="000080"/>
                          </a:solidFill>
                          <a:latin typeface="Courier New"/>
                          <a:ea typeface="Courier New"/>
                          <a:cs typeface="Courier New"/>
                          <a:sym typeface="Courier New"/>
                        </a:rPr>
                        <a:t> </a:t>
                      </a:r>
                      <a:r>
                        <a:rPr lang="en" sz="1000">
                          <a:solidFill>
                            <a:srgbClr val="FF0000"/>
                          </a:solidFill>
                          <a:latin typeface="Courier New"/>
                          <a:ea typeface="Courier New"/>
                          <a:cs typeface="Courier New"/>
                          <a:sym typeface="Courier New"/>
                        </a:rPr>
                        <a:t>'Recess'</a:t>
                      </a:r>
                    </a:p>
                    <a:p>
                      <a:pPr lvl="0" rtl="0">
                        <a:lnSpc>
                          <a:spcPct val="115000"/>
                        </a:lnSpc>
                        <a:spcBef>
                          <a:spcPts val="0"/>
                        </a:spcBef>
                        <a:buClr>
                          <a:schemeClr val="dk1"/>
                        </a:buClr>
                        <a:buSzPct val="110000"/>
                        <a:buFont typeface="Arial"/>
                        <a:buNone/>
                      </a:pPr>
                      <a:r>
                        <a:rPr lang="en" sz="1000">
                          <a:solidFill>
                            <a:srgbClr val="000080"/>
                          </a:solidFill>
                          <a:latin typeface="Courier New"/>
                          <a:ea typeface="Courier New"/>
                          <a:cs typeface="Courier New"/>
                          <a:sym typeface="Courier New"/>
                        </a:rPr>
                        <a:t>   </a:t>
                      </a:r>
                      <a:r>
                        <a:rPr b="1" lang="en" sz="1000">
                          <a:solidFill>
                            <a:srgbClr val="003366"/>
                          </a:solidFill>
                          <a:latin typeface="Courier New"/>
                          <a:ea typeface="Courier New"/>
                          <a:cs typeface="Courier New"/>
                          <a:sym typeface="Courier New"/>
                        </a:rPr>
                        <a:t>END</a:t>
                      </a:r>
                      <a:r>
                        <a:rPr lang="en" sz="1000">
                          <a:solidFill>
                            <a:srgbClr val="000080"/>
                          </a:solidFill>
                          <a:latin typeface="Courier New"/>
                          <a:ea typeface="Courier New"/>
                          <a:cs typeface="Courier New"/>
                          <a:sym typeface="Courier New"/>
                        </a:rPr>
                        <a:t>;</a:t>
                      </a:r>
                    </a:p>
                    <a:p>
                      <a:pPr lvl="0" rtl="0">
                        <a:spcBef>
                          <a:spcPts val="0"/>
                        </a:spcBef>
                        <a:buNone/>
                      </a:pPr>
                      <a:r>
                        <a:t/>
                      </a:r>
                      <a:endParaRPr/>
                    </a:p>
                  </a:txBody>
                  <a:tcPr marT="91425" marB="91425" marR="91425" marL="91425">
                    <a:solidFill>
                      <a:srgbClr val="FFF2CC"/>
                    </a:solidFill>
                  </a:tcPr>
                </a:tc>
              </a:tr>
            </a:tbl>
          </a:graphicData>
        </a:graphic>
      </p:graphicFrame>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8" name="Shape 698"/>
        <p:cNvGrpSpPr/>
        <p:nvPr/>
      </p:nvGrpSpPr>
      <p:grpSpPr>
        <a:xfrm>
          <a:off x="0" y="0"/>
          <a:ext cx="0" cy="0"/>
          <a:chOff x="0" y="0"/>
          <a:chExt cx="0" cy="0"/>
        </a:xfrm>
      </p:grpSpPr>
      <p:sp>
        <p:nvSpPr>
          <p:cNvPr id="699" name="Shape 699"/>
          <p:cNvSpPr txBox="1"/>
          <p:nvPr>
            <p:ph type="title"/>
          </p:nvPr>
        </p:nvSpPr>
        <p:spPr>
          <a:xfrm>
            <a:off x="406950" y="36001"/>
            <a:ext cx="8229600" cy="598799"/>
          </a:xfrm>
          <a:prstGeom prst="rect">
            <a:avLst/>
          </a:prstGeom>
        </p:spPr>
        <p:txBody>
          <a:bodyPr anchorCtr="0" anchor="ctr" bIns="91425" lIns="91425" rIns="91425" tIns="91425">
            <a:noAutofit/>
          </a:bodyPr>
          <a:lstStyle/>
          <a:p>
            <a:pPr lvl="0">
              <a:spcBef>
                <a:spcPts val="0"/>
              </a:spcBef>
              <a:buClr>
                <a:schemeClr val="dk1"/>
              </a:buClr>
              <a:buSzPct val="30555"/>
              <a:buFont typeface="Arial"/>
              <a:buNone/>
            </a:pPr>
            <a:r>
              <a:rPr lang="en"/>
              <a:t>Fund: Expressions | CASE Expr</a:t>
            </a:r>
          </a:p>
        </p:txBody>
      </p:sp>
      <p:sp>
        <p:nvSpPr>
          <p:cNvPr id="700" name="Shape 700"/>
          <p:cNvSpPr txBox="1"/>
          <p:nvPr>
            <p:ph idx="1" type="body"/>
          </p:nvPr>
        </p:nvSpPr>
        <p:spPr>
          <a:xfrm>
            <a:off x="108900" y="634800"/>
            <a:ext cx="6144900" cy="4353299"/>
          </a:xfrm>
          <a:prstGeom prst="rect">
            <a:avLst/>
          </a:prstGeom>
          <a:solidFill>
            <a:srgbClr val="FFF2CC"/>
          </a:solidFill>
        </p:spPr>
        <p:txBody>
          <a:bodyPr anchorCtr="0" anchor="t" bIns="91425" lIns="91425" rIns="91425" tIns="91425">
            <a:noAutofit/>
          </a:bodyPr>
          <a:lstStyle/>
          <a:p>
            <a:pPr lvl="0" rtl="0">
              <a:lnSpc>
                <a:spcPct val="115000"/>
              </a:lnSpc>
              <a:spcBef>
                <a:spcPts val="0"/>
              </a:spcBef>
              <a:buNone/>
            </a:pPr>
            <a:r>
              <a:rPr b="1" lang="en" sz="900">
                <a:solidFill>
                  <a:srgbClr val="003366"/>
                </a:solidFill>
                <a:latin typeface="Courier New"/>
                <a:ea typeface="Courier New"/>
                <a:cs typeface="Courier New"/>
                <a:sym typeface="Courier New"/>
              </a:rPr>
              <a:t>SET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SERVEROUTPUT</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ON</a:t>
            </a:r>
          </a:p>
          <a:p>
            <a:pPr lvl="0" rtl="0">
              <a:lnSpc>
                <a:spcPct val="115000"/>
              </a:lnSpc>
              <a:spcBef>
                <a:spcPts val="0"/>
              </a:spcBef>
              <a:buNone/>
            </a:pPr>
            <a:r>
              <a:rPr b="1" lang="en" sz="900">
                <a:solidFill>
                  <a:srgbClr val="003366"/>
                </a:solidFill>
                <a:latin typeface="Courier New"/>
                <a:ea typeface="Courier New"/>
                <a:cs typeface="Courier New"/>
                <a:sym typeface="Courier New"/>
              </a:rPr>
              <a:t>DECLARE</a:t>
            </a:r>
          </a:p>
          <a:p>
            <a:pPr lvl="0" rtl="0">
              <a:lnSpc>
                <a:spcPct val="115000"/>
              </a:lnSpc>
              <a:spcBef>
                <a:spcPts val="0"/>
              </a:spcBef>
              <a:buNone/>
            </a:pPr>
            <a:r>
              <a:rPr lang="en" sz="900">
                <a:solidFill>
                  <a:srgbClr val="000080"/>
                </a:solidFill>
                <a:latin typeface="Courier New"/>
                <a:ea typeface="Courier New"/>
                <a:cs typeface="Courier New"/>
                <a:sym typeface="Courier New"/>
              </a:rPr>
              <a:t>   l_num_knights   </a:t>
            </a:r>
            <a:r>
              <a:rPr b="1" lang="en" sz="900">
                <a:solidFill>
                  <a:srgbClr val="003366"/>
                </a:solidFill>
                <a:latin typeface="Courier New"/>
                <a:ea typeface="Courier New"/>
                <a:cs typeface="Courier New"/>
                <a:sym typeface="Courier New"/>
              </a:rPr>
              <a:t>INTEGER</a:t>
            </a:r>
            <a:r>
              <a:rPr lang="en" sz="900">
                <a:solidFill>
                  <a:srgbClr val="000080"/>
                </a:solidFill>
                <a:latin typeface="Courier New"/>
                <a:ea typeface="Courier New"/>
                <a:cs typeface="Courier New"/>
                <a:sym typeface="Courier New"/>
              </a:rPr>
              <a:t> := </a:t>
            </a:r>
            <a:r>
              <a:rPr lang="en" sz="900">
                <a:solidFill>
                  <a:srgbClr val="0000FF"/>
                </a:solidFill>
                <a:latin typeface="Courier New"/>
                <a:ea typeface="Courier New"/>
                <a:cs typeface="Courier New"/>
                <a:sym typeface="Courier New"/>
              </a:rPr>
              <a:t>3</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l_num_questions </a:t>
            </a:r>
            <a:r>
              <a:rPr b="1" lang="en" sz="900">
                <a:solidFill>
                  <a:srgbClr val="003366"/>
                </a:solidFill>
                <a:latin typeface="Courier New"/>
                <a:ea typeface="Courier New"/>
                <a:cs typeface="Courier New"/>
                <a:sym typeface="Courier New"/>
              </a:rPr>
              <a:t>INTEGER</a:t>
            </a:r>
            <a:r>
              <a:rPr lang="en" sz="900">
                <a:solidFill>
                  <a:srgbClr val="000080"/>
                </a:solidFill>
                <a:latin typeface="Courier New"/>
                <a:ea typeface="Courier New"/>
                <a:cs typeface="Courier New"/>
                <a:sym typeface="Courier New"/>
              </a:rPr>
              <a:t> := </a:t>
            </a:r>
            <a:r>
              <a:rPr lang="en" sz="900">
                <a:solidFill>
                  <a:srgbClr val="0000FF"/>
                </a:solidFill>
                <a:latin typeface="Courier New"/>
                <a:ea typeface="Courier New"/>
                <a:cs typeface="Courier New"/>
                <a:sym typeface="Courier New"/>
              </a:rPr>
              <a:t>3</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l_curr_question </a:t>
            </a:r>
            <a:r>
              <a:rPr b="1" lang="en" sz="900">
                <a:solidFill>
                  <a:srgbClr val="003366"/>
                </a:solidFill>
                <a:latin typeface="Courier New"/>
                <a:ea typeface="Courier New"/>
                <a:cs typeface="Courier New"/>
                <a:sym typeface="Courier New"/>
              </a:rPr>
              <a:t>VARCHAR2</a:t>
            </a:r>
            <a:r>
              <a:rPr lang="en" sz="900">
                <a:solidFill>
                  <a:srgbClr val="000080"/>
                </a:solidFill>
                <a:latin typeface="Courier New"/>
                <a:ea typeface="Courier New"/>
                <a:cs typeface="Courier New"/>
                <a:sym typeface="Courier New"/>
              </a:rPr>
              <a:t>(</a:t>
            </a:r>
            <a:r>
              <a:rPr lang="en" sz="900">
                <a:solidFill>
                  <a:srgbClr val="0000FF"/>
                </a:solidFill>
                <a:latin typeface="Courier New"/>
                <a:ea typeface="Courier New"/>
                <a:cs typeface="Courier New"/>
                <a:sym typeface="Courier New"/>
              </a:rPr>
              <a:t>55</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b="1" lang="en" sz="900">
                <a:solidFill>
                  <a:srgbClr val="003366"/>
                </a:solidFill>
                <a:latin typeface="Courier New"/>
                <a:ea typeface="Courier New"/>
                <a:cs typeface="Courier New"/>
                <a:sym typeface="Courier New"/>
              </a:rPr>
              <a:t>BEGIN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k </a:t>
            </a:r>
            <a:r>
              <a:rPr b="1" lang="en" sz="900">
                <a:solidFill>
                  <a:srgbClr val="003366"/>
                </a:solidFill>
                <a:latin typeface="Courier New"/>
                <a:ea typeface="Courier New"/>
                <a:cs typeface="Courier New"/>
                <a:sym typeface="Courier New"/>
              </a:rPr>
              <a:t>IN</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1</a:t>
            </a:r>
            <a:r>
              <a:rPr lang="en" sz="900">
                <a:solidFill>
                  <a:srgbClr val="000080"/>
                </a:solidFill>
                <a:latin typeface="Courier New"/>
                <a:ea typeface="Courier New"/>
                <a:cs typeface="Courier New"/>
                <a:sym typeface="Courier New"/>
              </a:rPr>
              <a:t>..l_num_knights </a:t>
            </a:r>
            <a:r>
              <a:rPr b="1" lang="en" sz="900">
                <a:solidFill>
                  <a:srgbClr val="003366"/>
                </a:solidFill>
                <a:latin typeface="Courier New"/>
                <a:ea typeface="Courier New"/>
                <a:cs typeface="Courier New"/>
                <a:sym typeface="Courier New"/>
              </a:rPr>
              <a:t>LOOP</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FOR</a:t>
            </a:r>
            <a:r>
              <a:rPr lang="en" sz="900">
                <a:solidFill>
                  <a:srgbClr val="000080"/>
                </a:solidFill>
                <a:latin typeface="Courier New"/>
                <a:ea typeface="Courier New"/>
                <a:cs typeface="Courier New"/>
                <a:sym typeface="Courier New"/>
              </a:rPr>
              <a:t> q </a:t>
            </a:r>
            <a:r>
              <a:rPr b="1" lang="en" sz="900">
                <a:solidFill>
                  <a:srgbClr val="003366"/>
                </a:solidFill>
                <a:latin typeface="Courier New"/>
                <a:ea typeface="Courier New"/>
                <a:cs typeface="Courier New"/>
                <a:sym typeface="Courier New"/>
              </a:rPr>
              <a:t>IN</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1</a:t>
            </a:r>
            <a:r>
              <a:rPr lang="en" sz="900">
                <a:solidFill>
                  <a:srgbClr val="000080"/>
                </a:solidFill>
                <a:latin typeface="Courier New"/>
                <a:ea typeface="Courier New"/>
                <a:cs typeface="Courier New"/>
                <a:sym typeface="Courier New"/>
              </a:rPr>
              <a:t>..l_num_questions </a:t>
            </a:r>
            <a:r>
              <a:rPr b="1" lang="en" sz="900">
                <a:solidFill>
                  <a:srgbClr val="003366"/>
                </a:solidFill>
                <a:latin typeface="Courier New"/>
                <a:ea typeface="Courier New"/>
                <a:cs typeface="Courier New"/>
                <a:sym typeface="Courier New"/>
              </a:rPr>
              <a:t>LOOP</a:t>
            </a:r>
          </a:p>
          <a:p>
            <a:pPr lvl="0" rtl="0">
              <a:lnSpc>
                <a:spcPct val="115000"/>
              </a:lnSpc>
              <a:spcBef>
                <a:spcPts val="0"/>
              </a:spcBef>
              <a:buNone/>
            </a:pPr>
            <a:r>
              <a:rPr lang="en" sz="900">
                <a:solidFill>
                  <a:srgbClr val="000080"/>
                </a:solidFill>
                <a:latin typeface="Courier New"/>
                <a:ea typeface="Courier New"/>
                <a:cs typeface="Courier New"/>
                <a:sym typeface="Courier New"/>
              </a:rPr>
              <a:t>     	l_curr_question :=</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CASE</a:t>
            </a:r>
            <a:r>
              <a:rPr lang="en" sz="900">
                <a:solidFill>
                  <a:srgbClr val="000080"/>
                </a:solidFill>
                <a:latin typeface="Courier New"/>
                <a:ea typeface="Courier New"/>
                <a:cs typeface="Courier New"/>
                <a:sym typeface="Courier New"/>
              </a:rPr>
              <a:t> q </a:t>
            </a:r>
            <a:r>
              <a:rPr i="1" lang="en" sz="900">
                <a:solidFill>
                  <a:srgbClr val="339966"/>
                </a:solidFill>
                <a:latin typeface="Courier New"/>
                <a:ea typeface="Courier New"/>
                <a:cs typeface="Courier New"/>
                <a:sym typeface="Courier New"/>
              </a:rPr>
              <a:t>-- In simple CASE, selector and return type must match datatype</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1</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'What is your name?'</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2</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'What is your quest?'</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a:t>
            </a:r>
            <a:r>
              <a:rPr lang="en" sz="900">
                <a:solidFill>
                  <a:srgbClr val="0000FF"/>
                </a:solidFill>
                <a:latin typeface="Courier New"/>
                <a:ea typeface="Courier New"/>
                <a:cs typeface="Courier New"/>
                <a:sym typeface="Courier New"/>
              </a:rPr>
              <a:t>3</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CASE</a:t>
            </a:r>
            <a:r>
              <a:rPr lang="en" sz="900">
                <a:solidFill>
                  <a:srgbClr val="000080"/>
                </a:solidFill>
                <a:latin typeface="Courier New"/>
                <a:ea typeface="Courier New"/>
                <a:cs typeface="Courier New"/>
                <a:sym typeface="Courier New"/>
              </a:rPr>
              <a:t> </a:t>
            </a:r>
            <a:r>
              <a:rPr i="1" lang="en" sz="900">
                <a:solidFill>
                  <a:srgbClr val="339966"/>
                </a:solidFill>
                <a:latin typeface="Courier New"/>
                <a:ea typeface="Courier New"/>
                <a:cs typeface="Courier New"/>
                <a:sym typeface="Courier New"/>
              </a:rPr>
              <a:t>-- No selector, so this is a searched CASE expression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k = </a:t>
            </a:r>
            <a:r>
              <a:rPr lang="en" sz="900">
                <a:solidFill>
                  <a:srgbClr val="0000FF"/>
                </a:solidFill>
                <a:latin typeface="Courier New"/>
                <a:ea typeface="Courier New"/>
                <a:cs typeface="Courier New"/>
                <a:sym typeface="Courier New"/>
              </a:rPr>
              <a:t>1</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'What is favorite color?'</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k = </a:t>
            </a:r>
            <a:r>
              <a:rPr lang="en" sz="900">
                <a:solidFill>
                  <a:srgbClr val="0000FF"/>
                </a:solidFill>
                <a:latin typeface="Courier New"/>
                <a:ea typeface="Courier New"/>
                <a:cs typeface="Courier New"/>
                <a:sym typeface="Courier New"/>
              </a:rPr>
              <a:t>2</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'What is the capital of Assyria?'</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WHEN</a:t>
            </a:r>
            <a:r>
              <a:rPr lang="en" sz="900">
                <a:solidFill>
                  <a:srgbClr val="000080"/>
                </a:solidFill>
                <a:latin typeface="Courier New"/>
                <a:ea typeface="Courier New"/>
                <a:cs typeface="Courier New"/>
                <a:sym typeface="Courier New"/>
              </a:rPr>
              <a:t> k = </a:t>
            </a:r>
            <a:r>
              <a:rPr lang="en" sz="900">
                <a:solidFill>
                  <a:srgbClr val="0000FF"/>
                </a:solidFill>
                <a:latin typeface="Courier New"/>
                <a:ea typeface="Courier New"/>
                <a:cs typeface="Courier New"/>
                <a:sym typeface="Courier New"/>
              </a:rPr>
              <a:t>3</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THEN</a:t>
            </a:r>
            <a:r>
              <a:rPr lang="en" sz="900">
                <a:solidFill>
                  <a:srgbClr val="000080"/>
                </a:solidFill>
                <a:latin typeface="Courier New"/>
                <a:ea typeface="Courier New"/>
                <a:cs typeface="Courier New"/>
                <a:sym typeface="Courier New"/>
              </a:rPr>
              <a:t> </a:t>
            </a:r>
            <a:r>
              <a:rPr lang="en" sz="900">
                <a:solidFill>
                  <a:srgbClr val="FF0000"/>
                </a:solidFill>
                <a:latin typeface="Courier New"/>
                <a:ea typeface="Courier New"/>
                <a:cs typeface="Courier New"/>
                <a:sym typeface="Courier New"/>
              </a:rPr>
              <a:t>'What is the air-speed velocity of an unladen swallow?'</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     	dbms_output.put_line(l_curr_question);</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LOOP</a:t>
            </a:r>
            <a:r>
              <a:rPr lang="en" sz="900">
                <a:solidFill>
                  <a:srgbClr val="000080"/>
                </a:solidFill>
                <a:latin typeface="Courier New"/>
                <a:ea typeface="Courier New"/>
                <a:cs typeface="Courier New"/>
                <a:sym typeface="Courier New"/>
              </a:rPr>
              <a:t>; </a:t>
            </a:r>
            <a:r>
              <a:rPr i="1" lang="en" sz="900">
                <a:solidFill>
                  <a:srgbClr val="339966"/>
                </a:solidFill>
                <a:latin typeface="Courier New"/>
                <a:ea typeface="Courier New"/>
                <a:cs typeface="Courier New"/>
                <a:sym typeface="Courier New"/>
              </a:rPr>
              <a:t>-- questions</a:t>
            </a:r>
          </a:p>
          <a:p>
            <a:pPr lvl="0" rtl="0">
              <a:lnSpc>
                <a:spcPct val="115000"/>
              </a:lnSpc>
              <a:spcBef>
                <a:spcPts val="0"/>
              </a:spcBef>
              <a:buNone/>
            </a:pP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 </a:t>
            </a:r>
            <a:r>
              <a:rPr b="1" lang="en" sz="900">
                <a:solidFill>
                  <a:srgbClr val="003366"/>
                </a:solidFill>
                <a:latin typeface="Courier New"/>
                <a:ea typeface="Courier New"/>
                <a:cs typeface="Courier New"/>
                <a:sym typeface="Courier New"/>
              </a:rPr>
              <a:t>LOOP</a:t>
            </a:r>
            <a:r>
              <a:rPr lang="en" sz="900">
                <a:solidFill>
                  <a:srgbClr val="000080"/>
                </a:solidFill>
                <a:latin typeface="Courier New"/>
                <a:ea typeface="Courier New"/>
                <a:cs typeface="Courier New"/>
                <a:sym typeface="Courier New"/>
              </a:rPr>
              <a:t>; </a:t>
            </a:r>
            <a:r>
              <a:rPr i="1" lang="en" sz="900">
                <a:solidFill>
                  <a:srgbClr val="339966"/>
                </a:solidFill>
                <a:latin typeface="Courier New"/>
                <a:ea typeface="Courier New"/>
                <a:cs typeface="Courier New"/>
                <a:sym typeface="Courier New"/>
              </a:rPr>
              <a:t>-- knights</a:t>
            </a:r>
          </a:p>
          <a:p>
            <a:pPr lvl="0" rtl="0">
              <a:lnSpc>
                <a:spcPct val="115000"/>
              </a:lnSpc>
              <a:spcBef>
                <a:spcPts val="0"/>
              </a:spcBef>
              <a:buNone/>
            </a:pPr>
            <a:r>
              <a:rPr b="1" lang="en" sz="900">
                <a:solidFill>
                  <a:srgbClr val="003366"/>
                </a:solidFill>
                <a:latin typeface="Courier New"/>
                <a:ea typeface="Courier New"/>
                <a:cs typeface="Courier New"/>
                <a:sym typeface="Courier New"/>
              </a:rPr>
              <a:t>END</a:t>
            </a:r>
            <a:r>
              <a:rPr lang="en" sz="900">
                <a:solidFill>
                  <a:srgbClr val="000080"/>
                </a:solidFill>
                <a:latin typeface="Courier New"/>
                <a:ea typeface="Courier New"/>
                <a:cs typeface="Courier New"/>
                <a:sym typeface="Courier New"/>
              </a:rPr>
              <a:t>;</a:t>
            </a:r>
          </a:p>
          <a:p>
            <a:pPr lvl="0" rtl="0">
              <a:lnSpc>
                <a:spcPct val="115000"/>
              </a:lnSpc>
              <a:spcBef>
                <a:spcPts val="0"/>
              </a:spcBef>
              <a:buNone/>
            </a:pPr>
            <a:r>
              <a:rPr lang="en" sz="900">
                <a:solidFill>
                  <a:srgbClr val="000080"/>
                </a:solidFill>
                <a:latin typeface="Courier New"/>
                <a:ea typeface="Courier New"/>
                <a:cs typeface="Courier New"/>
                <a:sym typeface="Courier New"/>
              </a:rPr>
              <a:t>/</a:t>
            </a:r>
          </a:p>
          <a:p>
            <a:pPr lvl="0" rtl="0">
              <a:spcBef>
                <a:spcPts val="0"/>
              </a:spcBef>
              <a:buNone/>
            </a:pPr>
            <a:r>
              <a:t/>
            </a:r>
            <a:endParaRPr sz="1400">
              <a:latin typeface="Courier New"/>
              <a:ea typeface="Courier New"/>
              <a:cs typeface="Courier New"/>
              <a:sym typeface="Courier New"/>
            </a:endParaRPr>
          </a:p>
        </p:txBody>
      </p:sp>
      <p:sp>
        <p:nvSpPr>
          <p:cNvPr id="701" name="Shape 701"/>
          <p:cNvSpPr txBox="1"/>
          <p:nvPr/>
        </p:nvSpPr>
        <p:spPr>
          <a:xfrm>
            <a:off x="6253800" y="634800"/>
            <a:ext cx="2796299" cy="4353299"/>
          </a:xfrm>
          <a:prstGeom prst="rect">
            <a:avLst/>
          </a:prstGeom>
          <a:solidFill>
            <a:srgbClr val="D9D9D9"/>
          </a:solidFill>
          <a:ln>
            <a:noFill/>
          </a:ln>
        </p:spPr>
        <p:txBody>
          <a:bodyPr anchorCtr="0" anchor="t" bIns="91425" lIns="91425" rIns="91425" tIns="91425">
            <a:noAutofit/>
          </a:bodyPr>
          <a:lstStyle/>
          <a:p>
            <a:pPr lvl="0" rtl="0">
              <a:spcBef>
                <a:spcPts val="0"/>
              </a:spcBef>
              <a:buNone/>
            </a:pPr>
            <a:r>
              <a:rPr lang="en" sz="900">
                <a:latin typeface="Courier New"/>
                <a:ea typeface="Courier New"/>
                <a:cs typeface="Courier New"/>
                <a:sym typeface="Courier New"/>
              </a:rPr>
              <a:t>SQL&gt; </a:t>
            </a:r>
          </a:p>
          <a:p>
            <a:pPr lvl="0" rtl="0">
              <a:spcBef>
                <a:spcPts val="0"/>
              </a:spcBef>
              <a:buNone/>
            </a:pPr>
            <a:r>
              <a:rPr lang="en" sz="900">
                <a:latin typeface="Courier New"/>
                <a:ea typeface="Courier New"/>
                <a:cs typeface="Courier New"/>
                <a:sym typeface="Courier New"/>
              </a:rPr>
              <a:t>What is your name?</a:t>
            </a:r>
          </a:p>
          <a:p>
            <a:pPr lvl="0" rtl="0">
              <a:spcBef>
                <a:spcPts val="0"/>
              </a:spcBef>
              <a:buNone/>
            </a:pPr>
            <a:r>
              <a:rPr lang="en" sz="900">
                <a:latin typeface="Courier New"/>
                <a:ea typeface="Courier New"/>
                <a:cs typeface="Courier New"/>
                <a:sym typeface="Courier New"/>
              </a:rPr>
              <a:t>What is your quest?</a:t>
            </a:r>
          </a:p>
          <a:p>
            <a:pPr lvl="0" rtl="0">
              <a:spcBef>
                <a:spcPts val="0"/>
              </a:spcBef>
              <a:buNone/>
            </a:pPr>
            <a:r>
              <a:rPr lang="en" sz="900">
                <a:latin typeface="Courier New"/>
                <a:ea typeface="Courier New"/>
                <a:cs typeface="Courier New"/>
                <a:sym typeface="Courier New"/>
              </a:rPr>
              <a:t>What is favorite color?</a:t>
            </a:r>
          </a:p>
          <a:p>
            <a:pPr lvl="0" rtl="0">
              <a:spcBef>
                <a:spcPts val="0"/>
              </a:spcBef>
              <a:buNone/>
            </a:pPr>
            <a:r>
              <a:rPr lang="en" sz="900">
                <a:latin typeface="Courier New"/>
                <a:ea typeface="Courier New"/>
                <a:cs typeface="Courier New"/>
                <a:sym typeface="Courier New"/>
              </a:rPr>
              <a:t>What is your name?</a:t>
            </a:r>
          </a:p>
          <a:p>
            <a:pPr lvl="0" rtl="0">
              <a:spcBef>
                <a:spcPts val="0"/>
              </a:spcBef>
              <a:buNone/>
            </a:pPr>
            <a:r>
              <a:rPr lang="en" sz="900">
                <a:latin typeface="Courier New"/>
                <a:ea typeface="Courier New"/>
                <a:cs typeface="Courier New"/>
                <a:sym typeface="Courier New"/>
              </a:rPr>
              <a:t>What is your quest?</a:t>
            </a:r>
          </a:p>
          <a:p>
            <a:pPr lvl="0" rtl="0">
              <a:spcBef>
                <a:spcPts val="0"/>
              </a:spcBef>
              <a:buNone/>
            </a:pPr>
            <a:r>
              <a:rPr lang="en" sz="900">
                <a:latin typeface="Courier New"/>
                <a:ea typeface="Courier New"/>
                <a:cs typeface="Courier New"/>
                <a:sym typeface="Courier New"/>
              </a:rPr>
              <a:t>What is the capital of Assyria?</a:t>
            </a:r>
          </a:p>
          <a:p>
            <a:pPr lvl="0" rtl="0">
              <a:spcBef>
                <a:spcPts val="0"/>
              </a:spcBef>
              <a:buNone/>
            </a:pPr>
            <a:r>
              <a:rPr lang="en" sz="900">
                <a:latin typeface="Courier New"/>
                <a:ea typeface="Courier New"/>
                <a:cs typeface="Courier New"/>
                <a:sym typeface="Courier New"/>
              </a:rPr>
              <a:t>What is your name?</a:t>
            </a:r>
          </a:p>
          <a:p>
            <a:pPr lvl="0" rtl="0">
              <a:spcBef>
                <a:spcPts val="0"/>
              </a:spcBef>
              <a:buNone/>
            </a:pPr>
            <a:r>
              <a:rPr lang="en" sz="900">
                <a:latin typeface="Courier New"/>
                <a:ea typeface="Courier New"/>
                <a:cs typeface="Courier New"/>
                <a:sym typeface="Courier New"/>
              </a:rPr>
              <a:t>What is your quest?</a:t>
            </a:r>
          </a:p>
          <a:p>
            <a:pPr lvl="0" rtl="0">
              <a:spcBef>
                <a:spcPts val="0"/>
              </a:spcBef>
              <a:buNone/>
            </a:pPr>
            <a:r>
              <a:rPr lang="en" sz="900">
                <a:latin typeface="Courier New"/>
                <a:ea typeface="Courier New"/>
                <a:cs typeface="Courier New"/>
                <a:sym typeface="Courier New"/>
              </a:rPr>
              <a:t>What is the air-speed velocity of an unladen swallow?</a:t>
            </a:r>
          </a:p>
          <a:p>
            <a:pPr lvl="0" rtl="0">
              <a:spcBef>
                <a:spcPts val="0"/>
              </a:spcBef>
              <a:buNone/>
            </a:pPr>
            <a:r>
              <a:t/>
            </a:r>
            <a:endParaRPr>
              <a:latin typeface="Courier New"/>
              <a:ea typeface="Courier New"/>
              <a:cs typeface="Courier New"/>
              <a:sym typeface="Courier New"/>
            </a:endParaRP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5" name="Shape 705"/>
        <p:cNvGrpSpPr/>
        <p:nvPr/>
      </p:nvGrpSpPr>
      <p:grpSpPr>
        <a:xfrm>
          <a:off x="0" y="0"/>
          <a:ext cx="0" cy="0"/>
          <a:chOff x="0" y="0"/>
          <a:chExt cx="0" cy="0"/>
        </a:xfrm>
      </p:grpSpPr>
      <p:sp>
        <p:nvSpPr>
          <p:cNvPr id="706" name="Shape 706"/>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707" name="Shape 707"/>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708" name="Shape 708"/>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chemeClr val="accent2"/>
              </a:buClr>
              <a:buSzPct val="100000"/>
              <a:buChar char="●"/>
            </a:pPr>
            <a:r>
              <a:rPr lang="en" sz="2400">
                <a:solidFill>
                  <a:schemeClr val="accent2"/>
                </a:solidFill>
              </a:rPr>
              <a:t>Pragmas</a:t>
            </a:r>
          </a:p>
          <a:p>
            <a:pPr indent="-381000" lvl="0" marL="457200" rtl="0">
              <a:spcBef>
                <a:spcPts val="0"/>
              </a:spcBef>
              <a:buClr>
                <a:srgbClr val="0B5394"/>
              </a:buClr>
              <a:buSzPct val="100000"/>
              <a:buChar char="●"/>
            </a:pPr>
            <a:r>
              <a:rPr lang="en" sz="2400">
                <a:solidFill>
                  <a:srgbClr val="0B5394"/>
                </a:solidFill>
              </a:rPr>
              <a:t>Limitations</a:t>
            </a:r>
          </a:p>
        </p:txBody>
      </p:sp>
      <p:sp>
        <p:nvSpPr>
          <p:cNvPr id="709" name="Shape 709"/>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sp>
        <p:nvSpPr>
          <p:cNvPr id="714" name="Shape 714"/>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Fundamentals: Pragmas</a:t>
            </a:r>
          </a:p>
        </p:txBody>
      </p:sp>
      <p:sp>
        <p:nvSpPr>
          <p:cNvPr id="715" name="Shape 715"/>
          <p:cNvSpPr txBox="1"/>
          <p:nvPr>
            <p:ph idx="1" type="body"/>
          </p:nvPr>
        </p:nvSpPr>
        <p:spPr>
          <a:xfrm>
            <a:off x="108900" y="634800"/>
            <a:ext cx="8934599" cy="4508700"/>
          </a:xfrm>
          <a:prstGeom prst="rect">
            <a:avLst/>
          </a:prstGeom>
        </p:spPr>
        <p:txBody>
          <a:bodyPr anchorCtr="0" anchor="t" bIns="91425" lIns="91425" rIns="91425" tIns="91425">
            <a:noAutofit/>
          </a:bodyPr>
          <a:lstStyle/>
          <a:p>
            <a:pPr indent="-228600" lvl="0" marL="457200" rtl="0">
              <a:spcBef>
                <a:spcPts val="0"/>
              </a:spcBef>
              <a:buChar char="●"/>
            </a:pPr>
            <a:r>
              <a:rPr lang="en"/>
              <a:t>Keywords that give the PL/SQL compiler special instructions:</a:t>
            </a:r>
          </a:p>
          <a:p>
            <a:pPr lvl="0" rtl="0">
              <a:spcBef>
                <a:spcPts val="0"/>
              </a:spcBef>
              <a:buNone/>
            </a:pPr>
            <a:r>
              <a:t/>
            </a:r>
            <a:endParaRPr/>
          </a:p>
        </p:txBody>
      </p:sp>
      <p:graphicFrame>
        <p:nvGraphicFramePr>
          <p:cNvPr id="716" name="Shape 716"/>
          <p:cNvGraphicFramePr/>
          <p:nvPr/>
        </p:nvGraphicFramePr>
        <p:xfrm>
          <a:off x="902250" y="1687775"/>
          <a:ext cx="3000000" cy="3000000"/>
        </p:xfrm>
        <a:graphic>
          <a:graphicData uri="http://schemas.openxmlformats.org/drawingml/2006/table">
            <a:tbl>
              <a:tblPr>
                <a:noFill/>
                <a:tableStyleId>{3C02302D-1A38-4B88-AC61-B8E5A3A355C6}</a:tableStyleId>
              </a:tblPr>
              <a:tblGrid>
                <a:gridCol w="2827625"/>
                <a:gridCol w="4411375"/>
              </a:tblGrid>
              <a:tr h="381000">
                <a:tc>
                  <a:txBody>
                    <a:bodyPr>
                      <a:noAutofit/>
                    </a:bodyPr>
                    <a:lstStyle/>
                    <a:p>
                      <a:pPr lvl="0" rtl="0" algn="ctr">
                        <a:spcBef>
                          <a:spcPts val="0"/>
                        </a:spcBef>
                        <a:buNone/>
                      </a:pPr>
                      <a:r>
                        <a:rPr b="1" lang="en"/>
                        <a:t>Pragma</a:t>
                      </a:r>
                    </a:p>
                  </a:txBody>
                  <a:tcPr marT="91425" marB="91425" marR="91425" marL="91425">
                    <a:solidFill>
                      <a:srgbClr val="9FC5E8"/>
                    </a:solidFill>
                  </a:tcPr>
                </a:tc>
                <a:tc>
                  <a:txBody>
                    <a:bodyPr>
                      <a:noAutofit/>
                    </a:bodyPr>
                    <a:lstStyle/>
                    <a:p>
                      <a:pPr lvl="0" algn="ctr">
                        <a:spcBef>
                          <a:spcPts val="0"/>
                        </a:spcBef>
                        <a:buNone/>
                      </a:pPr>
                      <a:r>
                        <a:rPr b="1" lang="en"/>
                        <a:t>Used For</a:t>
                      </a:r>
                    </a:p>
                  </a:txBody>
                  <a:tcPr marT="91425" marB="91425" marR="91425" marL="91425">
                    <a:solidFill>
                      <a:srgbClr val="9FC5E8"/>
                    </a:solidFill>
                  </a:tcPr>
                </a:tc>
              </a:tr>
              <a:tr h="381000">
                <a:tc>
                  <a:txBody>
                    <a:bodyPr>
                      <a:noAutofit/>
                    </a:bodyPr>
                    <a:lstStyle/>
                    <a:p>
                      <a:pPr lvl="0" rtl="0">
                        <a:spcBef>
                          <a:spcPts val="0"/>
                        </a:spcBef>
                        <a:buNone/>
                      </a:pPr>
                      <a:r>
                        <a:rPr b="1" lang="en">
                          <a:latin typeface="Courier New"/>
                          <a:ea typeface="Courier New"/>
                          <a:cs typeface="Courier New"/>
                          <a:sym typeface="Courier New"/>
                        </a:rPr>
                        <a:t>AUTONOMOUS_TRANSACTION</a:t>
                      </a:r>
                    </a:p>
                  </a:txBody>
                  <a:tcPr marT="91425" marB="91425" marR="91425" marL="91425"/>
                </a:tc>
                <a:tc>
                  <a:txBody>
                    <a:bodyPr>
                      <a:noAutofit/>
                    </a:bodyPr>
                    <a:lstStyle/>
                    <a:p>
                      <a:pPr lvl="0">
                        <a:spcBef>
                          <a:spcPts val="0"/>
                        </a:spcBef>
                        <a:buNone/>
                      </a:pPr>
                      <a:r>
                        <a:rPr lang="en"/>
                        <a:t>PL/SQL unit will execute w/in its own independent transaction</a:t>
                      </a:r>
                    </a:p>
                  </a:txBody>
                  <a:tcPr marT="91425" marB="91425" marR="91425" marL="91425"/>
                </a:tc>
              </a:tr>
              <a:tr h="381000">
                <a:tc>
                  <a:txBody>
                    <a:bodyPr>
                      <a:noAutofit/>
                    </a:bodyPr>
                    <a:lstStyle/>
                    <a:p>
                      <a:pPr lvl="0" rtl="0">
                        <a:spcBef>
                          <a:spcPts val="0"/>
                        </a:spcBef>
                        <a:buNone/>
                      </a:pPr>
                      <a:r>
                        <a:rPr b="1" lang="en">
                          <a:latin typeface="Courier New"/>
                          <a:ea typeface="Courier New"/>
                          <a:cs typeface="Courier New"/>
                          <a:sym typeface="Courier New"/>
                        </a:rPr>
                        <a:t>EXCEPTION_INIT</a:t>
                      </a:r>
                    </a:p>
                  </a:txBody>
                  <a:tcPr marT="91425" marB="91425" marR="91425" marL="91425"/>
                </a:tc>
                <a:tc>
                  <a:txBody>
                    <a:bodyPr>
                      <a:noAutofit/>
                    </a:bodyPr>
                    <a:lstStyle/>
                    <a:p>
                      <a:pPr lvl="0">
                        <a:spcBef>
                          <a:spcPts val="0"/>
                        </a:spcBef>
                        <a:buNone/>
                      </a:pPr>
                      <a:r>
                        <a:rPr lang="en"/>
                        <a:t>Associate a named exception with a numeric excp</a:t>
                      </a:r>
                    </a:p>
                  </a:txBody>
                  <a:tcPr marT="91425" marB="91425" marR="91425" marL="91425"/>
                </a:tc>
              </a:tr>
              <a:tr h="381000">
                <a:tc>
                  <a:txBody>
                    <a:bodyPr>
                      <a:noAutofit/>
                    </a:bodyPr>
                    <a:lstStyle/>
                    <a:p>
                      <a:pPr lvl="0" rtl="0">
                        <a:spcBef>
                          <a:spcPts val="0"/>
                        </a:spcBef>
                        <a:buNone/>
                      </a:pPr>
                      <a:r>
                        <a:rPr lang="en">
                          <a:latin typeface="Courier New"/>
                          <a:ea typeface="Courier New"/>
                          <a:cs typeface="Courier New"/>
                          <a:sym typeface="Courier New"/>
                        </a:rPr>
                        <a:t>INLINE</a:t>
                      </a:r>
                    </a:p>
                  </a:txBody>
                  <a:tcPr marT="91425" marB="91425" marR="91425" marL="91425"/>
                </a:tc>
                <a:tc>
                  <a:txBody>
                    <a:bodyPr>
                      <a:noAutofit/>
                    </a:bodyPr>
                    <a:lstStyle/>
                    <a:p>
                      <a:pPr lvl="0">
                        <a:spcBef>
                          <a:spcPts val="0"/>
                        </a:spcBef>
                        <a:buNone/>
                      </a:pPr>
                      <a:r>
                        <a:rPr lang="en"/>
                        <a:t>The subprogram call will be replaced with a copy</a:t>
                      </a:r>
                    </a:p>
                  </a:txBody>
                  <a:tcPr marT="91425" marB="91425" marR="91425" marL="91425"/>
                </a:tc>
              </a:tr>
              <a:tr h="381000">
                <a:tc>
                  <a:txBody>
                    <a:bodyPr>
                      <a:noAutofit/>
                    </a:bodyPr>
                    <a:lstStyle/>
                    <a:p>
                      <a:pPr lvl="0" rtl="0">
                        <a:spcBef>
                          <a:spcPts val="0"/>
                        </a:spcBef>
                        <a:buNone/>
                      </a:pPr>
                      <a:r>
                        <a:rPr lang="en">
                          <a:latin typeface="Courier New"/>
                          <a:ea typeface="Courier New"/>
                          <a:cs typeface="Courier New"/>
                          <a:sym typeface="Courier New"/>
                        </a:rPr>
                        <a:t>RESTRICT_REFERENCES</a:t>
                      </a:r>
                    </a:p>
                  </a:txBody>
                  <a:tcPr marT="91425" marB="91425" marR="91425" marL="91425"/>
                </a:tc>
                <a:tc>
                  <a:txBody>
                    <a:bodyPr>
                      <a:noAutofit/>
                    </a:bodyPr>
                    <a:lstStyle/>
                    <a:p>
                      <a:pPr lvl="0">
                        <a:spcBef>
                          <a:spcPts val="0"/>
                        </a:spcBef>
                        <a:buNone/>
                      </a:pPr>
                      <a:r>
                        <a:rPr lang="en"/>
                        <a:t>Deprecated. Use DETERMINISTIC instead.</a:t>
                      </a:r>
                    </a:p>
                  </a:txBody>
                  <a:tcPr marT="91425" marB="91425" marR="91425" marL="91425"/>
                </a:tc>
              </a:tr>
              <a:tr h="381000">
                <a:tc>
                  <a:txBody>
                    <a:bodyPr>
                      <a:noAutofit/>
                    </a:bodyPr>
                    <a:lstStyle/>
                    <a:p>
                      <a:pPr lvl="0" rtl="0">
                        <a:spcBef>
                          <a:spcPts val="0"/>
                        </a:spcBef>
                        <a:buNone/>
                      </a:pPr>
                      <a:r>
                        <a:rPr lang="en">
                          <a:latin typeface="Courier New"/>
                          <a:ea typeface="Courier New"/>
                          <a:cs typeface="Courier New"/>
                          <a:sym typeface="Courier New"/>
                        </a:rPr>
                        <a:t>SERIALLY_REUSABLE</a:t>
                      </a:r>
                    </a:p>
                  </a:txBody>
                  <a:tcPr marT="91425" marB="91425" marR="91425" marL="91425"/>
                </a:tc>
                <a:tc>
                  <a:txBody>
                    <a:bodyPr>
                      <a:noAutofit/>
                    </a:bodyPr>
                    <a:lstStyle/>
                    <a:p>
                      <a:pPr lvl="0">
                        <a:spcBef>
                          <a:spcPts val="0"/>
                        </a:spcBef>
                        <a:buNone/>
                      </a:pPr>
                      <a:r>
                        <a:rPr lang="en"/>
                        <a:t>Re-use storage area of a package. Used for large temp work areas used once in a long-running session</a:t>
                      </a:r>
                    </a:p>
                  </a:txBody>
                  <a:tcPr marT="91425" marB="91425" marR="91425" marL="91425"/>
                </a:tc>
              </a:tr>
              <a:tr h="381000">
                <a:tc>
                  <a:txBody>
                    <a:bodyPr>
                      <a:noAutofit/>
                    </a:bodyPr>
                    <a:lstStyle/>
                    <a:p>
                      <a:pPr lvl="0" rtl="0">
                        <a:spcBef>
                          <a:spcPts val="0"/>
                        </a:spcBef>
                        <a:buNone/>
                      </a:pPr>
                      <a:r>
                        <a:rPr lang="en">
                          <a:latin typeface="Courier New"/>
                          <a:ea typeface="Courier New"/>
                          <a:cs typeface="Courier New"/>
                          <a:sym typeface="Courier New"/>
                        </a:rPr>
                        <a:t>UDF</a:t>
                      </a:r>
                    </a:p>
                  </a:txBody>
                  <a:tcPr marT="91425" marB="91425" marR="91425" marL="91425"/>
                </a:tc>
                <a:tc>
                  <a:txBody>
                    <a:bodyPr>
                      <a:noAutofit/>
                    </a:bodyPr>
                    <a:lstStyle/>
                    <a:p>
                      <a:pPr lvl="0">
                        <a:spcBef>
                          <a:spcPts val="0"/>
                        </a:spcBef>
                        <a:buNone/>
                      </a:pPr>
                      <a:r>
                        <a:rPr lang="en"/>
                        <a:t>PL/SQL unit is a user-defined function meant for use in SQL statements.</a:t>
                      </a:r>
                    </a:p>
                  </a:txBody>
                  <a:tcPr marT="91425" marB="91425" marR="91425" marL="91425"/>
                </a:tc>
              </a:tr>
            </a:tbl>
          </a:graphicData>
        </a:graphic>
      </p:graphicFrame>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0" name="Shape 720"/>
        <p:cNvGrpSpPr/>
        <p:nvPr/>
      </p:nvGrpSpPr>
      <p:grpSpPr>
        <a:xfrm>
          <a:off x="0" y="0"/>
          <a:ext cx="0" cy="0"/>
          <a:chOff x="0" y="0"/>
          <a:chExt cx="0" cy="0"/>
        </a:xfrm>
      </p:grpSpPr>
      <p:sp>
        <p:nvSpPr>
          <p:cNvPr id="721" name="Shape 721"/>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722" name="Shape 722"/>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Clr>
                <a:srgbClr val="222222"/>
              </a:buClr>
              <a:buSzPct val="100000"/>
              <a:buChar char="●"/>
            </a:pPr>
            <a:r>
              <a:rPr lang="en" sz="2400">
                <a:solidFill>
                  <a:srgbClr val="222222"/>
                </a:solidFill>
              </a:rPr>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SzPct val="100000"/>
              <a:buChar char="●"/>
            </a:pPr>
            <a:r>
              <a:rPr lang="en" sz="2400"/>
              <a:t>Data Types</a:t>
            </a:r>
          </a:p>
          <a:p>
            <a:pPr indent="-381000" lvl="0" marL="457200" rtl="0">
              <a:spcBef>
                <a:spcPts val="0"/>
              </a:spcBef>
              <a:buClr>
                <a:schemeClr val="accent2"/>
              </a:buClr>
              <a:buSzPct val="100000"/>
              <a:buChar char="●"/>
            </a:pPr>
            <a:r>
              <a:rPr b="1" lang="en" sz="2400">
                <a:solidFill>
                  <a:schemeClr val="accent2"/>
                </a:solidFill>
              </a:rPr>
              <a:t>Language Fundamentals</a:t>
            </a:r>
          </a:p>
          <a:p>
            <a:pPr indent="-381000" lvl="0" marL="457200" rtl="0">
              <a:spcBef>
                <a:spcPts val="0"/>
              </a:spcBef>
              <a:buSzPct val="100000"/>
              <a:buChar char="●"/>
            </a:pPr>
            <a:r>
              <a:rPr lang="en" sz="2400"/>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p:txBody>
      </p:sp>
      <p:sp>
        <p:nvSpPr>
          <p:cNvPr id="723" name="Shape 723"/>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rgbClr val="0B5394"/>
              </a:buClr>
              <a:buSzPct val="100000"/>
              <a:buChar char="●"/>
            </a:pPr>
            <a:r>
              <a:rPr lang="en" sz="2400">
                <a:solidFill>
                  <a:srgbClr val="0B5394"/>
                </a:solidFill>
              </a:rPr>
              <a:t>Lexical Units</a:t>
            </a:r>
          </a:p>
          <a:p>
            <a:pPr indent="-381000" lvl="0" marL="457200" rtl="0">
              <a:spcBef>
                <a:spcPts val="0"/>
              </a:spcBef>
              <a:buClr>
                <a:srgbClr val="0B5394"/>
              </a:buClr>
              <a:buSzPct val="100000"/>
              <a:buChar char="●"/>
            </a:pPr>
            <a:r>
              <a:rPr lang="en" sz="2400">
                <a:solidFill>
                  <a:srgbClr val="0B5394"/>
                </a:solidFill>
              </a:rPr>
              <a:t>Declarations</a:t>
            </a:r>
          </a:p>
          <a:p>
            <a:pPr indent="-381000" lvl="0" marL="457200" rtl="0">
              <a:spcBef>
                <a:spcPts val="0"/>
              </a:spcBef>
              <a:buClr>
                <a:srgbClr val="0B5394"/>
              </a:buClr>
              <a:buSzPct val="100000"/>
              <a:buChar char="●"/>
            </a:pPr>
            <a:r>
              <a:rPr lang="en" sz="2400">
                <a:solidFill>
                  <a:srgbClr val="0B5394"/>
                </a:solidFill>
              </a:rPr>
              <a:t>References</a:t>
            </a:r>
          </a:p>
          <a:p>
            <a:pPr indent="-381000" lvl="0" marL="457200" rtl="0">
              <a:spcBef>
                <a:spcPts val="0"/>
              </a:spcBef>
              <a:buClr>
                <a:srgbClr val="0B5394"/>
              </a:buClr>
              <a:buSzPct val="100000"/>
              <a:buChar char="●"/>
            </a:pPr>
            <a:r>
              <a:rPr lang="en" sz="2400">
                <a:solidFill>
                  <a:srgbClr val="0B5394"/>
                </a:solidFill>
              </a:rPr>
              <a:t>Assignments</a:t>
            </a:r>
          </a:p>
          <a:p>
            <a:pPr indent="-381000" lvl="0" marL="457200" rtl="0">
              <a:spcBef>
                <a:spcPts val="0"/>
              </a:spcBef>
              <a:buClr>
                <a:srgbClr val="0B5394"/>
              </a:buClr>
              <a:buSzPct val="100000"/>
              <a:buChar char="●"/>
            </a:pPr>
            <a:r>
              <a:rPr lang="en" sz="2400">
                <a:solidFill>
                  <a:srgbClr val="0B5394"/>
                </a:solidFill>
              </a:rPr>
              <a:t>Scope &amp; Visibility</a:t>
            </a:r>
          </a:p>
          <a:p>
            <a:pPr indent="-381000" lvl="0" marL="457200" rtl="0">
              <a:spcBef>
                <a:spcPts val="0"/>
              </a:spcBef>
              <a:buClr>
                <a:srgbClr val="0B5394"/>
              </a:buClr>
              <a:buSzPct val="100000"/>
              <a:buChar char="●"/>
            </a:pPr>
            <a:r>
              <a:rPr lang="en" sz="2400">
                <a:solidFill>
                  <a:srgbClr val="0B5394"/>
                </a:solidFill>
              </a:rPr>
              <a:t>Expressions</a:t>
            </a:r>
          </a:p>
          <a:p>
            <a:pPr indent="-381000" lvl="0" marL="457200" rtl="0">
              <a:spcBef>
                <a:spcPts val="0"/>
              </a:spcBef>
              <a:buClr>
                <a:srgbClr val="0B5394"/>
              </a:buClr>
              <a:buSzPct val="100000"/>
              <a:buChar char="●"/>
            </a:pPr>
            <a:r>
              <a:rPr lang="en" sz="2400">
                <a:solidFill>
                  <a:srgbClr val="0B5394"/>
                </a:solidFill>
              </a:rPr>
              <a:t>Pragmas</a:t>
            </a:r>
          </a:p>
          <a:p>
            <a:pPr indent="-381000" lvl="0" marL="457200" rtl="0">
              <a:spcBef>
                <a:spcPts val="0"/>
              </a:spcBef>
              <a:buClr>
                <a:schemeClr val="accent2"/>
              </a:buClr>
              <a:buSzPct val="100000"/>
              <a:buChar char="●"/>
            </a:pPr>
            <a:r>
              <a:rPr lang="en" sz="2400">
                <a:solidFill>
                  <a:schemeClr val="accent2"/>
                </a:solidFill>
              </a:rPr>
              <a:t>Limitations</a:t>
            </a:r>
          </a:p>
        </p:txBody>
      </p:sp>
      <p:sp>
        <p:nvSpPr>
          <p:cNvPr id="724" name="Shape 724"/>
          <p:cNvSpPr/>
          <p:nvPr/>
        </p:nvSpPr>
        <p:spPr>
          <a:xfrm>
            <a:off x="4359500" y="831200"/>
            <a:ext cx="266699" cy="4095900"/>
          </a:xfrm>
          <a:prstGeom prst="leftBrace">
            <a:avLst>
              <a:gd fmla="val 8333" name="adj1"/>
              <a:gd fmla="val 39242"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8" name="Shape 728"/>
        <p:cNvGrpSpPr/>
        <p:nvPr/>
      </p:nvGrpSpPr>
      <p:grpSpPr>
        <a:xfrm>
          <a:off x="0" y="0"/>
          <a:ext cx="0" cy="0"/>
          <a:chOff x="0" y="0"/>
          <a:chExt cx="0" cy="0"/>
        </a:xfrm>
      </p:grpSpPr>
      <p:sp>
        <p:nvSpPr>
          <p:cNvPr id="729" name="Shape 729"/>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Fundamentals: PL/SQL Limitations</a:t>
            </a:r>
          </a:p>
        </p:txBody>
      </p:sp>
      <p:sp>
        <p:nvSpPr>
          <p:cNvPr id="730" name="Shape 730"/>
          <p:cNvSpPr txBox="1"/>
          <p:nvPr>
            <p:ph idx="1" type="body"/>
          </p:nvPr>
        </p:nvSpPr>
        <p:spPr>
          <a:xfrm>
            <a:off x="108900" y="634800"/>
            <a:ext cx="8934599" cy="4247699"/>
          </a:xfrm>
          <a:prstGeom prst="rect">
            <a:avLst/>
          </a:prstGeom>
        </p:spPr>
        <p:txBody>
          <a:bodyPr anchorCtr="0" anchor="t" bIns="91425" lIns="91425" rIns="91425" tIns="91425">
            <a:noAutofit/>
          </a:bodyPr>
          <a:lstStyle/>
          <a:p>
            <a:pPr indent="-228600" lvl="0" marL="457200" rtl="0">
              <a:spcBef>
                <a:spcPts val="0"/>
              </a:spcBef>
              <a:buChar char="●"/>
            </a:pPr>
            <a:r>
              <a:rPr lang="en"/>
              <a:t>See the </a:t>
            </a:r>
            <a:r>
              <a:rPr lang="en" u="sng">
                <a:solidFill>
                  <a:schemeClr val="hlink"/>
                </a:solidFill>
                <a:hlinkClick r:id="rId3"/>
              </a:rPr>
              <a:t>Oracle PL/SQL Program Limits</a:t>
            </a:r>
            <a:r>
              <a:rPr lang="en"/>
              <a:t> page for the list of limits.</a:t>
            </a:r>
          </a:p>
          <a:p>
            <a:pPr indent="-228600" lvl="0" marL="457200" rtl="0">
              <a:spcBef>
                <a:spcPts val="0"/>
              </a:spcBef>
              <a:buChar char="●"/>
            </a:pPr>
            <a:r>
              <a:rPr lang="en"/>
              <a:t>If you actually hit one of these limits, you are either doing something very wrong, or something heavy-duty.</a:t>
            </a:r>
          </a:p>
          <a:p>
            <a:pPr indent="-228600" lvl="1" marL="914400" rtl="0">
              <a:spcBef>
                <a:spcPts val="0"/>
              </a:spcBef>
              <a:buChar char="○"/>
            </a:pPr>
            <a:r>
              <a:rPr lang="en"/>
              <a:t>The one exception to this rule is the maximum length of an Oracle identifier (30 characters</a:t>
            </a:r>
            <a:r>
              <a:rPr baseline="30000" lang="en"/>
              <a:t>1</a:t>
            </a:r>
            <a:r>
              <a:rPr lang="en"/>
              <a:t>). You will encounter and resent this limitation a lot. Abbreviations will become your lifeline</a:t>
            </a:r>
            <a:r>
              <a:rPr baseline="30000" lang="en"/>
              <a:t>2</a:t>
            </a:r>
            <a:r>
              <a:rPr lang="en"/>
              <a:t>.</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4" name="Shape 734"/>
        <p:cNvGrpSpPr/>
        <p:nvPr/>
      </p:nvGrpSpPr>
      <p:grpSpPr>
        <a:xfrm>
          <a:off x="0" y="0"/>
          <a:ext cx="0" cy="0"/>
          <a:chOff x="0" y="0"/>
          <a:chExt cx="0" cy="0"/>
        </a:xfrm>
      </p:grpSpPr>
      <p:sp>
        <p:nvSpPr>
          <p:cNvPr id="735" name="Shape 735"/>
          <p:cNvSpPr txBox="1"/>
          <p:nvPr>
            <p:ph type="title"/>
          </p:nvPr>
        </p:nvSpPr>
        <p:spPr>
          <a:xfrm>
            <a:off x="406950" y="36001"/>
            <a:ext cx="8229600" cy="598799"/>
          </a:xfrm>
          <a:prstGeom prst="rect">
            <a:avLst/>
          </a:prstGeom>
        </p:spPr>
        <p:txBody>
          <a:bodyPr anchorCtr="0" anchor="ctr" bIns="91425" lIns="91425" rIns="91425" tIns="91425">
            <a:noAutofit/>
          </a:bodyPr>
          <a:lstStyle/>
          <a:p>
            <a:pPr lvl="0" rtl="0">
              <a:spcBef>
                <a:spcPts val="0"/>
              </a:spcBef>
              <a:buNone/>
            </a:pPr>
            <a:r>
              <a:rPr lang="en"/>
              <a:t>Lesson Plan</a:t>
            </a:r>
          </a:p>
        </p:txBody>
      </p:sp>
      <p:sp>
        <p:nvSpPr>
          <p:cNvPr id="736" name="Shape 736"/>
          <p:cNvSpPr txBox="1"/>
          <p:nvPr>
            <p:ph idx="1" type="body"/>
          </p:nvPr>
        </p:nvSpPr>
        <p:spPr>
          <a:xfrm>
            <a:off x="122250" y="634800"/>
            <a:ext cx="4424700" cy="4292399"/>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PL/SQL Resources</a:t>
            </a:r>
          </a:p>
          <a:p>
            <a:pPr indent="-381000" lvl="0" marL="457200" rtl="0">
              <a:spcBef>
                <a:spcPts val="0"/>
              </a:spcBef>
              <a:buSzPct val="100000"/>
              <a:buChar char="●"/>
            </a:pPr>
            <a:r>
              <a:rPr lang="en" sz="2400"/>
              <a:t>Dev Environment</a:t>
            </a:r>
          </a:p>
          <a:p>
            <a:pPr indent="-381000" lvl="0" marL="457200" rtl="0">
              <a:spcBef>
                <a:spcPts val="0"/>
              </a:spcBef>
              <a:buSzPct val="100000"/>
              <a:buChar char="●"/>
            </a:pPr>
            <a:r>
              <a:rPr lang="en" sz="2400"/>
              <a:t>Blocks &amp; Execution</a:t>
            </a:r>
          </a:p>
          <a:p>
            <a:pPr indent="-381000" lvl="0" marL="457200" rtl="0">
              <a:spcBef>
                <a:spcPts val="0"/>
              </a:spcBef>
              <a:buClr>
                <a:srgbClr val="222222"/>
              </a:buClr>
              <a:buSzPct val="100000"/>
              <a:buChar char="●"/>
            </a:pPr>
            <a:r>
              <a:rPr lang="en" sz="2400">
                <a:solidFill>
                  <a:srgbClr val="222222"/>
                </a:solidFill>
              </a:rPr>
              <a:t>Data Types</a:t>
            </a:r>
          </a:p>
          <a:p>
            <a:pPr indent="-381000" lvl="0" marL="457200" rtl="0">
              <a:spcBef>
                <a:spcPts val="0"/>
              </a:spcBef>
              <a:buSzPct val="100000"/>
              <a:buChar char="●"/>
            </a:pPr>
            <a:r>
              <a:rPr lang="en" sz="2400"/>
              <a:t>Language Fundamentals</a:t>
            </a:r>
          </a:p>
          <a:p>
            <a:pPr indent="-381000" lvl="0" marL="457200" rtl="0">
              <a:spcBef>
                <a:spcPts val="0"/>
              </a:spcBef>
              <a:buClr>
                <a:schemeClr val="accent2"/>
              </a:buClr>
              <a:buSzPct val="100000"/>
              <a:buChar char="●"/>
            </a:pPr>
            <a:r>
              <a:rPr b="1" lang="en" sz="2400">
                <a:solidFill>
                  <a:schemeClr val="accent2"/>
                </a:solidFill>
              </a:rPr>
              <a:t>Control Statements</a:t>
            </a:r>
          </a:p>
          <a:p>
            <a:pPr indent="-381000" lvl="0" marL="457200" rtl="0">
              <a:spcBef>
                <a:spcPts val="0"/>
              </a:spcBef>
              <a:buSzPct val="100000"/>
              <a:buChar char="●"/>
            </a:pPr>
            <a:r>
              <a:rPr lang="en" sz="2400"/>
              <a:t>Static SQL</a:t>
            </a:r>
          </a:p>
          <a:p>
            <a:pPr indent="-381000" lvl="0" marL="457200" rtl="0">
              <a:spcBef>
                <a:spcPts val="0"/>
              </a:spcBef>
              <a:buSzPct val="100000"/>
              <a:buChar char="●"/>
            </a:pPr>
            <a:r>
              <a:rPr lang="en" sz="2400"/>
              <a:t>Dynamic SQL</a:t>
            </a:r>
          </a:p>
          <a:p>
            <a:pPr indent="-381000" lvl="0" marL="457200" rtl="0">
              <a:spcBef>
                <a:spcPts val="0"/>
              </a:spcBef>
              <a:buSzPct val="100000"/>
              <a:buChar char="●"/>
            </a:pPr>
            <a:r>
              <a:rPr lang="en" sz="2400"/>
              <a:t>Stored PL/SQL</a:t>
            </a:r>
          </a:p>
          <a:p>
            <a:pPr indent="-381000" lvl="0" marL="457200" rtl="0">
              <a:spcBef>
                <a:spcPts val="0"/>
              </a:spcBef>
              <a:buSzPct val="100000"/>
              <a:buChar char="●"/>
            </a:pPr>
            <a:r>
              <a:rPr lang="en" sz="2400"/>
              <a:t>Built-ins</a:t>
            </a:r>
          </a:p>
        </p:txBody>
      </p:sp>
      <p:sp>
        <p:nvSpPr>
          <p:cNvPr id="737" name="Shape 737"/>
          <p:cNvSpPr txBox="1"/>
          <p:nvPr>
            <p:ph idx="2" type="body"/>
          </p:nvPr>
        </p:nvSpPr>
        <p:spPr>
          <a:xfrm>
            <a:off x="4731225" y="634800"/>
            <a:ext cx="4315799" cy="4292399"/>
          </a:xfrm>
          <a:prstGeom prst="rect">
            <a:avLst/>
          </a:prstGeom>
        </p:spPr>
        <p:txBody>
          <a:bodyPr anchorCtr="0" anchor="t" bIns="91425" lIns="91425" rIns="91425" tIns="91425">
            <a:noAutofit/>
          </a:bodyPr>
          <a:lstStyle/>
          <a:p>
            <a:pPr indent="-381000" lvl="0" marL="457200" rtl="0">
              <a:spcBef>
                <a:spcPts val="0"/>
              </a:spcBef>
              <a:buClr>
                <a:schemeClr val="accent1"/>
              </a:buClr>
              <a:buSzPct val="100000"/>
              <a:buChar char="●"/>
            </a:pPr>
            <a:r>
              <a:rPr lang="en" sz="2400">
                <a:solidFill>
                  <a:schemeClr val="accent1"/>
                </a:solidFill>
              </a:rPr>
              <a:t>Collections</a:t>
            </a:r>
          </a:p>
          <a:p>
            <a:pPr indent="-381000" lvl="0" marL="457200" rtl="0">
              <a:spcBef>
                <a:spcPts val="0"/>
              </a:spcBef>
              <a:buClr>
                <a:schemeClr val="accent1"/>
              </a:buClr>
              <a:buSzPct val="100000"/>
              <a:buChar char="●"/>
            </a:pPr>
            <a:r>
              <a:rPr lang="en" sz="2400">
                <a:solidFill>
                  <a:schemeClr val="accent1"/>
                </a:solidFill>
              </a:rPr>
              <a:t>Bulk Processing</a:t>
            </a:r>
          </a:p>
          <a:p>
            <a:pPr indent="-381000" lvl="0" marL="457200" rtl="0">
              <a:spcBef>
                <a:spcPts val="0"/>
              </a:spcBef>
              <a:buClr>
                <a:schemeClr val="accent1"/>
              </a:buClr>
              <a:buSzPct val="100000"/>
              <a:buChar char="●"/>
            </a:pPr>
            <a:r>
              <a:rPr lang="en" sz="2400">
                <a:solidFill>
                  <a:schemeClr val="accent1"/>
                </a:solidFill>
              </a:rPr>
              <a:t>Exceptions</a:t>
            </a:r>
          </a:p>
          <a:p>
            <a:pPr indent="-381000" lvl="0" marL="457200" rtl="0">
              <a:spcBef>
                <a:spcPts val="0"/>
              </a:spcBef>
              <a:buClr>
                <a:schemeClr val="accent1"/>
              </a:buClr>
              <a:buSzPct val="100000"/>
              <a:buChar char="●"/>
            </a:pPr>
            <a:r>
              <a:rPr lang="en" sz="2400">
                <a:solidFill>
                  <a:schemeClr val="accent1"/>
                </a:solidFill>
              </a:rPr>
              <a:t>Data Abstraction</a:t>
            </a:r>
          </a:p>
          <a:p>
            <a:pPr indent="-381000" lvl="0" marL="457200" rtl="0">
              <a:spcBef>
                <a:spcPts val="0"/>
              </a:spcBef>
              <a:buClr>
                <a:schemeClr val="accent1"/>
              </a:buClr>
              <a:buSzPct val="100000"/>
              <a:buChar char="●"/>
            </a:pPr>
            <a:r>
              <a:rPr lang="en" sz="2400">
                <a:solidFill>
                  <a:schemeClr val="accent1"/>
                </a:solidFill>
              </a:rPr>
              <a:t>Code Org &amp; DevOps</a:t>
            </a:r>
          </a:p>
          <a:p>
            <a:pPr indent="-381000" lvl="0" marL="457200" rtl="0">
              <a:spcBef>
                <a:spcPts val="0"/>
              </a:spcBef>
              <a:buClr>
                <a:schemeClr val="accent1"/>
              </a:buClr>
              <a:buSzPct val="100000"/>
              <a:buChar char="●"/>
            </a:pPr>
            <a:r>
              <a:rPr lang="en" sz="2400">
                <a:solidFill>
                  <a:schemeClr val="accent1"/>
                </a:solidFill>
              </a:rPr>
              <a:t>Compilation &amp; Debug</a:t>
            </a:r>
          </a:p>
          <a:p>
            <a:pPr indent="-381000" lvl="0" marL="457200" rtl="0">
              <a:spcBef>
                <a:spcPts val="0"/>
              </a:spcBef>
              <a:buClr>
                <a:schemeClr val="accent1"/>
              </a:buClr>
              <a:buSzPct val="100000"/>
              <a:buChar char="●"/>
            </a:pPr>
            <a:r>
              <a:rPr lang="en" sz="2400">
                <a:solidFill>
                  <a:schemeClr val="accent1"/>
                </a:solidFill>
              </a:rPr>
              <a:t>Instrumentation</a:t>
            </a:r>
          </a:p>
          <a:p>
            <a:pPr indent="-381000" lvl="0" marL="457200" rtl="0">
              <a:spcBef>
                <a:spcPts val="0"/>
              </a:spcBef>
              <a:buClr>
                <a:schemeClr val="accent1"/>
              </a:buClr>
              <a:buSzPct val="100000"/>
              <a:buChar char="●"/>
            </a:pPr>
            <a:r>
              <a:rPr lang="en" sz="2400">
                <a:solidFill>
                  <a:schemeClr val="accent1"/>
                </a:solidFill>
              </a:rPr>
              <a:t>Security</a:t>
            </a:r>
          </a:p>
          <a:p>
            <a:pPr indent="-381000" lvl="0" marL="457200" rtl="0">
              <a:spcBef>
                <a:spcPts val="0"/>
              </a:spcBef>
              <a:buClr>
                <a:schemeClr val="accent1"/>
              </a:buClr>
              <a:buSzPct val="100000"/>
              <a:buChar char="●"/>
            </a:pPr>
            <a:r>
              <a:rPr lang="en" sz="2400">
                <a:solidFill>
                  <a:schemeClr val="accent1"/>
                </a:solidFill>
              </a:rPr>
              <a:t>Libraries</a:t>
            </a:r>
          </a:p>
          <a:p>
            <a:pPr indent="-381000" lvl="0" marL="457200" rtl="0">
              <a:spcBef>
                <a:spcPts val="0"/>
              </a:spcBef>
              <a:buClr>
                <a:schemeClr val="accent1"/>
              </a:buClr>
              <a:buSzPct val="100000"/>
              <a:buChar char="●"/>
            </a:pPr>
            <a:r>
              <a:rPr lang="en" sz="2400">
                <a:solidFill>
                  <a:schemeClr val="accent1"/>
                </a:solidFill>
              </a:rPr>
              <a:t>Templates &amp; Tools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